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BD46F1-57DD-4DF0-9499-D6040B643A6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6497A22-FF03-43D4-83ED-82D5B69745AF}">
      <dgm:prSet phldrT="[テキスト]"/>
      <dgm:spPr/>
      <dgm:t>
        <a:bodyPr/>
        <a:lstStyle/>
        <a:p>
          <a:r>
            <a:rPr kumimoji="1" lang="ja-JP" altLang="en-US" dirty="0" smtClean="0"/>
            <a:t>企画・提案</a:t>
          </a:r>
          <a:endParaRPr kumimoji="1" lang="ja-JP" altLang="en-US" dirty="0"/>
        </a:p>
      </dgm:t>
    </dgm:pt>
    <dgm:pt modelId="{963CB427-3B3F-4F23-8D2E-B91C4C4DC063}" type="parTrans" cxnId="{CFA657AC-AECC-4241-BC3B-1BB28F75D7E4}">
      <dgm:prSet/>
      <dgm:spPr/>
      <dgm:t>
        <a:bodyPr/>
        <a:lstStyle/>
        <a:p>
          <a:endParaRPr kumimoji="1" lang="ja-JP" altLang="en-US"/>
        </a:p>
      </dgm:t>
    </dgm:pt>
    <dgm:pt modelId="{1C223B62-BFDD-46D0-A49A-7B4EBFA088C5}" type="sibTrans" cxnId="{CFA657AC-AECC-4241-BC3B-1BB28F75D7E4}">
      <dgm:prSet/>
      <dgm:spPr/>
      <dgm:t>
        <a:bodyPr/>
        <a:lstStyle/>
        <a:p>
          <a:endParaRPr kumimoji="1" lang="ja-JP" altLang="en-US"/>
        </a:p>
      </dgm:t>
    </dgm:pt>
    <dgm:pt modelId="{C6B64999-69A8-4E12-A81B-AD419B153B99}">
      <dgm:prSet phldrT="[テキスト]"/>
      <dgm:spPr/>
      <dgm:t>
        <a:bodyPr/>
        <a:lstStyle/>
        <a:p>
          <a:r>
            <a:rPr kumimoji="1" lang="ja-JP" altLang="en-US" dirty="0" smtClean="0"/>
            <a:t>開発</a:t>
          </a:r>
          <a:endParaRPr kumimoji="1" lang="ja-JP" altLang="en-US" dirty="0"/>
        </a:p>
      </dgm:t>
    </dgm:pt>
    <dgm:pt modelId="{F9546246-9883-49E9-8D5D-D4944D9623C6}" type="parTrans" cxnId="{896BE081-D8BD-47C7-A1B6-31FBD0E74F74}">
      <dgm:prSet/>
      <dgm:spPr/>
      <dgm:t>
        <a:bodyPr/>
        <a:lstStyle/>
        <a:p>
          <a:endParaRPr kumimoji="1" lang="ja-JP" altLang="en-US"/>
        </a:p>
      </dgm:t>
    </dgm:pt>
    <dgm:pt modelId="{EA32FBE1-8AC5-41AD-B501-B82F7CE43DA3}" type="sibTrans" cxnId="{896BE081-D8BD-47C7-A1B6-31FBD0E74F74}">
      <dgm:prSet/>
      <dgm:spPr/>
      <dgm:t>
        <a:bodyPr/>
        <a:lstStyle/>
        <a:p>
          <a:endParaRPr kumimoji="1" lang="ja-JP" altLang="en-US"/>
        </a:p>
      </dgm:t>
    </dgm:pt>
    <dgm:pt modelId="{916350EE-34A0-46FB-98E7-305D9C2D0D23}">
      <dgm:prSet phldrT="[テキスト]"/>
      <dgm:spPr/>
      <dgm:t>
        <a:bodyPr/>
        <a:lstStyle/>
        <a:p>
          <a:r>
            <a:rPr kumimoji="1" lang="ja-JP" altLang="en-US" dirty="0" smtClean="0"/>
            <a:t>運用・保守</a:t>
          </a:r>
          <a:endParaRPr kumimoji="1" lang="ja-JP" altLang="en-US" dirty="0"/>
        </a:p>
      </dgm:t>
    </dgm:pt>
    <dgm:pt modelId="{0586A81C-871A-41EF-A060-32DCFAB4FEA8}" type="parTrans" cxnId="{363EB6B1-A5EF-4785-A1B0-3C9FC6978817}">
      <dgm:prSet/>
      <dgm:spPr/>
      <dgm:t>
        <a:bodyPr/>
        <a:lstStyle/>
        <a:p>
          <a:endParaRPr kumimoji="1" lang="ja-JP" altLang="en-US"/>
        </a:p>
      </dgm:t>
    </dgm:pt>
    <dgm:pt modelId="{B3112321-1685-45AD-BE2F-5B19DF122363}" type="sibTrans" cxnId="{363EB6B1-A5EF-4785-A1B0-3C9FC6978817}">
      <dgm:prSet/>
      <dgm:spPr/>
      <dgm:t>
        <a:bodyPr/>
        <a:lstStyle/>
        <a:p>
          <a:endParaRPr kumimoji="1" lang="ja-JP" altLang="en-US"/>
        </a:p>
      </dgm:t>
    </dgm:pt>
    <dgm:pt modelId="{ED79F34A-0EF7-42B0-8515-7F55F3BA1125}" type="pres">
      <dgm:prSet presAssocID="{E8BD46F1-57DD-4DF0-9499-D6040B643A6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A988C8EA-60A7-4482-A344-9E2647986717}" type="pres">
      <dgm:prSet presAssocID="{916350EE-34A0-46FB-98E7-305D9C2D0D23}" presName="boxAndChildren" presStyleCnt="0"/>
      <dgm:spPr/>
    </dgm:pt>
    <dgm:pt modelId="{B96EA72F-194C-4B64-A0D1-B63C25580CFD}" type="pres">
      <dgm:prSet presAssocID="{916350EE-34A0-46FB-98E7-305D9C2D0D23}" presName="parentTextBox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A672DBF3-D5A8-49F8-9C4B-EC0457A3DBD3}" type="pres">
      <dgm:prSet presAssocID="{EA32FBE1-8AC5-41AD-B501-B82F7CE43DA3}" presName="sp" presStyleCnt="0"/>
      <dgm:spPr/>
    </dgm:pt>
    <dgm:pt modelId="{56F2373D-74C3-45AF-88C5-07CCF9BBC288}" type="pres">
      <dgm:prSet presAssocID="{C6B64999-69A8-4E12-A81B-AD419B153B99}" presName="arrowAndChildren" presStyleCnt="0"/>
      <dgm:spPr/>
    </dgm:pt>
    <dgm:pt modelId="{D9093650-63D3-40F3-885B-0D09B37F2D11}" type="pres">
      <dgm:prSet presAssocID="{C6B64999-69A8-4E12-A81B-AD419B153B99}" presName="parentTextArrow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C05FE8B4-AE78-489B-B7F3-68CA9DE3DC74}" type="pres">
      <dgm:prSet presAssocID="{1C223B62-BFDD-46D0-A49A-7B4EBFA088C5}" presName="sp" presStyleCnt="0"/>
      <dgm:spPr/>
    </dgm:pt>
    <dgm:pt modelId="{033673C9-1BF9-4BFA-8FD4-7E3ACE814680}" type="pres">
      <dgm:prSet presAssocID="{16497A22-FF03-43D4-83ED-82D5B69745AF}" presName="arrowAndChildren" presStyleCnt="0"/>
      <dgm:spPr/>
    </dgm:pt>
    <dgm:pt modelId="{91A215FA-9FE1-485A-BE0C-9E055EC3D406}" type="pres">
      <dgm:prSet presAssocID="{16497A22-FF03-43D4-83ED-82D5B69745AF}" presName="parentTextArrow" presStyleLbl="node1" presStyleIdx="2" presStyleCnt="3" custLinFactNeighborY="-4672"/>
      <dgm:spPr/>
      <dgm:t>
        <a:bodyPr/>
        <a:lstStyle/>
        <a:p>
          <a:endParaRPr kumimoji="1" lang="ja-JP" altLang="en-US"/>
        </a:p>
      </dgm:t>
    </dgm:pt>
  </dgm:ptLst>
  <dgm:cxnLst>
    <dgm:cxn modelId="{363EB6B1-A5EF-4785-A1B0-3C9FC6978817}" srcId="{E8BD46F1-57DD-4DF0-9499-D6040B643A62}" destId="{916350EE-34A0-46FB-98E7-305D9C2D0D23}" srcOrd="2" destOrd="0" parTransId="{0586A81C-871A-41EF-A060-32DCFAB4FEA8}" sibTransId="{B3112321-1685-45AD-BE2F-5B19DF122363}"/>
    <dgm:cxn modelId="{5AB10D9A-2129-4FE8-A71D-7180EA825BEC}" type="presOf" srcId="{C6B64999-69A8-4E12-A81B-AD419B153B99}" destId="{D9093650-63D3-40F3-885B-0D09B37F2D11}" srcOrd="0" destOrd="0" presId="urn:microsoft.com/office/officeart/2005/8/layout/process4"/>
    <dgm:cxn modelId="{896BE081-D8BD-47C7-A1B6-31FBD0E74F74}" srcId="{E8BD46F1-57DD-4DF0-9499-D6040B643A62}" destId="{C6B64999-69A8-4E12-A81B-AD419B153B99}" srcOrd="1" destOrd="0" parTransId="{F9546246-9883-49E9-8D5D-D4944D9623C6}" sibTransId="{EA32FBE1-8AC5-41AD-B501-B82F7CE43DA3}"/>
    <dgm:cxn modelId="{3323FCED-1FB6-429E-94F2-8F0A50024B11}" type="presOf" srcId="{16497A22-FF03-43D4-83ED-82D5B69745AF}" destId="{91A215FA-9FE1-485A-BE0C-9E055EC3D406}" srcOrd="0" destOrd="0" presId="urn:microsoft.com/office/officeart/2005/8/layout/process4"/>
    <dgm:cxn modelId="{CFA657AC-AECC-4241-BC3B-1BB28F75D7E4}" srcId="{E8BD46F1-57DD-4DF0-9499-D6040B643A62}" destId="{16497A22-FF03-43D4-83ED-82D5B69745AF}" srcOrd="0" destOrd="0" parTransId="{963CB427-3B3F-4F23-8D2E-B91C4C4DC063}" sibTransId="{1C223B62-BFDD-46D0-A49A-7B4EBFA088C5}"/>
    <dgm:cxn modelId="{47C6DC79-A27A-4FD3-BFFE-169C8CBDE784}" type="presOf" srcId="{E8BD46F1-57DD-4DF0-9499-D6040B643A62}" destId="{ED79F34A-0EF7-42B0-8515-7F55F3BA1125}" srcOrd="0" destOrd="0" presId="urn:microsoft.com/office/officeart/2005/8/layout/process4"/>
    <dgm:cxn modelId="{45F134CC-0661-4A1E-8422-900B6FC9E6FC}" type="presOf" srcId="{916350EE-34A0-46FB-98E7-305D9C2D0D23}" destId="{B96EA72F-194C-4B64-A0D1-B63C25580CFD}" srcOrd="0" destOrd="0" presId="urn:microsoft.com/office/officeart/2005/8/layout/process4"/>
    <dgm:cxn modelId="{D7B587D8-7446-4932-9950-8FEAB67BDC45}" type="presParOf" srcId="{ED79F34A-0EF7-42B0-8515-7F55F3BA1125}" destId="{A988C8EA-60A7-4482-A344-9E2647986717}" srcOrd="0" destOrd="0" presId="urn:microsoft.com/office/officeart/2005/8/layout/process4"/>
    <dgm:cxn modelId="{FE0ABE13-8C47-4EA5-A7F4-0011D4043EB2}" type="presParOf" srcId="{A988C8EA-60A7-4482-A344-9E2647986717}" destId="{B96EA72F-194C-4B64-A0D1-B63C25580CFD}" srcOrd="0" destOrd="0" presId="urn:microsoft.com/office/officeart/2005/8/layout/process4"/>
    <dgm:cxn modelId="{E0630913-09DD-4BBB-9B13-50C451519F15}" type="presParOf" srcId="{ED79F34A-0EF7-42B0-8515-7F55F3BA1125}" destId="{A672DBF3-D5A8-49F8-9C4B-EC0457A3DBD3}" srcOrd="1" destOrd="0" presId="urn:microsoft.com/office/officeart/2005/8/layout/process4"/>
    <dgm:cxn modelId="{F16041C6-2473-4B12-9EB2-A629590F033E}" type="presParOf" srcId="{ED79F34A-0EF7-42B0-8515-7F55F3BA1125}" destId="{56F2373D-74C3-45AF-88C5-07CCF9BBC288}" srcOrd="2" destOrd="0" presId="urn:microsoft.com/office/officeart/2005/8/layout/process4"/>
    <dgm:cxn modelId="{DCB8DF23-9C8B-477B-8715-2A9C99BDDDEE}" type="presParOf" srcId="{56F2373D-74C3-45AF-88C5-07CCF9BBC288}" destId="{D9093650-63D3-40F3-885B-0D09B37F2D11}" srcOrd="0" destOrd="0" presId="urn:microsoft.com/office/officeart/2005/8/layout/process4"/>
    <dgm:cxn modelId="{A3376820-1D3A-4BE4-AAD0-411F07ACF376}" type="presParOf" srcId="{ED79F34A-0EF7-42B0-8515-7F55F3BA1125}" destId="{C05FE8B4-AE78-489B-B7F3-68CA9DE3DC74}" srcOrd="3" destOrd="0" presId="urn:microsoft.com/office/officeart/2005/8/layout/process4"/>
    <dgm:cxn modelId="{32D56389-4F59-416E-9CF4-15AB4D2DF5BC}" type="presParOf" srcId="{ED79F34A-0EF7-42B0-8515-7F55F3BA1125}" destId="{033673C9-1BF9-4BFA-8FD4-7E3ACE814680}" srcOrd="4" destOrd="0" presId="urn:microsoft.com/office/officeart/2005/8/layout/process4"/>
    <dgm:cxn modelId="{E861582D-6C7F-4D78-8A74-FEA96FDDAD71}" type="presParOf" srcId="{033673C9-1BF9-4BFA-8FD4-7E3ACE814680}" destId="{91A215FA-9FE1-485A-BE0C-9E055EC3D40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6EA72F-194C-4B64-A0D1-B63C25580CFD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400" kern="1200" dirty="0" smtClean="0"/>
            <a:t>運用・保守</a:t>
          </a:r>
          <a:endParaRPr kumimoji="1" lang="ja-JP" altLang="en-US" sz="3400" kern="1200" dirty="0"/>
        </a:p>
      </dsp:txBody>
      <dsp:txXfrm>
        <a:off x="0" y="3059187"/>
        <a:ext cx="6096000" cy="1004093"/>
      </dsp:txXfrm>
    </dsp:sp>
    <dsp:sp modelId="{D9093650-63D3-40F3-885B-0D09B37F2D11}">
      <dsp:nvSpPr>
        <dsp:cNvPr id="0" name=""/>
        <dsp:cNvSpPr/>
      </dsp:nvSpPr>
      <dsp:spPr>
        <a:xfrm rot="10800000">
          <a:off x="0" y="1529953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400" kern="1200" dirty="0" smtClean="0"/>
            <a:t>開発</a:t>
          </a:r>
          <a:endParaRPr kumimoji="1" lang="ja-JP" altLang="en-US" sz="3400" kern="1200" dirty="0"/>
        </a:p>
      </dsp:txBody>
      <dsp:txXfrm rot="10800000">
        <a:off x="0" y="1529953"/>
        <a:ext cx="6096000" cy="1544296"/>
      </dsp:txXfrm>
    </dsp:sp>
    <dsp:sp modelId="{91A215FA-9FE1-485A-BE0C-9E055EC3D406}">
      <dsp:nvSpPr>
        <dsp:cNvPr id="0" name=""/>
        <dsp:cNvSpPr/>
      </dsp:nvSpPr>
      <dsp:spPr>
        <a:xfrm rot="10800000">
          <a:off x="0" y="0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400" kern="1200" dirty="0" smtClean="0"/>
            <a:t>企画・提案</a:t>
          </a:r>
          <a:endParaRPr kumimoji="1" lang="ja-JP" altLang="en-US" sz="3400" kern="1200" dirty="0"/>
        </a:p>
      </dsp:txBody>
      <dsp:txXfrm rot="10800000">
        <a:off x="0" y="0"/>
        <a:ext cx="6096000" cy="1544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C1930-B293-47F1-96A6-A6EF930193AC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C2145-55E6-4CA9-9CA5-C8EF2545B95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1334E-4D92-4740-8CC7-8C1B93279345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F948B-AD6D-4B0D-A7B1-D4C4B032750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CD77C-F14B-4CBC-9CDE-B5C99C432420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A88E1-57EF-47E6-8F15-D3FAB92093B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FAA-0854-4C3E-97CD-DE6FF9D82879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5D9B0-8500-499F-BE54-BDD8425BC8D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7B9B1-2D4A-42AC-9BFE-812618ADACB4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03927-856C-42B4-9A92-262AF865559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4CC7F-74F4-4B04-9C59-17A7D575BD11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BD747-267F-4E60-8B02-5AB8EA5AD6C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73698-EE6F-47EA-A05C-8FD9B4C2E0E3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8AB9D-BDA6-43F6-8D6D-7B6769C786C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5AB93-7DF7-4D6B-A293-B5D970C62E8C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C4B38-5137-44AA-A102-F87292BAFE1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3A85C-2260-4C13-A2BB-79C151A6E1CD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11EBF-3845-4C8F-AB56-03300787D0E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90486-B083-4ECE-B71D-BB0698DA3EDE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378E3-E610-4115-8935-88D44133706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C71BA-3205-4B0B-9C62-CFB9B5A0FCC5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9C96A-8609-4128-83F7-2A78F3F9FC7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630A76-E56F-4CE1-9EF8-FD71E763F2F7}" type="datetimeFigureOut">
              <a:rPr lang="ja-JP" altLang="en-US"/>
              <a:pPr>
                <a:defRPr/>
              </a:pPr>
              <a:t>2009/7/10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D75988E-919E-408A-8C0B-9B8A2508164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基礎情報</a:t>
            </a:r>
            <a:r>
              <a:rPr lang="ja-JP" altLang="en-US" dirty="0" smtClean="0"/>
              <a:t>技術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第</a:t>
            </a:r>
            <a:r>
              <a:rPr lang="en-US" altLang="ja-JP" dirty="0" smtClean="0"/>
              <a:t>9</a:t>
            </a:r>
            <a:r>
              <a:rPr lang="ja-JP" altLang="en-US" dirty="0" smtClean="0"/>
              <a:t>日目</a:t>
            </a:r>
            <a:endParaRPr lang="ja-JP" altLang="en-US" dirty="0" smtClean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東京工科大学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コンピュータサイエンス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mtClean="0"/>
              <a:t>亀田</a:t>
            </a:r>
            <a:r>
              <a:rPr lang="ja-JP" altLang="en-US" smtClean="0"/>
              <a:t>弘之</a:t>
            </a: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SE</a:t>
            </a:r>
            <a:r>
              <a:rPr lang="ja-JP" altLang="en-US" smtClean="0"/>
              <a:t>の仕事とは</a:t>
            </a:r>
          </a:p>
        </p:txBody>
      </p:sp>
      <p:sp>
        <p:nvSpPr>
          <p:cNvPr id="307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システム開発における</a:t>
            </a:r>
            <a:r>
              <a:rPr lang="en-US" altLang="ja-JP" smtClean="0"/>
              <a:t>SE</a:t>
            </a:r>
            <a:r>
              <a:rPr lang="ja-JP" altLang="en-US" smtClean="0"/>
              <a:t>の中心的役割は、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システム設計</a:t>
            </a:r>
            <a:endParaRPr lang="en-US" altLang="ja-JP" smtClean="0"/>
          </a:p>
          <a:p>
            <a:pPr lvl="1"/>
            <a:r>
              <a:rPr lang="ja-JP" altLang="en-US" smtClean="0"/>
              <a:t>システム設計とは</a:t>
            </a:r>
            <a:endParaRPr lang="en-US" altLang="ja-JP" smtClean="0"/>
          </a:p>
          <a:p>
            <a:pPr lvl="2"/>
            <a:r>
              <a:rPr lang="ja-JP" altLang="en-US" smtClean="0"/>
              <a:t>システム要件の定義</a:t>
            </a:r>
            <a:endParaRPr lang="en-US" altLang="ja-JP" smtClean="0"/>
          </a:p>
          <a:p>
            <a:pPr lvl="2"/>
            <a:r>
              <a:rPr lang="ja-JP" altLang="en-US" smtClean="0"/>
              <a:t>システムの機能・構造の具体化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ソフトウェアのライフサイクル</a:t>
            </a:r>
          </a:p>
        </p:txBody>
      </p:sp>
      <p:graphicFrame>
        <p:nvGraphicFramePr>
          <p:cNvPr id="7" name="図表 6"/>
          <p:cNvGraphicFramePr/>
          <p:nvPr/>
        </p:nvGraphicFramePr>
        <p:xfrm>
          <a:off x="1357290" y="18573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ユーザのシステム要求を把握する</a:t>
            </a:r>
          </a:p>
        </p:txBody>
      </p:sp>
      <p:sp>
        <p:nvSpPr>
          <p:cNvPr id="512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要求分析</a:t>
            </a:r>
            <a:endParaRPr lang="en-US" altLang="ja-JP" smtClean="0"/>
          </a:p>
          <a:p>
            <a:pPr lvl="1"/>
            <a:r>
              <a:rPr lang="ja-JP" altLang="en-US" smtClean="0"/>
              <a:t>（顧客）こんなものを作ってほしいんだけれど</a:t>
            </a:r>
            <a:r>
              <a:rPr lang="en-US" altLang="ja-JP" smtClean="0"/>
              <a:t>…</a:t>
            </a:r>
          </a:p>
          <a:p>
            <a:pPr lvl="1"/>
            <a:r>
              <a:rPr lang="ja-JP" altLang="en-US" smtClean="0"/>
              <a:t>（</a:t>
            </a:r>
            <a:r>
              <a:rPr lang="en-US" altLang="ja-JP" smtClean="0"/>
              <a:t>SE</a:t>
            </a:r>
            <a:r>
              <a:rPr lang="ja-JP" altLang="en-US" smtClean="0"/>
              <a:t>）もう少し詳しく聞かせてください。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上流工程</a:t>
            </a:r>
          </a:p>
        </p:txBody>
      </p:sp>
      <p:pic>
        <p:nvPicPr>
          <p:cNvPr id="6147" name="Picture 7" descr="D:\イラストデータなど\素材一番IT&amp;ビジネス\イラスト\03シーン男性\A103_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8" y="3071813"/>
            <a:ext cx="2320925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0" descr="D:\イラストデータなど\素材一番IT&amp;ビジネス\イラスト\04シーン女性\A104_0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714375"/>
            <a:ext cx="1749425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1" descr="D:\イラストデータなど\素材一番IT&amp;ビジネス\イラスト\04シーン女性\A104_0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0" y="857250"/>
            <a:ext cx="193833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2" descr="D:\イラストデータなど\素材一番IT&amp;ビジネス\イラスト\04シーン女性\A104_09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50" y="4643438"/>
            <a:ext cx="18192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テキスト ボックス 14"/>
          <p:cNvSpPr txBox="1">
            <a:spLocks noChangeArrowheads="1"/>
          </p:cNvSpPr>
          <p:nvPr/>
        </p:nvSpPr>
        <p:spPr bwMode="auto">
          <a:xfrm>
            <a:off x="6357938" y="2857500"/>
            <a:ext cx="2428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>
                <a:latin typeface="Calibri" pitchFamily="34" charset="0"/>
              </a:rPr>
              <a:t>要求仕様書</a:t>
            </a:r>
            <a:endParaRPr lang="en-US" altLang="ja-JP">
              <a:latin typeface="Calibri" pitchFamily="34" charset="0"/>
            </a:endParaRPr>
          </a:p>
        </p:txBody>
      </p:sp>
      <p:sp>
        <p:nvSpPr>
          <p:cNvPr id="6152" name="テキスト ボックス 15"/>
          <p:cNvSpPr txBox="1">
            <a:spLocks noChangeArrowheads="1"/>
          </p:cNvSpPr>
          <p:nvPr/>
        </p:nvSpPr>
        <p:spPr bwMode="auto">
          <a:xfrm>
            <a:off x="5857875" y="3857625"/>
            <a:ext cx="26431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>
                <a:latin typeface="Calibri" pitchFamily="34" charset="0"/>
              </a:rPr>
              <a:t>企画書</a:t>
            </a:r>
            <a:r>
              <a:rPr lang="en-US" altLang="ja-JP">
                <a:latin typeface="Calibri" pitchFamily="34" charset="0"/>
              </a:rPr>
              <a:t/>
            </a:r>
            <a:br>
              <a:rPr lang="en-US" altLang="ja-JP">
                <a:latin typeface="Calibri" pitchFamily="34" charset="0"/>
              </a:rPr>
            </a:br>
            <a:r>
              <a:rPr lang="ja-JP" altLang="en-US">
                <a:latin typeface="Calibri" pitchFamily="34" charset="0"/>
              </a:rPr>
              <a:t>システム開発提案書</a:t>
            </a:r>
          </a:p>
        </p:txBody>
      </p:sp>
      <p:sp>
        <p:nvSpPr>
          <p:cNvPr id="6153" name="テキスト ボックス 16"/>
          <p:cNvSpPr txBox="1">
            <a:spLocks noChangeArrowheads="1"/>
          </p:cNvSpPr>
          <p:nvPr/>
        </p:nvSpPr>
        <p:spPr bwMode="auto">
          <a:xfrm>
            <a:off x="5429250" y="6273800"/>
            <a:ext cx="221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>
                <a:latin typeface="Calibri" pitchFamily="34" charset="0"/>
              </a:rPr>
              <a:t>システム開発提案書</a:t>
            </a:r>
          </a:p>
        </p:txBody>
      </p:sp>
      <p:pic>
        <p:nvPicPr>
          <p:cNvPr id="6154" name="Picture 13" descr="D:\イラストデータなど\素材一番IT&amp;ビジネス\イラスト\03シーン男性\A103_0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6563" y="4572000"/>
            <a:ext cx="16383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/>
              <a:t>SE</a:t>
            </a:r>
            <a:r>
              <a:rPr lang="ja-JP" altLang="en-US" smtClean="0"/>
              <a:t>は、</a:t>
            </a:r>
            <a:endParaRPr lang="en-US" altLang="ja-JP" smtClean="0"/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ja-JP" altLang="en-US" smtClean="0"/>
              <a:t>ユーザからシステム要求を聞き出し、</a:t>
            </a:r>
            <a:endParaRPr lang="en-US" altLang="ja-JP" smtClean="0"/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ja-JP" altLang="en-US" smtClean="0"/>
              <a:t>システム設計書としてまとめ、</a:t>
            </a:r>
            <a:endParaRPr lang="en-US" altLang="ja-JP" smtClean="0"/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ja-JP" altLang="en-US" smtClean="0"/>
              <a:t>これをプログラマに渡す。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8195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r>
              <a:rPr lang="en-US" altLang="ja-JP" smtClean="0"/>
              <a:t>SE</a:t>
            </a:r>
            <a:r>
              <a:rPr lang="ja-JP" altLang="en-US" smtClean="0"/>
              <a:t>は、</a:t>
            </a:r>
            <a:endParaRPr lang="en-US" altLang="ja-JP" smtClean="0"/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ja-JP" altLang="en-US" smtClean="0"/>
              <a:t>ユーザからシステム要求を聞き出し、</a:t>
            </a:r>
            <a:endParaRPr lang="en-US" altLang="ja-JP" smtClean="0"/>
          </a:p>
          <a:p>
            <a:pPr marL="1371600" lvl="2" indent="-514350">
              <a:buFont typeface="Wingdings" pitchFamily="2" charset="2"/>
              <a:buChar char="Ø"/>
            </a:pPr>
            <a:r>
              <a:rPr lang="ja-JP" altLang="en-US" smtClean="0"/>
              <a:t>要求仕様を把握（要求仕様書）</a:t>
            </a:r>
            <a:endParaRPr lang="en-US" altLang="ja-JP" smtClean="0"/>
          </a:p>
          <a:p>
            <a:pPr marL="1371600" lvl="2" indent="-514350">
              <a:buFont typeface="Wingdings" pitchFamily="2" charset="2"/>
              <a:buChar char="Ø"/>
            </a:pPr>
            <a:r>
              <a:rPr lang="ja-JP" altLang="en-US" smtClean="0"/>
              <a:t>要件仕様を把握（要件定義書）</a:t>
            </a:r>
            <a:endParaRPr lang="en-US" altLang="ja-JP" smtClean="0"/>
          </a:p>
          <a:p>
            <a:pPr marL="1828800" lvl="3" indent="-514350">
              <a:buFont typeface="Wingdings" pitchFamily="2" charset="2"/>
              <a:buChar char="l"/>
            </a:pPr>
            <a:r>
              <a:rPr lang="ja-JP" altLang="en-US" smtClean="0"/>
              <a:t>ユースケース、ユースケース図</a:t>
            </a:r>
            <a:endParaRPr lang="en-US" altLang="ja-JP" smtClean="0"/>
          </a:p>
          <a:p>
            <a:pPr marL="1828800" lvl="3" indent="-514350">
              <a:buFont typeface="Wingdings" pitchFamily="2" charset="2"/>
              <a:buChar char="l"/>
            </a:pPr>
            <a:r>
              <a:rPr lang="ja-JP" altLang="en-US" smtClean="0"/>
              <a:t>シーケンス図、クラス図</a:t>
            </a:r>
            <a:endParaRPr lang="en-US" altLang="ja-JP" smtClean="0"/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ja-JP" altLang="en-US" smtClean="0"/>
              <a:t>システム設計書としてまとめ、</a:t>
            </a:r>
            <a:endParaRPr lang="en-US" altLang="ja-JP" smtClean="0"/>
          </a:p>
          <a:p>
            <a:pPr marL="1371600" lvl="2" indent="-514350">
              <a:buFont typeface="Wingdings" pitchFamily="2" charset="2"/>
              <a:buChar char="Ø"/>
            </a:pPr>
            <a:r>
              <a:rPr lang="ja-JP" altLang="en-US" smtClean="0"/>
              <a:t>外部設計（外部設計書）</a:t>
            </a:r>
            <a:endParaRPr lang="en-US" altLang="ja-JP" smtClean="0"/>
          </a:p>
          <a:p>
            <a:pPr marL="1371600" lvl="2" indent="-514350">
              <a:buFont typeface="Wingdings" pitchFamily="2" charset="2"/>
              <a:buChar char="Ø"/>
            </a:pPr>
            <a:r>
              <a:rPr lang="ja-JP" altLang="en-US" smtClean="0"/>
              <a:t>内部設計（内部設計書）</a:t>
            </a:r>
            <a:endParaRPr lang="en-US" altLang="ja-JP" smtClean="0"/>
          </a:p>
          <a:p>
            <a:pPr marL="1828800" lvl="3" indent="-514350">
              <a:buFont typeface="Wingdings" pitchFamily="2" charset="2"/>
              <a:buChar char="l"/>
            </a:pPr>
            <a:r>
              <a:rPr lang="ja-JP" altLang="en-US" smtClean="0"/>
              <a:t>クラス図の詳細設計、シーケンス図の詳細設計</a:t>
            </a:r>
            <a:endParaRPr lang="en-US" altLang="ja-JP" smtClean="0"/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ja-JP" altLang="en-US" smtClean="0"/>
              <a:t>これをプログラマに渡す。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ユーザからシステム要求を</a:t>
            </a:r>
            <a:r>
              <a:rPr lang="ja-JP" altLang="en-US" dirty="0" smtClean="0"/>
              <a:t>聞き出</a:t>
            </a:r>
            <a:r>
              <a:rPr lang="ja-JP" altLang="en-US" dirty="0"/>
              <a:t>し</a:t>
            </a:r>
            <a:r>
              <a:rPr lang="ja-JP" altLang="en-US" dirty="0" smtClean="0"/>
              <a:t>、新たなソリューションを提案する！</a:t>
            </a:r>
            <a:endParaRPr lang="ja-JP" altLang="en-US" dirty="0"/>
          </a:p>
        </p:txBody>
      </p:sp>
      <p:sp>
        <p:nvSpPr>
          <p:cNvPr id="921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ja-JP" altLang="en-US" smtClean="0"/>
              <a:t>現在の業務分析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　　　　　　 </a:t>
            </a:r>
            <a:r>
              <a:rPr lang="ja-JP" altLang="en-US" sz="2400" i="1" smtClean="0"/>
              <a:t>物理的要素を排除</a:t>
            </a:r>
            <a:endParaRPr lang="en-US" altLang="ja-JP" sz="2400" i="1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ja-JP" altLang="en-US" smtClean="0"/>
              <a:t>現在の理論モデル</a:t>
            </a:r>
            <a:endParaRPr lang="en-US" altLang="ja-JP" smtClean="0"/>
          </a:p>
          <a:p>
            <a:pPr marL="514350" indent="-514350">
              <a:buFont typeface="Arial" charset="0"/>
              <a:buNone/>
            </a:pPr>
            <a:r>
              <a:rPr lang="ja-JP" altLang="en-US" smtClean="0"/>
              <a:t>　　　　　　　　 </a:t>
            </a:r>
            <a:r>
              <a:rPr lang="ja-JP" altLang="en-US" sz="2400" i="1" smtClean="0"/>
              <a:t>改良・革新</a:t>
            </a:r>
            <a:endParaRPr lang="en-US" altLang="ja-JP" sz="2400" i="1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ja-JP" altLang="en-US" smtClean="0"/>
              <a:t>新しい理論モデル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　　　　　　 </a:t>
            </a:r>
            <a:r>
              <a:rPr lang="ja-JP" altLang="en-US" sz="2400" i="1" smtClean="0"/>
              <a:t>物理的要素を組み込む</a:t>
            </a:r>
            <a:endParaRPr lang="en-US" altLang="ja-JP" sz="2400" i="1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ja-JP" altLang="en-US" smtClean="0"/>
              <a:t>新しい業務モデル</a:t>
            </a:r>
            <a:r>
              <a:rPr lang="en-US" altLang="ja-JP" smtClean="0"/>
              <a:t/>
            </a:r>
            <a:br>
              <a:rPr lang="en-US" altLang="ja-JP" smtClean="0"/>
            </a:br>
            <a:endParaRPr lang="ja-JP" altLang="en-US" smtClean="0"/>
          </a:p>
        </p:txBody>
      </p:sp>
      <p:sp>
        <p:nvSpPr>
          <p:cNvPr id="5" name="下矢印 4"/>
          <p:cNvSpPr/>
          <p:nvPr/>
        </p:nvSpPr>
        <p:spPr>
          <a:xfrm>
            <a:off x="2286000" y="2214563"/>
            <a:ext cx="285750" cy="357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下矢印 5"/>
          <p:cNvSpPr/>
          <p:nvPr/>
        </p:nvSpPr>
        <p:spPr>
          <a:xfrm>
            <a:off x="2357438" y="3357563"/>
            <a:ext cx="285750" cy="357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2357438" y="4500563"/>
            <a:ext cx="285750" cy="357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新しい業務モデル</a:t>
            </a:r>
          </a:p>
        </p:txBody>
      </p:sp>
      <p:sp>
        <p:nvSpPr>
          <p:cNvPr id="1024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長所・短所の分析</a:t>
            </a:r>
            <a:endParaRPr lang="en-US" altLang="ja-JP" smtClean="0"/>
          </a:p>
          <a:p>
            <a:pPr lvl="1"/>
            <a:r>
              <a:rPr lang="ja-JP" altLang="en-US" smtClean="0"/>
              <a:t>長所：どんないいことがあるか？</a:t>
            </a:r>
            <a:endParaRPr lang="en-US" altLang="ja-JP" smtClean="0"/>
          </a:p>
          <a:p>
            <a:pPr lvl="2"/>
            <a:r>
              <a:rPr lang="ja-JP" altLang="en-US" smtClean="0"/>
              <a:t>顧客が増える。</a:t>
            </a:r>
            <a:endParaRPr lang="en-US" altLang="ja-JP" smtClean="0"/>
          </a:p>
          <a:p>
            <a:pPr lvl="2"/>
            <a:r>
              <a:rPr lang="ja-JP" altLang="en-US" smtClean="0"/>
              <a:t>業務が楽になる。　など</a:t>
            </a:r>
            <a:endParaRPr lang="en-US" altLang="ja-JP" smtClean="0"/>
          </a:p>
          <a:p>
            <a:pPr lvl="1"/>
            <a:r>
              <a:rPr lang="ja-JP" altLang="en-US" smtClean="0"/>
              <a:t>短所：</a:t>
            </a:r>
            <a:endParaRPr lang="en-US" altLang="ja-JP" smtClean="0"/>
          </a:p>
          <a:p>
            <a:pPr lvl="2"/>
            <a:r>
              <a:rPr lang="ja-JP" altLang="en-US" smtClean="0"/>
              <a:t>新たな人員が必要員なる。</a:t>
            </a:r>
            <a:endParaRPr lang="en-US" altLang="ja-JP" smtClean="0"/>
          </a:p>
          <a:p>
            <a:pPr lvl="2"/>
            <a:r>
              <a:rPr lang="ja-JP" altLang="en-US" smtClean="0"/>
              <a:t>効果を享受する期間が短い。　など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29125" y="5286375"/>
            <a:ext cx="3214688" cy="64611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+mn-lt"/>
                <a:ea typeface="+mn-ea"/>
              </a:rPr>
              <a:t>コスト計算が重要になる！</a:t>
            </a:r>
            <a:r>
              <a:rPr lang="en-US" altLang="ja-JP" dirty="0">
                <a:latin typeface="+mn-lt"/>
                <a:ea typeface="+mn-ea"/>
              </a:rPr>
              <a:t/>
            </a:r>
            <a:br>
              <a:rPr lang="en-US" altLang="ja-JP" dirty="0">
                <a:latin typeface="+mn-lt"/>
                <a:ea typeface="+mn-ea"/>
              </a:rPr>
            </a:br>
            <a:r>
              <a:rPr lang="ja-JP" altLang="en-US" dirty="0">
                <a:latin typeface="+mn-lt"/>
                <a:ea typeface="+mn-ea"/>
              </a:rPr>
              <a:t>　例：ファンクションポイント法</a:t>
            </a:r>
            <a:endParaRPr lang="ja-JP" altLang="en-US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210</Words>
  <Application>Microsoft Office PowerPoint</Application>
  <PresentationFormat>画面に合わせる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Calibri</vt:lpstr>
      <vt:lpstr>ＭＳ Ｐゴシック</vt:lpstr>
      <vt:lpstr>Arial</vt:lpstr>
      <vt:lpstr>Wingdings</vt:lpstr>
      <vt:lpstr>Office テーマ</vt:lpstr>
      <vt:lpstr>基礎情報技術 第9日目</vt:lpstr>
      <vt:lpstr>SEの仕事とは</vt:lpstr>
      <vt:lpstr>ソフトウェアのライフサイクル</vt:lpstr>
      <vt:lpstr>ユーザのシステム要求を把握する</vt:lpstr>
      <vt:lpstr>上流工程</vt:lpstr>
      <vt:lpstr>スライド 6</vt:lpstr>
      <vt:lpstr>スライド 7</vt:lpstr>
      <vt:lpstr>ユーザからシステム要求を聞き出し、新たなソリューションを提案する！</vt:lpstr>
      <vt:lpstr>新しい業務モデル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基礎情報技術</dc:title>
  <dc:creator>kameda</dc:creator>
  <cp:lastModifiedBy>kameda</cp:lastModifiedBy>
  <cp:revision>10</cp:revision>
  <dcterms:created xsi:type="dcterms:W3CDTF">2009-06-19T04:43:32Z</dcterms:created>
  <dcterms:modified xsi:type="dcterms:W3CDTF">2009-07-10T05:23:58Z</dcterms:modified>
</cp:coreProperties>
</file>