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5"/>
  </p:handoutMasterIdLst>
  <p:sldIdLst>
    <p:sldId id="257" r:id="rId2"/>
    <p:sldId id="268" r:id="rId3"/>
    <p:sldId id="269" r:id="rId4"/>
    <p:sldId id="270" r:id="rId5"/>
    <p:sldId id="271" r:id="rId6"/>
    <p:sldId id="272" r:id="rId7"/>
    <p:sldId id="273" r:id="rId8"/>
    <p:sldId id="275" r:id="rId9"/>
    <p:sldId id="274" r:id="rId10"/>
    <p:sldId id="264" r:id="rId11"/>
    <p:sldId id="276" r:id="rId12"/>
    <p:sldId id="277" r:id="rId13"/>
    <p:sldId id="279" r:id="rId14"/>
    <p:sldId id="280" r:id="rId15"/>
    <p:sldId id="281" r:id="rId16"/>
    <p:sldId id="282" r:id="rId17"/>
    <p:sldId id="278" r:id="rId18"/>
    <p:sldId id="266" r:id="rId19"/>
    <p:sldId id="267" r:id="rId20"/>
    <p:sldId id="259" r:id="rId21"/>
    <p:sldId id="260" r:id="rId22"/>
    <p:sldId id="261" r:id="rId23"/>
    <p:sldId id="262" r:id="rId24"/>
    <p:sldId id="263"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3" r:id="rId44"/>
    <p:sldId id="301" r:id="rId45"/>
    <p:sldId id="304" r:id="rId46"/>
    <p:sldId id="305" r:id="rId47"/>
    <p:sldId id="302" r:id="rId48"/>
    <p:sldId id="306" r:id="rId49"/>
    <p:sldId id="307" r:id="rId50"/>
    <p:sldId id="308" r:id="rId51"/>
    <p:sldId id="309" r:id="rId52"/>
    <p:sldId id="310" r:id="rId53"/>
    <p:sldId id="311" r:id="rId54"/>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1C319AD-CAB9-4FD5-9A9A-7A9FDFE7DA32}" type="datetimeFigureOut">
              <a:rPr lang="ja-JP" altLang="en-US"/>
              <a:pPr>
                <a:defRPr/>
              </a:pPr>
              <a:t>2011/6/17</a:t>
            </a:fld>
            <a:endParaRPr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92F854-1818-4C30-968A-E8F0EE4BEAD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21BD413-7817-488F-AA62-EBCC01E7FB61}" type="datetimeFigureOut">
              <a:rPr lang="ja-JP" altLang="en-US"/>
              <a:pPr>
                <a:defRPr/>
              </a:pPr>
              <a:t>2011/6/17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903571E-E148-4CE6-941E-5BF32DFE6F1A}"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E1F1106-9423-4BAC-935B-FA5265517D6D}" type="datetimeFigureOut">
              <a:rPr lang="ja-JP" altLang="en-US"/>
              <a:pPr>
                <a:defRPr/>
              </a:pPr>
              <a:t>2011/6/17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4F72268-DF9F-49B3-866F-4E570D627809}"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C0B7E0B-4420-444D-AE74-AF34C8B89DE9}" type="datetimeFigureOut">
              <a:rPr lang="ja-JP" altLang="en-US"/>
              <a:pPr>
                <a:defRPr/>
              </a:pPr>
              <a:t>2011/6/17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4A89933-8490-4A9C-B5AF-6B9823F387B1}" type="slidenum">
              <a:rPr lang="ja-JP" altLang="en-US"/>
              <a:pPr>
                <a:defRPr/>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p:spPr>
        <p:txBody>
          <a:bodyPr/>
          <a:lstStyle>
            <a:lvl1pPr>
              <a:defRPr/>
            </a:lvl1pPr>
          </a:lstStyle>
          <a:p>
            <a:pPr>
              <a:defRPr/>
            </a:pPr>
            <a:fld id="{624D2198-9B85-4600-8479-2F78FFE07B1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63D2BBF-EDE4-44E3-8805-B1DE370AFC22}" type="datetimeFigureOut">
              <a:rPr lang="ja-JP" altLang="en-US"/>
              <a:pPr>
                <a:defRPr/>
              </a:pPr>
              <a:t>2011/6/17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91EA40-603F-4677-87EC-1A0A0D02009F}"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F3FF377-EA5A-4336-A284-3BD3B2625E2E}" type="datetimeFigureOut">
              <a:rPr lang="ja-JP" altLang="en-US"/>
              <a:pPr>
                <a:defRPr/>
              </a:pPr>
              <a:t>2011/6/17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8C48EEF-13A4-4267-83F1-EC661845B853}"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74F6686-3EB3-424E-8C97-4AC695B164E3}" type="datetimeFigureOut">
              <a:rPr lang="ja-JP" altLang="en-US"/>
              <a:pPr>
                <a:defRPr/>
              </a:pPr>
              <a:t>2011/6/17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2DE0B83-073D-4FD3-8D5F-3F59BFF0B398}"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DE9A13B-D02D-4A02-B567-5134628877B1}" type="datetimeFigureOut">
              <a:rPr lang="ja-JP" altLang="en-US"/>
              <a:pPr>
                <a:defRPr/>
              </a:pPr>
              <a:t>2011/6/17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EE6D8C-C3A4-4DE5-AF85-A6E84DBCE1E8}"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8123A6-2DA5-4E24-977C-4A853BD1AD3B}" type="datetimeFigureOut">
              <a:rPr lang="ja-JP" altLang="en-US"/>
              <a:pPr>
                <a:defRPr/>
              </a:pPr>
              <a:t>2011/6/17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F13EFFE-61C7-4394-9A61-3B4E68CD52C4}"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F6C714B-4A2B-4A65-8F3D-D7E5A6B25156}" type="datetimeFigureOut">
              <a:rPr lang="ja-JP" altLang="en-US"/>
              <a:pPr>
                <a:defRPr/>
              </a:pPr>
              <a:t>2011/6/17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2043F45-979B-4FC4-96BB-E76CC77EA241}"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E23DDC7-DAB8-4529-B0F4-B4C64068DE66}" type="datetimeFigureOut">
              <a:rPr lang="ja-JP" altLang="en-US"/>
              <a:pPr>
                <a:defRPr/>
              </a:pPr>
              <a:t>2011/6/17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158ED33-50EA-4C07-9E1A-CDD93C3AEED9}"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A905D29-51B1-42B3-A3ED-032450E3C711}" type="datetimeFigureOut">
              <a:rPr lang="ja-JP" altLang="en-US"/>
              <a:pPr>
                <a:defRPr/>
              </a:pPr>
              <a:t>2011/6/17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074DC5F-1732-4F8E-9E3E-67FC8A1C792C}"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7D42845-742B-4873-8F96-4ED47B14E73A}" type="datetimeFigureOut">
              <a:rPr lang="ja-JP" altLang="en-US"/>
              <a:pPr>
                <a:defRPr/>
              </a:pPr>
              <a:t>2011/6/17</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4A495BD5-CCB2-4572-BADA-856589685F17}"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p:txBody>
          <a:bodyPr/>
          <a:lstStyle/>
          <a:p>
            <a:pPr eaLnBrk="1" hangingPunct="1"/>
            <a:r>
              <a:rPr lang="ja-JP" altLang="en-US" dirty="0" smtClean="0"/>
              <a:t>基礎情報技術</a:t>
            </a:r>
            <a:r>
              <a:rPr lang="en-US" altLang="ja-JP" dirty="0" smtClean="0"/>
              <a:t>2011</a:t>
            </a:r>
            <a:br>
              <a:rPr lang="en-US" altLang="ja-JP" dirty="0" smtClean="0"/>
            </a:br>
            <a:r>
              <a:rPr lang="ja-JP" altLang="en-US" dirty="0" err="1" smtClean="0"/>
              <a:t>ー</a:t>
            </a:r>
            <a:r>
              <a:rPr lang="ja-JP" altLang="en-US" dirty="0" smtClean="0"/>
              <a:t>第</a:t>
            </a:r>
            <a:r>
              <a:rPr lang="en-US" altLang="ja-JP" dirty="0" smtClean="0"/>
              <a:t>10</a:t>
            </a:r>
            <a:r>
              <a:rPr lang="ja-JP" altLang="en-US" dirty="0" smtClean="0"/>
              <a:t>日目</a:t>
            </a:r>
            <a:r>
              <a:rPr lang="ja-JP" altLang="en-US" dirty="0" err="1" smtClean="0"/>
              <a:t>ー</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ja-JP" altLang="en-US" dirty="0" smtClean="0"/>
              <a:t>東京工科大学</a:t>
            </a:r>
            <a:endParaRPr lang="en-US" altLang="ja-JP" dirty="0" smtClean="0"/>
          </a:p>
          <a:p>
            <a:pPr eaLnBrk="1" fontAlgn="auto" hangingPunct="1">
              <a:spcAft>
                <a:spcPts val="0"/>
              </a:spcAft>
              <a:buFont typeface="Arial" pitchFamily="34" charset="0"/>
              <a:buNone/>
              <a:defRPr/>
            </a:pPr>
            <a:r>
              <a:rPr lang="ja-JP" altLang="en-US" dirty="0" smtClean="0"/>
              <a:t>コンピュータサイエンス学部</a:t>
            </a:r>
            <a:endParaRPr lang="en-US" altLang="ja-JP" dirty="0" smtClean="0"/>
          </a:p>
          <a:p>
            <a:pPr eaLnBrk="1" fontAlgn="auto" hangingPunct="1">
              <a:spcAft>
                <a:spcPts val="0"/>
              </a:spcAft>
              <a:buFont typeface="Arial" pitchFamily="34" charset="0"/>
              <a:buNone/>
              <a:defRPr/>
            </a:pPr>
            <a:r>
              <a:rPr lang="ja-JP" altLang="en-US" dirty="0" smtClean="0"/>
              <a:t>亀田弘之</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solidFill>
                  <a:srgbClr val="FF0000"/>
                </a:solidFill>
              </a:rPr>
              <a:t>ソフトウェア工学</a:t>
            </a:r>
            <a:r>
              <a:rPr lang="ja-JP" altLang="en-US" smtClean="0"/>
              <a:t>とは</a:t>
            </a:r>
          </a:p>
        </p:txBody>
      </p:sp>
      <p:sp>
        <p:nvSpPr>
          <p:cNvPr id="12291" name="Rectangle 3"/>
          <p:cNvSpPr>
            <a:spLocks noGrp="1" noChangeArrowheads="1"/>
          </p:cNvSpPr>
          <p:nvPr>
            <p:ph type="body" idx="1"/>
          </p:nvPr>
        </p:nvSpPr>
        <p:spPr/>
        <p:txBody>
          <a:bodyPr/>
          <a:lstStyle/>
          <a:p>
            <a:pPr eaLnBrk="1" hangingPunct="1"/>
            <a:r>
              <a:rPr lang="ja-JP" altLang="en-US" smtClean="0"/>
              <a:t>定義：</a:t>
            </a:r>
            <a:r>
              <a:rPr lang="ja-JP" altLang="en-US" smtClean="0">
                <a:solidFill>
                  <a:srgbClr val="3333CC"/>
                </a:solidFill>
              </a:rPr>
              <a:t>バグのないソフトウェア</a:t>
            </a:r>
            <a:r>
              <a:rPr lang="ja-JP" altLang="en-US" smtClean="0"/>
              <a:t>を効率よく開発・テスト・維持するための手法に関する理論・ノウハウの総体</a:t>
            </a:r>
          </a:p>
          <a:p>
            <a:pPr eaLnBrk="1" hangingPunct="1"/>
            <a:r>
              <a:rPr lang="ja-JP" altLang="en-US" smtClean="0"/>
              <a:t>従来：さまざまな手法が提案されては消失</a:t>
            </a:r>
          </a:p>
          <a:p>
            <a:pPr eaLnBrk="1" hangingPunct="1"/>
            <a:r>
              <a:rPr lang="ja-JP" altLang="en-US" smtClean="0"/>
              <a:t>現状：</a:t>
            </a:r>
            <a:r>
              <a:rPr lang="en-US" altLang="ja-JP" smtClean="0">
                <a:solidFill>
                  <a:srgbClr val="FF0000"/>
                </a:solidFill>
              </a:rPr>
              <a:t>UML</a:t>
            </a:r>
            <a:r>
              <a:rPr lang="en-US" altLang="ja-JP" smtClean="0"/>
              <a:t>(Unified Modeling Language)</a:t>
            </a:r>
            <a:r>
              <a:rPr lang="ja-JP" altLang="en-US" smtClean="0"/>
              <a:t>など</a:t>
            </a:r>
            <a:r>
              <a:rPr lang="en-US" altLang="ja-JP" smtClean="0"/>
              <a:t/>
            </a:r>
            <a:br>
              <a:rPr lang="en-US" altLang="ja-JP" smtClean="0"/>
            </a:br>
            <a:r>
              <a:rPr lang="en-US" altLang="ja-JP" smtClean="0"/>
              <a:t>	</a:t>
            </a:r>
            <a:r>
              <a:rPr lang="ja-JP" altLang="en-US" smtClean="0">
                <a:solidFill>
                  <a:srgbClr val="3333CC"/>
                </a:solidFill>
              </a:rPr>
              <a:t>オブジェクト指向</a:t>
            </a:r>
            <a:r>
              <a:rPr lang="ja-JP" altLang="en-US" smtClean="0"/>
              <a:t>を前提とする手法が主流	になりつつある。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ja-JP" smtClean="0"/>
              <a:t>UML</a:t>
            </a:r>
            <a:r>
              <a:rPr lang="ja-JP" altLang="en-US" smtClean="0"/>
              <a:t>とは</a:t>
            </a:r>
          </a:p>
        </p:txBody>
      </p:sp>
      <p:sp>
        <p:nvSpPr>
          <p:cNvPr id="13315" name="Rectangle 3"/>
          <p:cNvSpPr>
            <a:spLocks noGrp="1" noChangeArrowheads="1"/>
          </p:cNvSpPr>
          <p:nvPr>
            <p:ph type="body" idx="1"/>
          </p:nvPr>
        </p:nvSpPr>
        <p:spPr/>
        <p:txBody>
          <a:bodyPr/>
          <a:lstStyle/>
          <a:p>
            <a:pPr eaLnBrk="1" hangingPunct="1"/>
            <a:r>
              <a:rPr lang="ja-JP" altLang="en-US" smtClean="0"/>
              <a:t>これから作ろうとしているシステム（ソフトウェア）の概念をさまざまな側面から切り出し、</a:t>
            </a:r>
            <a:r>
              <a:rPr lang="en-US" altLang="ja-JP" smtClean="0"/>
              <a:t/>
            </a:r>
            <a:br>
              <a:rPr lang="en-US" altLang="ja-JP" smtClean="0"/>
            </a:br>
            <a:r>
              <a:rPr lang="ja-JP" altLang="en-US" smtClean="0"/>
              <a:t>表現する図（ダイアグラム）群のこと。</a:t>
            </a:r>
            <a:br>
              <a:rPr lang="ja-JP" altLang="en-US" smtClean="0"/>
            </a:br>
            <a:r>
              <a:rPr lang="ja-JP" altLang="en-US" smtClean="0"/>
              <a:t/>
            </a:r>
            <a:br>
              <a:rPr lang="ja-JP" altLang="en-US" smtClean="0"/>
            </a:br>
            <a:r>
              <a:rPr lang="ja-JP" altLang="en-US" smtClean="0">
                <a:solidFill>
                  <a:schemeClr val="accent2"/>
                </a:solidFill>
              </a:rPr>
              <a:t>作りたいと思っているもの</a:t>
            </a:r>
            <a:r>
              <a:rPr lang="ja-JP" altLang="en-US" smtClean="0"/>
              <a:t/>
            </a:r>
            <a:br>
              <a:rPr lang="ja-JP" altLang="en-US" smtClean="0"/>
            </a:br>
            <a:r>
              <a:rPr lang="ja-JP" altLang="en-US" smtClean="0"/>
              <a:t>　		→　</a:t>
            </a:r>
            <a:r>
              <a:rPr lang="ja-JP" altLang="en-US" smtClean="0">
                <a:solidFill>
                  <a:srgbClr val="FF0000"/>
                </a:solidFill>
              </a:rPr>
              <a:t>概念</a:t>
            </a:r>
            <a:r>
              <a:rPr lang="ja-JP" altLang="en-US" smtClean="0"/>
              <a:t/>
            </a:r>
            <a:br>
              <a:rPr lang="ja-JP" altLang="en-US" smtClean="0"/>
            </a:br>
            <a:r>
              <a:rPr lang="ja-JP" altLang="en-US" smtClean="0"/>
              <a:t>　		→　</a:t>
            </a:r>
            <a:r>
              <a:rPr lang="ja-JP" altLang="en-US" smtClean="0">
                <a:solidFill>
                  <a:srgbClr val="FF0000"/>
                </a:solidFill>
              </a:rPr>
              <a:t>仕様</a:t>
            </a:r>
            <a:r>
              <a:rPr lang="ja-JP" altLang="en-US" smtClean="0"/>
              <a:t/>
            </a:r>
            <a:br>
              <a:rPr lang="ja-JP" altLang="en-US" smtClean="0"/>
            </a:br>
            <a:r>
              <a:rPr lang="ja-JP" altLang="en-US" smtClean="0"/>
              <a:t>　		→　</a:t>
            </a:r>
            <a:r>
              <a:rPr lang="ja-JP" altLang="en-US" smtClean="0">
                <a:solidFill>
                  <a:srgbClr val="FF0000"/>
                </a:solidFill>
              </a:rPr>
              <a:t>実装</a:t>
            </a:r>
            <a:r>
              <a:rPr lang="ja-JP" altLang="en-US" smtClean="0"/>
              <a:t/>
            </a:r>
            <a:br>
              <a:rPr lang="ja-JP" altLang="en-US" smtClean="0"/>
            </a:br>
            <a:r>
              <a:rPr lang="ja-JP" altLang="en-US" smtClean="0">
                <a:solidFill>
                  <a:schemeClr val="accent2"/>
                </a:solidFill>
              </a:rPr>
              <a:t>完成したシステム（ソフトウェア）</a:t>
            </a:r>
          </a:p>
        </p:txBody>
      </p:sp>
      <p:sp>
        <p:nvSpPr>
          <p:cNvPr id="13316" name="AutoShape 4"/>
          <p:cNvSpPr>
            <a:spLocks noChangeArrowheads="1"/>
          </p:cNvSpPr>
          <p:nvPr/>
        </p:nvSpPr>
        <p:spPr bwMode="auto">
          <a:xfrm>
            <a:off x="1403350" y="4292600"/>
            <a:ext cx="431800" cy="1223963"/>
          </a:xfrm>
          <a:prstGeom prst="downArrow">
            <a:avLst>
              <a:gd name="adj1" fmla="val 50000"/>
              <a:gd name="adj2" fmla="val 70864"/>
            </a:avLst>
          </a:prstGeom>
          <a:solidFill>
            <a:schemeClr val="accent1"/>
          </a:solidFill>
          <a:ln w="9525">
            <a:solidFill>
              <a:schemeClr val="tx1"/>
            </a:solidFill>
            <a:miter lim="800000"/>
            <a:headEnd/>
            <a:tailEnd/>
          </a:ln>
        </p:spPr>
        <p:txBody>
          <a:bodyPr vert="eaVert" wrap="none" anchor="ctr"/>
          <a:lstStyle/>
          <a:p>
            <a:endParaRPr lang="ja-JP" altLang="en-US">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smtClean="0"/>
              <a:t>UML</a:t>
            </a:r>
            <a:r>
              <a:rPr lang="ja-JP" altLang="en-US" smtClean="0"/>
              <a:t>で使用する図（</a:t>
            </a:r>
            <a:r>
              <a:rPr lang="en-US" altLang="ja-JP" smtClean="0"/>
              <a:t>2.0</a:t>
            </a:r>
            <a:r>
              <a:rPr lang="ja-JP" altLang="en-US" smtClean="0"/>
              <a:t>以降）</a:t>
            </a:r>
          </a:p>
        </p:txBody>
      </p:sp>
      <p:sp>
        <p:nvSpPr>
          <p:cNvPr id="14339" name="Rectangle 3"/>
          <p:cNvSpPr>
            <a:spLocks noGrp="1" noChangeArrowheads="1"/>
          </p:cNvSpPr>
          <p:nvPr>
            <p:ph type="body" sz="half" idx="1"/>
          </p:nvPr>
        </p:nvSpPr>
        <p:spPr/>
        <p:txBody>
          <a:bodyPr/>
          <a:lstStyle/>
          <a:p>
            <a:pPr marL="533400" indent="-533400" eaLnBrk="1" hangingPunct="1">
              <a:buFontTx/>
              <a:buAutoNum type="arabicPeriod"/>
            </a:pPr>
            <a:r>
              <a:rPr lang="ja-JP" altLang="en-US" smtClean="0"/>
              <a:t>ユースケース図</a:t>
            </a:r>
          </a:p>
          <a:p>
            <a:pPr marL="533400" indent="-533400" eaLnBrk="1" hangingPunct="1">
              <a:buFontTx/>
              <a:buAutoNum type="arabicPeriod"/>
            </a:pPr>
            <a:r>
              <a:rPr lang="ja-JP" altLang="en-US" smtClean="0"/>
              <a:t>クラス図</a:t>
            </a:r>
          </a:p>
          <a:p>
            <a:pPr marL="533400" indent="-533400" eaLnBrk="1" hangingPunct="1">
              <a:buFontTx/>
              <a:buAutoNum type="arabicPeriod"/>
            </a:pPr>
            <a:r>
              <a:rPr lang="ja-JP" altLang="en-US" smtClean="0"/>
              <a:t>オブジェクト図</a:t>
            </a:r>
          </a:p>
          <a:p>
            <a:pPr marL="533400" indent="-533400" eaLnBrk="1" hangingPunct="1">
              <a:buFontTx/>
              <a:buAutoNum type="arabicPeriod"/>
            </a:pPr>
            <a:r>
              <a:rPr lang="ja-JP" altLang="en-US" smtClean="0"/>
              <a:t>シーケンス図</a:t>
            </a:r>
          </a:p>
          <a:p>
            <a:pPr marL="533400" indent="-533400" eaLnBrk="1" hangingPunct="1">
              <a:buFontTx/>
              <a:buAutoNum type="arabicPeriod"/>
            </a:pPr>
            <a:r>
              <a:rPr lang="ja-JP" altLang="en-US" smtClean="0"/>
              <a:t>ステートマシン図</a:t>
            </a:r>
            <a:br>
              <a:rPr lang="ja-JP" altLang="en-US" smtClean="0"/>
            </a:br>
            <a:r>
              <a:rPr lang="ja-JP" altLang="en-US" smtClean="0"/>
              <a:t>（ステートチャート図）</a:t>
            </a:r>
          </a:p>
          <a:p>
            <a:pPr marL="533400" indent="-533400" eaLnBrk="1" hangingPunct="1">
              <a:buFontTx/>
              <a:buAutoNum type="arabicPeriod"/>
            </a:pPr>
            <a:r>
              <a:rPr lang="ja-JP" altLang="en-US" smtClean="0"/>
              <a:t>アクティビティ図</a:t>
            </a:r>
          </a:p>
          <a:p>
            <a:pPr marL="533400" indent="-533400" eaLnBrk="1" hangingPunct="1">
              <a:buFontTx/>
              <a:buAutoNum type="arabicPeriod"/>
            </a:pPr>
            <a:r>
              <a:rPr lang="ja-JP" altLang="en-US" smtClean="0"/>
              <a:t>コンポーネント図</a:t>
            </a:r>
          </a:p>
          <a:p>
            <a:pPr marL="533400" indent="-533400" eaLnBrk="1" hangingPunct="1"/>
            <a:endParaRPr lang="en-US" altLang="ja-JP" smtClean="0"/>
          </a:p>
        </p:txBody>
      </p:sp>
      <p:sp>
        <p:nvSpPr>
          <p:cNvPr id="14340" name="Rectangle 4"/>
          <p:cNvSpPr>
            <a:spLocks noGrp="1" noChangeArrowheads="1"/>
          </p:cNvSpPr>
          <p:nvPr>
            <p:ph type="body" sz="half" idx="2"/>
          </p:nvPr>
        </p:nvSpPr>
        <p:spPr/>
        <p:txBody>
          <a:bodyPr/>
          <a:lstStyle/>
          <a:p>
            <a:pPr marL="533400" indent="-533400" eaLnBrk="1" hangingPunct="1">
              <a:buFontTx/>
              <a:buAutoNum type="arabicPeriod" startAt="8"/>
            </a:pPr>
            <a:r>
              <a:rPr lang="ja-JP" altLang="en-US" smtClean="0"/>
              <a:t>コミュニケーション図（コラボレーション図）</a:t>
            </a:r>
          </a:p>
          <a:p>
            <a:pPr marL="533400" indent="-533400" eaLnBrk="1" hangingPunct="1">
              <a:buFontTx/>
              <a:buAutoNum type="arabicPeriod" startAt="8"/>
            </a:pPr>
            <a:r>
              <a:rPr lang="ja-JP" altLang="en-US" smtClean="0"/>
              <a:t>配置図</a:t>
            </a:r>
          </a:p>
          <a:p>
            <a:pPr marL="533400" indent="-533400" eaLnBrk="1" hangingPunct="1">
              <a:buFontTx/>
              <a:buAutoNum type="arabicPeriod" startAt="8"/>
            </a:pPr>
            <a:r>
              <a:rPr lang="ja-JP" altLang="en-US" smtClean="0"/>
              <a:t>コンポジット図</a:t>
            </a:r>
          </a:p>
          <a:p>
            <a:pPr marL="533400" indent="-533400" eaLnBrk="1" hangingPunct="1">
              <a:buFontTx/>
              <a:buAutoNum type="arabicPeriod" startAt="8"/>
            </a:pPr>
            <a:r>
              <a:rPr lang="ja-JP" altLang="en-US" smtClean="0"/>
              <a:t>タイミング図</a:t>
            </a:r>
          </a:p>
          <a:p>
            <a:pPr marL="533400" indent="-533400" eaLnBrk="1" hangingPunct="1">
              <a:buFontTx/>
              <a:buAutoNum type="arabicPeriod" startAt="8"/>
            </a:pPr>
            <a:r>
              <a:rPr lang="ja-JP" altLang="en-US" smtClean="0"/>
              <a:t>相互作用概念図</a:t>
            </a:r>
          </a:p>
        </p:txBody>
      </p:sp>
      <p:sp>
        <p:nvSpPr>
          <p:cNvPr id="14341" name="Text Box 5"/>
          <p:cNvSpPr txBox="1">
            <a:spLocks noChangeArrowheads="1"/>
          </p:cNvSpPr>
          <p:nvPr/>
        </p:nvSpPr>
        <p:spPr bwMode="auto">
          <a:xfrm>
            <a:off x="5915025" y="6300788"/>
            <a:ext cx="3171825" cy="366712"/>
          </a:xfrm>
          <a:prstGeom prst="rect">
            <a:avLst/>
          </a:prstGeom>
          <a:noFill/>
          <a:ln w="9525" algn="ctr">
            <a:noFill/>
            <a:miter lim="800000"/>
            <a:headEnd/>
            <a:tailEnd/>
          </a:ln>
        </p:spPr>
        <p:txBody>
          <a:bodyPr>
            <a:spAutoFit/>
          </a:bodyPr>
          <a:lstStyle/>
          <a:p>
            <a:pPr algn="ctr">
              <a:spcBef>
                <a:spcPct val="50000"/>
              </a:spcBef>
            </a:pPr>
            <a:r>
              <a:rPr lang="ja-JP" altLang="en-US">
                <a:solidFill>
                  <a:srgbClr val="FF3300"/>
                </a:solidFill>
                <a:latin typeface="Calibri" pitchFamily="34" charset="0"/>
              </a:rPr>
              <a:t>順序と内容を確認すること！</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smtClean="0"/>
              <a:t>UML</a:t>
            </a:r>
            <a:r>
              <a:rPr lang="ja-JP" altLang="en-US" smtClean="0"/>
              <a:t>での５つのビュー（１）</a:t>
            </a:r>
          </a:p>
        </p:txBody>
      </p:sp>
      <p:sp>
        <p:nvSpPr>
          <p:cNvPr id="15363" name="Rectangle 3"/>
          <p:cNvSpPr>
            <a:spLocks noGrp="1" noChangeArrowheads="1"/>
          </p:cNvSpPr>
          <p:nvPr>
            <p:ph type="body" idx="1"/>
          </p:nvPr>
        </p:nvSpPr>
        <p:spPr/>
        <p:txBody>
          <a:bodyPr/>
          <a:lstStyle/>
          <a:p>
            <a:pPr eaLnBrk="1" hangingPunct="1"/>
            <a:r>
              <a:rPr lang="ja-JP" altLang="en-US" smtClean="0"/>
              <a:t>システム開発を成功させるためには、開発するシステムを</a:t>
            </a:r>
            <a:r>
              <a:rPr lang="ja-JP" altLang="en-US" smtClean="0">
                <a:solidFill>
                  <a:srgbClr val="3333CC"/>
                </a:solidFill>
              </a:rPr>
              <a:t>多様な視点</a:t>
            </a:r>
            <a:r>
              <a:rPr lang="ja-JP" altLang="en-US" smtClean="0"/>
              <a:t>（ビュー）から眺めることが大切。</a:t>
            </a:r>
          </a:p>
          <a:p>
            <a:pPr eaLnBrk="1" hangingPunct="1"/>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smtClean="0"/>
              <a:t>UML</a:t>
            </a:r>
            <a:r>
              <a:rPr lang="ja-JP" altLang="en-US" smtClean="0"/>
              <a:t>での５つのビュー（２）</a:t>
            </a:r>
          </a:p>
        </p:txBody>
      </p:sp>
      <p:sp>
        <p:nvSpPr>
          <p:cNvPr id="16387" name="Rectangle 3"/>
          <p:cNvSpPr>
            <a:spLocks noGrp="1" noChangeArrowheads="1"/>
          </p:cNvSpPr>
          <p:nvPr>
            <p:ph type="body" idx="1"/>
          </p:nvPr>
        </p:nvSpPr>
        <p:spPr/>
        <p:txBody>
          <a:bodyPr/>
          <a:lstStyle/>
          <a:p>
            <a:pPr eaLnBrk="1" hangingPunct="1"/>
            <a:r>
              <a:rPr lang="ja-JP" altLang="en-US" smtClean="0"/>
              <a:t>ユースケースビュー</a:t>
            </a:r>
          </a:p>
          <a:p>
            <a:pPr eaLnBrk="1" hangingPunct="1"/>
            <a:r>
              <a:rPr lang="ja-JP" altLang="en-US" smtClean="0"/>
              <a:t>論理ビュー</a:t>
            </a:r>
          </a:p>
          <a:p>
            <a:pPr eaLnBrk="1" hangingPunct="1"/>
            <a:r>
              <a:rPr lang="ja-JP" altLang="en-US" smtClean="0"/>
              <a:t>並行性ビュー</a:t>
            </a:r>
          </a:p>
          <a:p>
            <a:pPr eaLnBrk="1" hangingPunct="1"/>
            <a:r>
              <a:rPr lang="ja-JP" altLang="en-US" smtClean="0"/>
              <a:t>コンポーネントビュー</a:t>
            </a:r>
          </a:p>
          <a:p>
            <a:pPr eaLnBrk="1" hangingPunct="1"/>
            <a:r>
              <a:rPr lang="ja-JP" altLang="en-US" smtClean="0"/>
              <a:t>配置ビュー</a:t>
            </a:r>
          </a:p>
          <a:p>
            <a:pPr eaLnBrk="1" hangingPunct="1"/>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00050" y="0"/>
            <a:ext cx="8229600" cy="1143000"/>
          </a:xfrm>
        </p:spPr>
        <p:txBody>
          <a:bodyPr/>
          <a:lstStyle/>
          <a:p>
            <a:pPr eaLnBrk="1" hangingPunct="1"/>
            <a:r>
              <a:rPr lang="en-US" altLang="ja-JP" smtClean="0"/>
              <a:t>UML</a:t>
            </a:r>
            <a:r>
              <a:rPr lang="ja-JP" altLang="en-US" smtClean="0"/>
              <a:t>での各種ビュー</a:t>
            </a:r>
            <a:r>
              <a:rPr lang="en-US" altLang="ja-JP" smtClean="0"/>
              <a:t>(3)</a:t>
            </a:r>
          </a:p>
        </p:txBody>
      </p:sp>
      <p:sp>
        <p:nvSpPr>
          <p:cNvPr id="17411" name="Text Box 3"/>
          <p:cNvSpPr txBox="1">
            <a:spLocks noChangeArrowheads="1"/>
          </p:cNvSpPr>
          <p:nvPr/>
        </p:nvSpPr>
        <p:spPr bwMode="auto">
          <a:xfrm>
            <a:off x="614363" y="2900363"/>
            <a:ext cx="2028825" cy="366712"/>
          </a:xfrm>
          <a:prstGeom prst="rect">
            <a:avLst/>
          </a:prstGeom>
          <a:noFill/>
          <a:ln w="9525" algn="ctr">
            <a:noFill/>
            <a:miter lim="800000"/>
            <a:headEnd/>
            <a:tailEnd/>
          </a:ln>
        </p:spPr>
        <p:txBody>
          <a:bodyPr>
            <a:spAutoFit/>
          </a:bodyPr>
          <a:lstStyle/>
          <a:p>
            <a:pPr algn="ctr">
              <a:spcBef>
                <a:spcPct val="50000"/>
              </a:spcBef>
            </a:pPr>
            <a:r>
              <a:rPr lang="ja-JP" altLang="en-US" b="1">
                <a:latin typeface="Calibri" pitchFamily="34" charset="0"/>
              </a:rPr>
              <a:t>ユースケース図</a:t>
            </a:r>
          </a:p>
        </p:txBody>
      </p:sp>
      <p:sp>
        <p:nvSpPr>
          <p:cNvPr id="17412" name="Text Box 4"/>
          <p:cNvSpPr txBox="1">
            <a:spLocks noChangeArrowheads="1"/>
          </p:cNvSpPr>
          <p:nvPr/>
        </p:nvSpPr>
        <p:spPr bwMode="auto">
          <a:xfrm>
            <a:off x="2757488" y="2857500"/>
            <a:ext cx="2114550" cy="366713"/>
          </a:xfrm>
          <a:prstGeom prst="rect">
            <a:avLst/>
          </a:prstGeom>
          <a:noFill/>
          <a:ln w="9525" algn="ctr">
            <a:noFill/>
            <a:miter lim="800000"/>
            <a:headEnd/>
            <a:tailEnd/>
          </a:ln>
        </p:spPr>
        <p:txBody>
          <a:bodyPr>
            <a:spAutoFit/>
          </a:bodyPr>
          <a:lstStyle/>
          <a:p>
            <a:pPr algn="ctr">
              <a:spcBef>
                <a:spcPct val="50000"/>
              </a:spcBef>
            </a:pPr>
            <a:r>
              <a:rPr lang="ja-JP" altLang="en-US" b="1">
                <a:latin typeface="Calibri" pitchFamily="34" charset="0"/>
              </a:rPr>
              <a:t>アクティビティ図</a:t>
            </a:r>
          </a:p>
        </p:txBody>
      </p:sp>
      <p:sp>
        <p:nvSpPr>
          <p:cNvPr id="17413" name="Text Box 5"/>
          <p:cNvSpPr txBox="1">
            <a:spLocks noChangeArrowheads="1"/>
          </p:cNvSpPr>
          <p:nvPr/>
        </p:nvSpPr>
        <p:spPr bwMode="auto">
          <a:xfrm>
            <a:off x="4714875" y="2528888"/>
            <a:ext cx="1971675" cy="366712"/>
          </a:xfrm>
          <a:prstGeom prst="rect">
            <a:avLst/>
          </a:prstGeom>
          <a:noFill/>
          <a:ln w="9525" algn="ctr">
            <a:noFill/>
            <a:miter lim="800000"/>
            <a:headEnd/>
            <a:tailEnd/>
          </a:ln>
        </p:spPr>
        <p:txBody>
          <a:bodyPr>
            <a:spAutoFit/>
          </a:bodyPr>
          <a:lstStyle/>
          <a:p>
            <a:pPr algn="ctr">
              <a:spcBef>
                <a:spcPct val="50000"/>
              </a:spcBef>
            </a:pPr>
            <a:r>
              <a:rPr lang="ja-JP" altLang="en-US" b="1">
                <a:latin typeface="Calibri" pitchFamily="34" charset="0"/>
              </a:rPr>
              <a:t>シーケンス図</a:t>
            </a:r>
          </a:p>
        </p:txBody>
      </p:sp>
      <p:sp>
        <p:nvSpPr>
          <p:cNvPr id="17414" name="Text Box 6"/>
          <p:cNvSpPr txBox="1">
            <a:spLocks noChangeArrowheads="1"/>
          </p:cNvSpPr>
          <p:nvPr/>
        </p:nvSpPr>
        <p:spPr bwMode="auto">
          <a:xfrm>
            <a:off x="4443413" y="3643313"/>
            <a:ext cx="2443162" cy="506412"/>
          </a:xfrm>
          <a:prstGeom prst="rect">
            <a:avLst/>
          </a:prstGeom>
          <a:noFill/>
          <a:ln w="9525" algn="ctr">
            <a:noFill/>
            <a:miter lim="800000"/>
            <a:headEnd/>
            <a:tailEnd/>
          </a:ln>
        </p:spPr>
        <p:txBody>
          <a:bodyPr>
            <a:spAutoFit/>
          </a:bodyPr>
          <a:lstStyle/>
          <a:p>
            <a:pPr algn="ctr">
              <a:lnSpc>
                <a:spcPct val="50000"/>
              </a:lnSpc>
              <a:spcBef>
                <a:spcPct val="50000"/>
              </a:spcBef>
            </a:pPr>
            <a:r>
              <a:rPr lang="ja-JP" altLang="en-US" b="1">
                <a:latin typeface="Calibri" pitchFamily="34" charset="0"/>
              </a:rPr>
              <a:t>コミュニケーション図</a:t>
            </a:r>
          </a:p>
          <a:p>
            <a:pPr algn="ctr">
              <a:lnSpc>
                <a:spcPct val="50000"/>
              </a:lnSpc>
              <a:spcBef>
                <a:spcPct val="50000"/>
              </a:spcBef>
            </a:pPr>
            <a:r>
              <a:rPr lang="ja-JP" altLang="en-US" b="1">
                <a:latin typeface="Calibri" pitchFamily="34" charset="0"/>
              </a:rPr>
              <a:t>（コラボレーション図）</a:t>
            </a:r>
          </a:p>
        </p:txBody>
      </p:sp>
      <p:sp>
        <p:nvSpPr>
          <p:cNvPr id="17415" name="Text Box 7"/>
          <p:cNvSpPr txBox="1">
            <a:spLocks noChangeArrowheads="1"/>
          </p:cNvSpPr>
          <p:nvPr/>
        </p:nvSpPr>
        <p:spPr bwMode="auto">
          <a:xfrm>
            <a:off x="5657850" y="3014663"/>
            <a:ext cx="2128838" cy="506412"/>
          </a:xfrm>
          <a:prstGeom prst="rect">
            <a:avLst/>
          </a:prstGeom>
          <a:noFill/>
          <a:ln w="9525" algn="ctr">
            <a:noFill/>
            <a:miter lim="800000"/>
            <a:headEnd/>
            <a:tailEnd/>
          </a:ln>
        </p:spPr>
        <p:txBody>
          <a:bodyPr>
            <a:spAutoFit/>
          </a:bodyPr>
          <a:lstStyle/>
          <a:p>
            <a:pPr algn="ctr">
              <a:lnSpc>
                <a:spcPct val="50000"/>
              </a:lnSpc>
              <a:spcBef>
                <a:spcPct val="50000"/>
              </a:spcBef>
            </a:pPr>
            <a:r>
              <a:rPr lang="ja-JP" altLang="en-US" b="1">
                <a:latin typeface="Calibri" pitchFamily="34" charset="0"/>
              </a:rPr>
              <a:t>ステートマシン図</a:t>
            </a:r>
          </a:p>
          <a:p>
            <a:pPr algn="ctr">
              <a:lnSpc>
                <a:spcPct val="50000"/>
              </a:lnSpc>
              <a:spcBef>
                <a:spcPct val="50000"/>
              </a:spcBef>
            </a:pPr>
            <a:r>
              <a:rPr lang="ja-JP" altLang="en-US" b="1">
                <a:latin typeface="Calibri" pitchFamily="34" charset="0"/>
              </a:rPr>
              <a:t>（ステートチャート）</a:t>
            </a:r>
          </a:p>
        </p:txBody>
      </p:sp>
      <p:sp>
        <p:nvSpPr>
          <p:cNvPr id="17416" name="Text Box 8"/>
          <p:cNvSpPr txBox="1">
            <a:spLocks noChangeArrowheads="1"/>
          </p:cNvSpPr>
          <p:nvPr/>
        </p:nvSpPr>
        <p:spPr bwMode="auto">
          <a:xfrm>
            <a:off x="4672013" y="1685925"/>
            <a:ext cx="1614487" cy="366713"/>
          </a:xfrm>
          <a:prstGeom prst="rect">
            <a:avLst/>
          </a:prstGeom>
          <a:noFill/>
          <a:ln w="9525" algn="ctr">
            <a:noFill/>
            <a:miter lim="800000"/>
            <a:headEnd/>
            <a:tailEnd/>
          </a:ln>
        </p:spPr>
        <p:txBody>
          <a:bodyPr>
            <a:spAutoFit/>
          </a:bodyPr>
          <a:lstStyle/>
          <a:p>
            <a:pPr algn="ctr">
              <a:spcBef>
                <a:spcPct val="50000"/>
              </a:spcBef>
            </a:pPr>
            <a:r>
              <a:rPr lang="ja-JP" altLang="en-US" b="1">
                <a:latin typeface="Calibri" pitchFamily="34" charset="0"/>
              </a:rPr>
              <a:t>クラス図</a:t>
            </a:r>
          </a:p>
        </p:txBody>
      </p:sp>
      <p:sp>
        <p:nvSpPr>
          <p:cNvPr id="17417" name="Text Box 9"/>
          <p:cNvSpPr txBox="1">
            <a:spLocks noChangeArrowheads="1"/>
          </p:cNvSpPr>
          <p:nvPr/>
        </p:nvSpPr>
        <p:spPr bwMode="auto">
          <a:xfrm>
            <a:off x="6686550" y="2071688"/>
            <a:ext cx="1585913" cy="366712"/>
          </a:xfrm>
          <a:prstGeom prst="rect">
            <a:avLst/>
          </a:prstGeom>
          <a:noFill/>
          <a:ln w="9525" algn="ctr">
            <a:noFill/>
            <a:miter lim="800000"/>
            <a:headEnd/>
            <a:tailEnd/>
          </a:ln>
        </p:spPr>
        <p:txBody>
          <a:bodyPr>
            <a:spAutoFit/>
          </a:bodyPr>
          <a:lstStyle/>
          <a:p>
            <a:pPr algn="ctr">
              <a:spcBef>
                <a:spcPct val="50000"/>
              </a:spcBef>
            </a:pPr>
            <a:r>
              <a:rPr lang="ja-JP" altLang="en-US" b="1">
                <a:latin typeface="Calibri" pitchFamily="34" charset="0"/>
              </a:rPr>
              <a:t>オブジェクト図</a:t>
            </a:r>
          </a:p>
        </p:txBody>
      </p:sp>
      <p:sp>
        <p:nvSpPr>
          <p:cNvPr id="17418" name="Text Box 10"/>
          <p:cNvSpPr txBox="1">
            <a:spLocks noChangeArrowheads="1"/>
          </p:cNvSpPr>
          <p:nvPr/>
        </p:nvSpPr>
        <p:spPr bwMode="auto">
          <a:xfrm>
            <a:off x="2228850" y="4429125"/>
            <a:ext cx="1828800" cy="366713"/>
          </a:xfrm>
          <a:prstGeom prst="rect">
            <a:avLst/>
          </a:prstGeom>
          <a:noFill/>
          <a:ln w="9525" algn="ctr">
            <a:noFill/>
            <a:miter lim="800000"/>
            <a:headEnd/>
            <a:tailEnd/>
          </a:ln>
        </p:spPr>
        <p:txBody>
          <a:bodyPr>
            <a:spAutoFit/>
          </a:bodyPr>
          <a:lstStyle/>
          <a:p>
            <a:pPr algn="ctr">
              <a:spcBef>
                <a:spcPct val="50000"/>
              </a:spcBef>
            </a:pPr>
            <a:r>
              <a:rPr lang="ja-JP" altLang="en-US" b="1">
                <a:latin typeface="Calibri" pitchFamily="34" charset="0"/>
              </a:rPr>
              <a:t>コンポーネント図</a:t>
            </a:r>
          </a:p>
        </p:txBody>
      </p:sp>
      <p:sp>
        <p:nvSpPr>
          <p:cNvPr id="17419" name="Text Box 11"/>
          <p:cNvSpPr txBox="1">
            <a:spLocks noChangeArrowheads="1"/>
          </p:cNvSpPr>
          <p:nvPr/>
        </p:nvSpPr>
        <p:spPr bwMode="auto">
          <a:xfrm>
            <a:off x="5143500" y="5043488"/>
            <a:ext cx="1643063" cy="366712"/>
          </a:xfrm>
          <a:prstGeom prst="rect">
            <a:avLst/>
          </a:prstGeom>
          <a:noFill/>
          <a:ln w="9525" algn="ctr">
            <a:noFill/>
            <a:miter lim="800000"/>
            <a:headEnd/>
            <a:tailEnd/>
          </a:ln>
        </p:spPr>
        <p:txBody>
          <a:bodyPr>
            <a:spAutoFit/>
          </a:bodyPr>
          <a:lstStyle/>
          <a:p>
            <a:pPr algn="ctr">
              <a:spcBef>
                <a:spcPct val="50000"/>
              </a:spcBef>
            </a:pPr>
            <a:r>
              <a:rPr lang="ja-JP" altLang="en-US" b="1">
                <a:latin typeface="Calibri" pitchFamily="34" charset="0"/>
              </a:rPr>
              <a:t>配置図</a:t>
            </a:r>
          </a:p>
        </p:txBody>
      </p:sp>
      <p:sp>
        <p:nvSpPr>
          <p:cNvPr id="17420" name="Oval 12"/>
          <p:cNvSpPr>
            <a:spLocks noChangeArrowheads="1"/>
          </p:cNvSpPr>
          <p:nvPr/>
        </p:nvSpPr>
        <p:spPr bwMode="auto">
          <a:xfrm>
            <a:off x="357188" y="2043113"/>
            <a:ext cx="4643437" cy="2000250"/>
          </a:xfrm>
          <a:prstGeom prst="ellipse">
            <a:avLst/>
          </a:prstGeom>
          <a:noFill/>
          <a:ln w="25400" algn="ctr">
            <a:solidFill>
              <a:srgbClr val="FF0000"/>
            </a:solidFill>
            <a:round/>
            <a:headEnd/>
            <a:tailEnd/>
          </a:ln>
        </p:spPr>
        <p:txBody>
          <a:bodyPr wrap="none" anchor="ctr"/>
          <a:lstStyle/>
          <a:p>
            <a:endParaRPr lang="ja-JP" altLang="en-US">
              <a:latin typeface="Calibri" pitchFamily="34" charset="0"/>
            </a:endParaRPr>
          </a:p>
        </p:txBody>
      </p:sp>
      <p:sp>
        <p:nvSpPr>
          <p:cNvPr id="17421" name="Oval 13"/>
          <p:cNvSpPr>
            <a:spLocks noChangeArrowheads="1"/>
          </p:cNvSpPr>
          <p:nvPr/>
        </p:nvSpPr>
        <p:spPr bwMode="auto">
          <a:xfrm>
            <a:off x="4044950" y="4359275"/>
            <a:ext cx="3486150" cy="2000250"/>
          </a:xfrm>
          <a:prstGeom prst="ellipse">
            <a:avLst/>
          </a:prstGeom>
          <a:noFill/>
          <a:ln w="25400" algn="ctr">
            <a:solidFill>
              <a:schemeClr val="tx1"/>
            </a:solidFill>
            <a:round/>
            <a:headEnd/>
            <a:tailEnd/>
          </a:ln>
        </p:spPr>
        <p:txBody>
          <a:bodyPr wrap="none" anchor="ctr"/>
          <a:lstStyle/>
          <a:p>
            <a:endParaRPr lang="ja-JP" altLang="en-US">
              <a:latin typeface="Calibri" pitchFamily="34" charset="0"/>
            </a:endParaRPr>
          </a:p>
        </p:txBody>
      </p:sp>
      <p:sp>
        <p:nvSpPr>
          <p:cNvPr id="17422" name="Oval 14"/>
          <p:cNvSpPr>
            <a:spLocks noChangeArrowheads="1"/>
          </p:cNvSpPr>
          <p:nvPr/>
        </p:nvSpPr>
        <p:spPr bwMode="auto">
          <a:xfrm>
            <a:off x="2601913" y="1301750"/>
            <a:ext cx="6100762" cy="2928938"/>
          </a:xfrm>
          <a:prstGeom prst="ellipse">
            <a:avLst/>
          </a:prstGeom>
          <a:noFill/>
          <a:ln w="25400" algn="ctr">
            <a:solidFill>
              <a:srgbClr val="3333CC"/>
            </a:solidFill>
            <a:round/>
            <a:headEnd/>
            <a:tailEnd/>
          </a:ln>
        </p:spPr>
        <p:txBody>
          <a:bodyPr wrap="none" anchor="ctr"/>
          <a:lstStyle/>
          <a:p>
            <a:endParaRPr lang="ja-JP" altLang="en-US">
              <a:latin typeface="Calibri" pitchFamily="34" charset="0"/>
            </a:endParaRPr>
          </a:p>
        </p:txBody>
      </p:sp>
      <p:sp>
        <p:nvSpPr>
          <p:cNvPr id="17423" name="Oval 15"/>
          <p:cNvSpPr>
            <a:spLocks noChangeArrowheads="1"/>
          </p:cNvSpPr>
          <p:nvPr/>
        </p:nvSpPr>
        <p:spPr bwMode="auto">
          <a:xfrm>
            <a:off x="2043113" y="2357438"/>
            <a:ext cx="6272212" cy="3486150"/>
          </a:xfrm>
          <a:prstGeom prst="ellipse">
            <a:avLst/>
          </a:prstGeom>
          <a:noFill/>
          <a:ln w="25400" algn="ctr">
            <a:solidFill>
              <a:srgbClr val="009900"/>
            </a:solidFill>
            <a:round/>
            <a:headEnd/>
            <a:tailEnd/>
          </a:ln>
        </p:spPr>
        <p:txBody>
          <a:bodyPr wrap="none" anchor="ctr"/>
          <a:lstStyle/>
          <a:p>
            <a:endParaRPr lang="ja-JP" altLang="en-US">
              <a:latin typeface="Calibri" pitchFamily="34" charset="0"/>
            </a:endParaRPr>
          </a:p>
        </p:txBody>
      </p:sp>
      <p:sp>
        <p:nvSpPr>
          <p:cNvPr id="17424" name="Text Box 16"/>
          <p:cNvSpPr txBox="1">
            <a:spLocks noChangeArrowheads="1"/>
          </p:cNvSpPr>
          <p:nvPr/>
        </p:nvSpPr>
        <p:spPr bwMode="auto">
          <a:xfrm>
            <a:off x="0" y="971550"/>
            <a:ext cx="2486025" cy="366713"/>
          </a:xfrm>
          <a:prstGeom prst="rect">
            <a:avLst/>
          </a:prstGeom>
          <a:noFill/>
          <a:ln w="9525" algn="ctr">
            <a:noFill/>
            <a:miter lim="800000"/>
            <a:headEnd/>
            <a:tailEnd/>
          </a:ln>
        </p:spPr>
        <p:txBody>
          <a:bodyPr>
            <a:spAutoFit/>
          </a:bodyPr>
          <a:lstStyle/>
          <a:p>
            <a:pPr algn="ctr">
              <a:spcBef>
                <a:spcPct val="50000"/>
              </a:spcBef>
            </a:pPr>
            <a:r>
              <a:rPr lang="ja-JP" altLang="en-US">
                <a:solidFill>
                  <a:srgbClr val="FF0000"/>
                </a:solidFill>
                <a:latin typeface="Calibri" pitchFamily="34" charset="0"/>
              </a:rPr>
              <a:t>ユースケースビュー</a:t>
            </a:r>
          </a:p>
        </p:txBody>
      </p:sp>
      <p:sp>
        <p:nvSpPr>
          <p:cNvPr id="17425" name="Line 17"/>
          <p:cNvSpPr>
            <a:spLocks noChangeShapeType="1"/>
          </p:cNvSpPr>
          <p:nvPr/>
        </p:nvSpPr>
        <p:spPr bwMode="auto">
          <a:xfrm>
            <a:off x="1228725" y="1271588"/>
            <a:ext cx="271463" cy="885825"/>
          </a:xfrm>
          <a:prstGeom prst="line">
            <a:avLst/>
          </a:prstGeom>
          <a:noFill/>
          <a:ln w="9525">
            <a:solidFill>
              <a:srgbClr val="FF0000"/>
            </a:solidFill>
            <a:round/>
            <a:headEnd/>
            <a:tailEnd type="triangle" w="med" len="med"/>
          </a:ln>
        </p:spPr>
        <p:txBody>
          <a:bodyPr/>
          <a:lstStyle/>
          <a:p>
            <a:endParaRPr lang="ja-JP" altLang="en-US"/>
          </a:p>
        </p:txBody>
      </p:sp>
      <p:sp>
        <p:nvSpPr>
          <p:cNvPr id="17426" name="Text Box 18"/>
          <p:cNvSpPr txBox="1">
            <a:spLocks noChangeArrowheads="1"/>
          </p:cNvSpPr>
          <p:nvPr/>
        </p:nvSpPr>
        <p:spPr bwMode="auto">
          <a:xfrm>
            <a:off x="7329488" y="514350"/>
            <a:ext cx="1514475" cy="366713"/>
          </a:xfrm>
          <a:prstGeom prst="rect">
            <a:avLst/>
          </a:prstGeom>
          <a:noFill/>
          <a:ln w="9525" algn="ctr">
            <a:noFill/>
            <a:miter lim="800000"/>
            <a:headEnd/>
            <a:tailEnd/>
          </a:ln>
        </p:spPr>
        <p:txBody>
          <a:bodyPr>
            <a:spAutoFit/>
          </a:bodyPr>
          <a:lstStyle/>
          <a:p>
            <a:pPr algn="ctr">
              <a:spcBef>
                <a:spcPct val="50000"/>
              </a:spcBef>
            </a:pPr>
            <a:r>
              <a:rPr lang="ja-JP" altLang="en-US">
                <a:solidFill>
                  <a:srgbClr val="3333CC"/>
                </a:solidFill>
                <a:latin typeface="Calibri" pitchFamily="34" charset="0"/>
              </a:rPr>
              <a:t>論理ビュー</a:t>
            </a:r>
          </a:p>
        </p:txBody>
      </p:sp>
      <p:sp>
        <p:nvSpPr>
          <p:cNvPr id="17427" name="Line 19"/>
          <p:cNvSpPr>
            <a:spLocks noChangeShapeType="1"/>
          </p:cNvSpPr>
          <p:nvPr/>
        </p:nvSpPr>
        <p:spPr bwMode="auto">
          <a:xfrm flipH="1">
            <a:off x="7615238" y="885825"/>
            <a:ext cx="428625" cy="771525"/>
          </a:xfrm>
          <a:prstGeom prst="line">
            <a:avLst/>
          </a:prstGeom>
          <a:noFill/>
          <a:ln w="9525">
            <a:solidFill>
              <a:srgbClr val="3333CC"/>
            </a:solidFill>
            <a:round/>
            <a:headEnd/>
            <a:tailEnd type="triangle" w="med" len="med"/>
          </a:ln>
        </p:spPr>
        <p:txBody>
          <a:bodyPr/>
          <a:lstStyle/>
          <a:p>
            <a:endParaRPr lang="ja-JP" altLang="en-US"/>
          </a:p>
        </p:txBody>
      </p:sp>
      <p:sp>
        <p:nvSpPr>
          <p:cNvPr id="17428" name="Text Box 20"/>
          <p:cNvSpPr txBox="1">
            <a:spLocks noChangeArrowheads="1"/>
          </p:cNvSpPr>
          <p:nvPr/>
        </p:nvSpPr>
        <p:spPr bwMode="auto">
          <a:xfrm>
            <a:off x="7558088" y="6257925"/>
            <a:ext cx="1243012" cy="366713"/>
          </a:xfrm>
          <a:prstGeom prst="rect">
            <a:avLst/>
          </a:prstGeom>
          <a:noFill/>
          <a:ln w="9525" algn="ctr">
            <a:noFill/>
            <a:miter lim="800000"/>
            <a:headEnd/>
            <a:tailEnd/>
          </a:ln>
        </p:spPr>
        <p:txBody>
          <a:bodyPr>
            <a:spAutoFit/>
          </a:bodyPr>
          <a:lstStyle/>
          <a:p>
            <a:pPr algn="ctr">
              <a:spcBef>
                <a:spcPct val="50000"/>
              </a:spcBef>
            </a:pPr>
            <a:r>
              <a:rPr lang="ja-JP" altLang="en-US">
                <a:latin typeface="Calibri" pitchFamily="34" charset="0"/>
              </a:rPr>
              <a:t>配置ビュー</a:t>
            </a:r>
          </a:p>
        </p:txBody>
      </p:sp>
      <p:sp>
        <p:nvSpPr>
          <p:cNvPr id="17429" name="Line 21"/>
          <p:cNvSpPr>
            <a:spLocks noChangeShapeType="1"/>
          </p:cNvSpPr>
          <p:nvPr/>
        </p:nvSpPr>
        <p:spPr bwMode="auto">
          <a:xfrm flipH="1" flipV="1">
            <a:off x="7158038" y="6000750"/>
            <a:ext cx="385762" cy="285750"/>
          </a:xfrm>
          <a:prstGeom prst="line">
            <a:avLst/>
          </a:prstGeom>
          <a:noFill/>
          <a:ln w="9525">
            <a:solidFill>
              <a:schemeClr val="tx1"/>
            </a:solidFill>
            <a:round/>
            <a:headEnd/>
            <a:tailEnd type="triangle" w="med" len="med"/>
          </a:ln>
        </p:spPr>
        <p:txBody>
          <a:bodyPr/>
          <a:lstStyle/>
          <a:p>
            <a:endParaRPr lang="ja-JP" altLang="en-US"/>
          </a:p>
        </p:txBody>
      </p:sp>
      <p:sp>
        <p:nvSpPr>
          <p:cNvPr id="17430" name="Text Box 22"/>
          <p:cNvSpPr txBox="1">
            <a:spLocks noChangeArrowheads="1"/>
          </p:cNvSpPr>
          <p:nvPr/>
        </p:nvSpPr>
        <p:spPr bwMode="auto">
          <a:xfrm>
            <a:off x="1971675" y="6229350"/>
            <a:ext cx="1657350" cy="366713"/>
          </a:xfrm>
          <a:prstGeom prst="rect">
            <a:avLst/>
          </a:prstGeom>
          <a:noFill/>
          <a:ln w="9525" algn="ctr">
            <a:noFill/>
            <a:miter lim="800000"/>
            <a:headEnd/>
            <a:tailEnd/>
          </a:ln>
        </p:spPr>
        <p:txBody>
          <a:bodyPr>
            <a:spAutoFit/>
          </a:bodyPr>
          <a:lstStyle/>
          <a:p>
            <a:pPr algn="ctr">
              <a:spcBef>
                <a:spcPct val="50000"/>
              </a:spcBef>
            </a:pPr>
            <a:r>
              <a:rPr lang="ja-JP" altLang="en-US">
                <a:solidFill>
                  <a:srgbClr val="009900"/>
                </a:solidFill>
                <a:latin typeface="Calibri" pitchFamily="34" charset="0"/>
              </a:rPr>
              <a:t>並行性ビュー</a:t>
            </a:r>
          </a:p>
        </p:txBody>
      </p:sp>
      <p:sp>
        <p:nvSpPr>
          <p:cNvPr id="17431" name="Line 23"/>
          <p:cNvSpPr>
            <a:spLocks noChangeShapeType="1"/>
          </p:cNvSpPr>
          <p:nvPr/>
        </p:nvSpPr>
        <p:spPr bwMode="auto">
          <a:xfrm flipV="1">
            <a:off x="2757488" y="5486400"/>
            <a:ext cx="442912" cy="771525"/>
          </a:xfrm>
          <a:prstGeom prst="line">
            <a:avLst/>
          </a:prstGeom>
          <a:noFill/>
          <a:ln w="9525">
            <a:solidFill>
              <a:srgbClr val="009900"/>
            </a:solidFill>
            <a:round/>
            <a:headEnd/>
            <a:tailEnd type="triangle" w="med" len="med"/>
          </a:ln>
        </p:spPr>
        <p:txBody>
          <a:bodyPr/>
          <a:lstStyle/>
          <a:p>
            <a:endParaRPr lang="ja-JP" altLang="en-US"/>
          </a:p>
        </p:txBody>
      </p:sp>
      <p:sp>
        <p:nvSpPr>
          <p:cNvPr id="17432" name="Oval 24"/>
          <p:cNvSpPr>
            <a:spLocks noChangeArrowheads="1"/>
          </p:cNvSpPr>
          <p:nvPr/>
        </p:nvSpPr>
        <p:spPr bwMode="auto">
          <a:xfrm>
            <a:off x="1417638" y="4160838"/>
            <a:ext cx="2814637" cy="1100137"/>
          </a:xfrm>
          <a:prstGeom prst="ellipse">
            <a:avLst/>
          </a:prstGeom>
          <a:noFill/>
          <a:ln w="25400" algn="ctr">
            <a:solidFill>
              <a:srgbClr val="00FFFF"/>
            </a:solidFill>
            <a:round/>
            <a:headEnd/>
            <a:tailEnd/>
          </a:ln>
        </p:spPr>
        <p:txBody>
          <a:bodyPr wrap="none" anchor="ctr"/>
          <a:lstStyle/>
          <a:p>
            <a:endParaRPr lang="ja-JP" altLang="en-US">
              <a:latin typeface="Calibri" pitchFamily="34" charset="0"/>
            </a:endParaRPr>
          </a:p>
        </p:txBody>
      </p:sp>
      <p:sp>
        <p:nvSpPr>
          <p:cNvPr id="17433" name="Text Box 25"/>
          <p:cNvSpPr txBox="1">
            <a:spLocks noChangeArrowheads="1"/>
          </p:cNvSpPr>
          <p:nvPr/>
        </p:nvSpPr>
        <p:spPr bwMode="auto">
          <a:xfrm>
            <a:off x="0" y="5472113"/>
            <a:ext cx="2200275" cy="366712"/>
          </a:xfrm>
          <a:prstGeom prst="rect">
            <a:avLst/>
          </a:prstGeom>
          <a:noFill/>
          <a:ln w="9525" algn="ctr">
            <a:noFill/>
            <a:miter lim="800000"/>
            <a:headEnd/>
            <a:tailEnd/>
          </a:ln>
        </p:spPr>
        <p:txBody>
          <a:bodyPr>
            <a:spAutoFit/>
          </a:bodyPr>
          <a:lstStyle/>
          <a:p>
            <a:pPr algn="ctr">
              <a:spcBef>
                <a:spcPct val="50000"/>
              </a:spcBef>
            </a:pPr>
            <a:r>
              <a:rPr lang="ja-JP" altLang="en-US">
                <a:solidFill>
                  <a:srgbClr val="00CCFF"/>
                </a:solidFill>
                <a:latin typeface="Calibri" pitchFamily="34" charset="0"/>
              </a:rPr>
              <a:t>コンポーネントビュー</a:t>
            </a:r>
          </a:p>
        </p:txBody>
      </p:sp>
      <p:sp>
        <p:nvSpPr>
          <p:cNvPr id="17434" name="Line 26"/>
          <p:cNvSpPr>
            <a:spLocks noChangeShapeType="1"/>
          </p:cNvSpPr>
          <p:nvPr/>
        </p:nvSpPr>
        <p:spPr bwMode="auto">
          <a:xfrm flipV="1">
            <a:off x="1414463" y="5086350"/>
            <a:ext cx="414337" cy="371475"/>
          </a:xfrm>
          <a:prstGeom prst="line">
            <a:avLst/>
          </a:prstGeom>
          <a:noFill/>
          <a:ln w="9525">
            <a:solidFill>
              <a:srgbClr val="00FFFF"/>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smtClean="0"/>
              <a:t>UML</a:t>
            </a:r>
            <a:r>
              <a:rPr lang="ja-JP" altLang="en-US" smtClean="0"/>
              <a:t>での５つのビュー（４）</a:t>
            </a:r>
          </a:p>
        </p:txBody>
      </p:sp>
      <p:sp>
        <p:nvSpPr>
          <p:cNvPr id="115715" name="Rectangle 3"/>
          <p:cNvSpPr>
            <a:spLocks noGrp="1" noChangeArrowheads="1"/>
          </p:cNvSpPr>
          <p:nvPr>
            <p:ph type="body" idx="1"/>
          </p:nvPr>
        </p:nvSpPr>
        <p:spPr>
          <a:xfrm>
            <a:off x="457200" y="1143000"/>
            <a:ext cx="8229600" cy="5429250"/>
          </a:xfrm>
        </p:spPr>
        <p:txBody>
          <a:bodyPr rtlCol="0">
            <a:normAutofit lnSpcReduction="10000"/>
          </a:bodyPr>
          <a:lstStyle/>
          <a:p>
            <a:pPr marL="609600" indent="-609600" eaLnBrk="1" fontAlgn="auto" hangingPunct="1">
              <a:spcAft>
                <a:spcPts val="0"/>
              </a:spcAft>
              <a:buFontTx/>
              <a:buAutoNum type="arabicPeriod"/>
              <a:defRPr/>
            </a:pPr>
            <a:r>
              <a:rPr lang="ja-JP" altLang="en-US" sz="2800" dirty="0" smtClean="0">
                <a:solidFill>
                  <a:srgbClr val="3333CC"/>
                </a:solidFill>
              </a:rPr>
              <a:t>ユースケースビュー</a:t>
            </a:r>
            <a:r>
              <a:rPr lang="ja-JP" altLang="en-US" sz="2800" dirty="0" smtClean="0"/>
              <a:t>：　</a:t>
            </a:r>
            <a:r>
              <a:rPr lang="en-US" altLang="ja-JP" sz="2800" dirty="0" smtClean="0"/>
              <a:t/>
            </a:r>
            <a:br>
              <a:rPr lang="en-US" altLang="ja-JP" sz="2800" dirty="0" smtClean="0"/>
            </a:br>
            <a:r>
              <a:rPr lang="ja-JP" altLang="en-US" sz="2800" dirty="0" smtClean="0"/>
              <a:t>アクタの視点からシステムの機能を見る視点</a:t>
            </a:r>
          </a:p>
          <a:p>
            <a:pPr marL="609600" indent="-609600" eaLnBrk="1" fontAlgn="auto" hangingPunct="1">
              <a:spcAft>
                <a:spcPts val="0"/>
              </a:spcAft>
              <a:buFontTx/>
              <a:buAutoNum type="arabicPeriod"/>
              <a:defRPr/>
            </a:pPr>
            <a:r>
              <a:rPr lang="ja-JP" altLang="en-US" sz="2800" dirty="0" smtClean="0">
                <a:solidFill>
                  <a:srgbClr val="3333CC"/>
                </a:solidFill>
              </a:rPr>
              <a:t>論理ビュー</a:t>
            </a:r>
            <a:r>
              <a:rPr lang="ja-JP" altLang="en-US" sz="2800" dirty="0" smtClean="0"/>
              <a:t>：　</a:t>
            </a:r>
            <a:r>
              <a:rPr lang="en-US" altLang="ja-JP" sz="2800" dirty="0" smtClean="0"/>
              <a:t/>
            </a:r>
            <a:br>
              <a:rPr lang="en-US" altLang="ja-JP" sz="2800" dirty="0" smtClean="0"/>
            </a:br>
            <a:r>
              <a:rPr lang="ja-JP" altLang="en-US" sz="2800" dirty="0" smtClean="0"/>
              <a:t>システムの論理的構造をみる視点</a:t>
            </a:r>
            <a:r>
              <a:rPr lang="en-US" altLang="ja-JP" sz="2800" dirty="0" smtClean="0"/>
              <a:t/>
            </a:r>
            <a:br>
              <a:rPr lang="en-US" altLang="ja-JP" sz="2800" dirty="0" smtClean="0"/>
            </a:br>
            <a:r>
              <a:rPr lang="ja-JP" altLang="en-US" sz="2800" dirty="0" smtClean="0"/>
              <a:t>（ビジネスロジックなど）</a:t>
            </a:r>
          </a:p>
          <a:p>
            <a:pPr marL="609600" indent="-609600" eaLnBrk="1" fontAlgn="auto" hangingPunct="1">
              <a:spcAft>
                <a:spcPts val="0"/>
              </a:spcAft>
              <a:buFontTx/>
              <a:buAutoNum type="arabicPeriod"/>
              <a:defRPr/>
            </a:pPr>
            <a:r>
              <a:rPr lang="ja-JP" altLang="en-US" sz="2800" dirty="0" smtClean="0">
                <a:solidFill>
                  <a:srgbClr val="3333CC"/>
                </a:solidFill>
              </a:rPr>
              <a:t>並行性ビュー</a:t>
            </a:r>
            <a:r>
              <a:rPr lang="ja-JP" altLang="en-US" sz="2800" dirty="0" smtClean="0"/>
              <a:t>：　</a:t>
            </a:r>
            <a:r>
              <a:rPr lang="en-US" altLang="ja-JP" sz="2800" dirty="0" smtClean="0"/>
              <a:t/>
            </a:r>
            <a:br>
              <a:rPr lang="en-US" altLang="ja-JP" sz="2800" dirty="0" smtClean="0"/>
            </a:br>
            <a:r>
              <a:rPr lang="ja-JP" altLang="en-US" sz="2800" dirty="0" smtClean="0"/>
              <a:t>処理の同期・非同期に着目する視点</a:t>
            </a:r>
          </a:p>
          <a:p>
            <a:pPr marL="609600" indent="-609600" eaLnBrk="1" fontAlgn="auto" hangingPunct="1">
              <a:spcAft>
                <a:spcPts val="0"/>
              </a:spcAft>
              <a:buFontTx/>
              <a:buAutoNum type="arabicPeriod"/>
              <a:defRPr/>
            </a:pPr>
            <a:r>
              <a:rPr lang="ja-JP" altLang="en-US" sz="2800" dirty="0" smtClean="0">
                <a:solidFill>
                  <a:srgbClr val="3333CC"/>
                </a:solidFill>
              </a:rPr>
              <a:t>コンポーネントビュー</a:t>
            </a:r>
            <a:r>
              <a:rPr lang="ja-JP" altLang="en-US" sz="2800" dirty="0" smtClean="0"/>
              <a:t>：</a:t>
            </a:r>
            <a:r>
              <a:rPr lang="en-US" altLang="ja-JP" sz="2800" dirty="0" smtClean="0"/>
              <a:t/>
            </a:r>
            <a:br>
              <a:rPr lang="en-US" altLang="ja-JP" sz="2800" dirty="0" smtClean="0"/>
            </a:br>
            <a:r>
              <a:rPr lang="ja-JP" altLang="en-US" sz="2800" dirty="0" smtClean="0"/>
              <a:t>開発者のビュー。ソフトウェアコンポーネントの依存関係を見るビュー。</a:t>
            </a:r>
          </a:p>
          <a:p>
            <a:pPr marL="609600" indent="-609600" eaLnBrk="1" fontAlgn="auto" hangingPunct="1">
              <a:spcAft>
                <a:spcPts val="0"/>
              </a:spcAft>
              <a:buFontTx/>
              <a:buAutoNum type="arabicPeriod"/>
              <a:defRPr/>
            </a:pPr>
            <a:r>
              <a:rPr lang="ja-JP" altLang="en-US" sz="2800" dirty="0" smtClean="0">
                <a:solidFill>
                  <a:srgbClr val="3333CC"/>
                </a:solidFill>
              </a:rPr>
              <a:t>配置ビュー</a:t>
            </a:r>
            <a:r>
              <a:rPr lang="ja-JP" altLang="en-US" sz="2800" dirty="0" smtClean="0"/>
              <a:t>：　</a:t>
            </a:r>
            <a:r>
              <a:rPr lang="en-US" altLang="ja-JP" sz="2800" dirty="0" smtClean="0"/>
              <a:t/>
            </a:r>
            <a:br>
              <a:rPr lang="en-US" altLang="ja-JP" sz="2800" dirty="0" smtClean="0"/>
            </a:br>
            <a:r>
              <a:rPr lang="ja-JP" altLang="en-US" sz="2800" dirty="0" smtClean="0"/>
              <a:t>物理的配置を見るためのビュー</a:t>
            </a:r>
          </a:p>
          <a:p>
            <a:pPr marL="609600" indent="-609600" eaLnBrk="1" fontAlgn="auto" hangingPunct="1">
              <a:spcAft>
                <a:spcPts val="0"/>
              </a:spcAft>
              <a:buFont typeface="Arial" pitchFamily="34" charset="0"/>
              <a:buChar char="•"/>
              <a:defRPr/>
            </a:pPr>
            <a:endParaRPr lang="en-US" altLang="ja-JP"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smtClean="0"/>
              <a:t>次の話題へ進みましょう</a:t>
            </a:r>
          </a:p>
        </p:txBody>
      </p:sp>
      <p:sp>
        <p:nvSpPr>
          <p:cNvPr id="19459" name="コンテンツ プレースホルダ 2"/>
          <p:cNvSpPr>
            <a:spLocks noGrp="1"/>
          </p:cNvSpPr>
          <p:nvPr>
            <p:ph sz="half" idx="1"/>
          </p:nvPr>
        </p:nvSpPr>
        <p:spPr/>
        <p:txBody>
          <a:bodyPr/>
          <a:lstStyle/>
          <a:p>
            <a:pPr eaLnBrk="1" hangingPunct="1"/>
            <a:endParaRPr lang="ja-JP" altLang="en-US" smtClean="0"/>
          </a:p>
        </p:txBody>
      </p:sp>
      <p:sp>
        <p:nvSpPr>
          <p:cNvPr id="19460" name="コンテンツ プレースホルダ 3"/>
          <p:cNvSpPr>
            <a:spLocks noGrp="1"/>
          </p:cNvSpPr>
          <p:nvPr>
            <p:ph sz="half" idx="2"/>
          </p:nvPr>
        </p:nvSpPr>
        <p:spPr/>
        <p:txBody>
          <a:bodyPr/>
          <a:lstStyle/>
          <a:p>
            <a:pPr eaLnBrk="1" hangingPunct="1"/>
            <a:endParaRPr lang="ja-JP"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ソフトウェアの</a:t>
            </a:r>
            <a:r>
              <a:rPr lang="ja-JP" altLang="en-US" smtClean="0">
                <a:solidFill>
                  <a:srgbClr val="FF0000"/>
                </a:solidFill>
              </a:rPr>
              <a:t>ライフサイクル</a:t>
            </a:r>
            <a:r>
              <a:rPr lang="ja-JP" altLang="en-US" smtClean="0"/>
              <a:t>（１）</a:t>
            </a:r>
          </a:p>
        </p:txBody>
      </p:sp>
      <p:sp>
        <p:nvSpPr>
          <p:cNvPr id="26627"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要求分析</a:t>
            </a:r>
          </a:p>
          <a:p>
            <a:pPr marL="609600" indent="-609600" eaLnBrk="1" hangingPunct="1">
              <a:buFontTx/>
              <a:buAutoNum type="arabicPeriod"/>
            </a:pPr>
            <a:r>
              <a:rPr lang="ja-JP" altLang="en-US" smtClean="0"/>
              <a:t>設計</a:t>
            </a:r>
          </a:p>
          <a:p>
            <a:pPr marL="609600" indent="-609600" eaLnBrk="1" hangingPunct="1">
              <a:buFontTx/>
              <a:buAutoNum type="arabicPeriod"/>
            </a:pPr>
            <a:r>
              <a:rPr lang="ja-JP" altLang="en-US" smtClean="0"/>
              <a:t>プログラミング</a:t>
            </a:r>
          </a:p>
          <a:p>
            <a:pPr marL="609600" indent="-609600" eaLnBrk="1" hangingPunct="1">
              <a:buFontTx/>
              <a:buAutoNum type="arabicPeriod"/>
            </a:pPr>
            <a:r>
              <a:rPr lang="ja-JP" altLang="en-US" smtClean="0"/>
              <a:t>デバッグ</a:t>
            </a:r>
          </a:p>
          <a:p>
            <a:pPr marL="609600" indent="-609600" eaLnBrk="1" hangingPunct="1">
              <a:buFontTx/>
              <a:buAutoNum type="arabicPeriod"/>
            </a:pPr>
            <a:r>
              <a:rPr lang="ja-JP" altLang="en-US" smtClean="0"/>
              <a:t>評価</a:t>
            </a:r>
          </a:p>
          <a:p>
            <a:pPr marL="609600" indent="-609600" eaLnBrk="1" hangingPunct="1">
              <a:buFontTx/>
              <a:buAutoNum type="arabicPeriod"/>
            </a:pPr>
            <a:r>
              <a:rPr lang="ja-JP" altLang="en-US" smtClean="0"/>
              <a:t>運用</a:t>
            </a:r>
          </a:p>
          <a:p>
            <a:pPr marL="990600" lvl="1" indent="-533400" eaLnBrk="1" hangingPunct="1">
              <a:buFontTx/>
              <a:buNone/>
            </a:pPr>
            <a:r>
              <a:rPr lang="ja-JP" altLang="en-US" smtClean="0"/>
              <a:t>⇒再び１へ戻る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2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2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20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fade">
                                      <p:cBhvr>
                                        <p:cTn id="27" dur="2000"/>
                                        <p:tgtEl>
                                          <p:spTgt spid="266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fade">
                                      <p:cBhvr>
                                        <p:cTn id="32" dur="2000"/>
                                        <p:tgtEl>
                                          <p:spTgt spid="266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fade">
                                      <p:cBhvr>
                                        <p:cTn id="37" dur="20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mtClean="0"/>
              <a:t>ソフトウェアのライフサイクル（２）</a:t>
            </a:r>
          </a:p>
        </p:txBody>
      </p:sp>
      <p:sp>
        <p:nvSpPr>
          <p:cNvPr id="21507" name="Rectangle 3"/>
          <p:cNvSpPr>
            <a:spLocks noGrp="1" noChangeArrowheads="1"/>
          </p:cNvSpPr>
          <p:nvPr>
            <p:ph type="body" idx="1"/>
          </p:nvPr>
        </p:nvSpPr>
        <p:spPr/>
        <p:txBody>
          <a:bodyPr/>
          <a:lstStyle/>
          <a:p>
            <a:pPr eaLnBrk="1" hangingPunct="1"/>
            <a:r>
              <a:rPr lang="ja-JP" altLang="en-US" smtClean="0"/>
              <a:t>何（どんなもの）を作ればいいの？</a:t>
            </a:r>
          </a:p>
          <a:p>
            <a:pPr eaLnBrk="1" hangingPunct="1"/>
            <a:r>
              <a:rPr lang="ja-JP" altLang="en-US" smtClean="0"/>
              <a:t>どう作ればいの？</a:t>
            </a:r>
          </a:p>
          <a:p>
            <a:pPr eaLnBrk="1" hangingPunct="1"/>
            <a:r>
              <a:rPr lang="ja-JP" altLang="en-US" smtClean="0"/>
              <a:t>作成作業そのもの（デバッグもやりながら）</a:t>
            </a:r>
          </a:p>
          <a:p>
            <a:pPr eaLnBrk="1" hangingPunct="1"/>
            <a:r>
              <a:rPr lang="ja-JP" altLang="en-US" smtClean="0"/>
              <a:t>本当にちゃんとできたのかな？</a:t>
            </a:r>
          </a:p>
          <a:p>
            <a:pPr eaLnBrk="1" hangingPunct="1"/>
            <a:r>
              <a:rPr lang="ja-JP" altLang="en-US" smtClean="0"/>
              <a:t>実際に使おう！</a:t>
            </a:r>
          </a:p>
          <a:p>
            <a:pPr eaLnBrk="1" hangingPunct="1"/>
            <a:r>
              <a:rPr lang="ja-JP" altLang="en-US" smtClean="0"/>
              <a:t>ちょっと変更したいな。</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ja-JP" altLang="en-US" smtClean="0"/>
              <a:t>少し頭を整理しましょう！</a:t>
            </a:r>
          </a:p>
        </p:txBody>
      </p:sp>
      <p:sp>
        <p:nvSpPr>
          <p:cNvPr id="4099" name="コンテンツ プレースホルダ 2"/>
          <p:cNvSpPr>
            <a:spLocks noGrp="1"/>
          </p:cNvSpPr>
          <p:nvPr>
            <p:ph idx="1"/>
          </p:nvPr>
        </p:nvSpPr>
        <p:spPr/>
        <p:txBody>
          <a:bodyPr/>
          <a:lstStyle/>
          <a:p>
            <a:pPr eaLnBrk="1" hangingPunct="1"/>
            <a:r>
              <a:rPr lang="ja-JP" altLang="en-US" smtClean="0"/>
              <a:t>我々は今いったい何をやっているのか？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1258888" y="1052513"/>
            <a:ext cx="2089150" cy="798512"/>
          </a:xfrm>
          <a:prstGeom prst="rect">
            <a:avLst/>
          </a:prstGeom>
          <a:solidFill>
            <a:srgbClr val="CCFFFF"/>
          </a:solidFill>
          <a:ln w="19050">
            <a:solidFill>
              <a:srgbClr val="00FFFF"/>
            </a:solidFill>
            <a:miter lim="800000"/>
            <a:headEnd/>
            <a:tailEnd/>
          </a:ln>
          <a:effectLst>
            <a:outerShdw dist="35921" dir="2700000" algn="ctr" rotWithShape="0">
              <a:schemeClr val="bg2"/>
            </a:outerShdw>
          </a:effectLst>
        </p:spPr>
        <p:txBody>
          <a:bodyPr>
            <a:spAutoFit/>
          </a:bodyPr>
          <a:lstStyle/>
          <a:p>
            <a:pPr fontAlgn="auto">
              <a:spcBef>
                <a:spcPct val="50000"/>
              </a:spcBef>
              <a:spcAft>
                <a:spcPts val="0"/>
              </a:spcAft>
              <a:buFontTx/>
              <a:buChar char="•"/>
              <a:defRPr/>
            </a:pPr>
            <a:r>
              <a:rPr lang="en-US" altLang="ja-JP" dirty="0">
                <a:latin typeface="+mn-lt"/>
                <a:ea typeface="+mn-ea"/>
              </a:rPr>
              <a:t> </a:t>
            </a:r>
            <a:r>
              <a:rPr lang="ja-JP" altLang="en-US" b="1" dirty="0">
                <a:latin typeface="+mn-lt"/>
                <a:ea typeface="+mn-ea"/>
              </a:rPr>
              <a:t>要件定義</a:t>
            </a:r>
          </a:p>
          <a:p>
            <a:pPr fontAlgn="auto">
              <a:spcBef>
                <a:spcPct val="50000"/>
              </a:spcBef>
              <a:spcAft>
                <a:spcPts val="0"/>
              </a:spcAft>
              <a:buFontTx/>
              <a:buChar char="•"/>
              <a:defRPr/>
            </a:pPr>
            <a:r>
              <a:rPr lang="ja-JP" altLang="en-US" b="1" dirty="0">
                <a:latin typeface="+mn-lt"/>
                <a:ea typeface="+mn-ea"/>
              </a:rPr>
              <a:t> ユースケース図</a:t>
            </a:r>
          </a:p>
        </p:txBody>
      </p:sp>
      <p:sp>
        <p:nvSpPr>
          <p:cNvPr id="61445" name="Text Box 5"/>
          <p:cNvSpPr txBox="1">
            <a:spLocks noChangeArrowheads="1"/>
          </p:cNvSpPr>
          <p:nvPr/>
        </p:nvSpPr>
        <p:spPr bwMode="auto">
          <a:xfrm>
            <a:off x="1258888" y="2565400"/>
            <a:ext cx="2089150" cy="798513"/>
          </a:xfrm>
          <a:prstGeom prst="rect">
            <a:avLst/>
          </a:prstGeom>
          <a:solidFill>
            <a:srgbClr val="CCFFFF"/>
          </a:solidFill>
          <a:ln w="19050">
            <a:solidFill>
              <a:srgbClr val="00FFFF"/>
            </a:solidFill>
            <a:miter lim="800000"/>
            <a:headEnd/>
            <a:tailEnd/>
          </a:ln>
          <a:effectLst>
            <a:outerShdw dist="35921" dir="2700000" algn="ctr" rotWithShape="0">
              <a:schemeClr val="bg2"/>
            </a:outerShdw>
          </a:effectLst>
        </p:spPr>
        <p:txBody>
          <a:bodyPr>
            <a:spAutoFit/>
          </a:bodyPr>
          <a:lstStyle/>
          <a:p>
            <a:pPr fontAlgn="auto">
              <a:spcBef>
                <a:spcPct val="50000"/>
              </a:spcBef>
              <a:spcAft>
                <a:spcPts val="0"/>
              </a:spcAft>
              <a:buFontTx/>
              <a:buChar char="•"/>
              <a:defRPr/>
            </a:pPr>
            <a:r>
              <a:rPr lang="en-US" altLang="ja-JP">
                <a:latin typeface="+mn-lt"/>
                <a:ea typeface="+mn-ea"/>
              </a:rPr>
              <a:t> </a:t>
            </a:r>
            <a:r>
              <a:rPr lang="ja-JP" altLang="en-US" b="1">
                <a:latin typeface="+mn-lt"/>
                <a:ea typeface="+mn-ea"/>
              </a:rPr>
              <a:t>状態遷移図</a:t>
            </a:r>
          </a:p>
          <a:p>
            <a:pPr fontAlgn="auto">
              <a:spcBef>
                <a:spcPct val="50000"/>
              </a:spcBef>
              <a:spcAft>
                <a:spcPts val="0"/>
              </a:spcAft>
              <a:buFontTx/>
              <a:buChar char="•"/>
              <a:defRPr/>
            </a:pPr>
            <a:r>
              <a:rPr lang="ja-JP" altLang="en-US" b="1">
                <a:latin typeface="+mn-lt"/>
                <a:ea typeface="+mn-ea"/>
              </a:rPr>
              <a:t> 配置図</a:t>
            </a:r>
          </a:p>
        </p:txBody>
      </p:sp>
      <p:sp>
        <p:nvSpPr>
          <p:cNvPr id="61446" name="Text Box 6"/>
          <p:cNvSpPr txBox="1">
            <a:spLocks noChangeArrowheads="1"/>
          </p:cNvSpPr>
          <p:nvPr/>
        </p:nvSpPr>
        <p:spPr bwMode="auto">
          <a:xfrm>
            <a:off x="1258888" y="4070350"/>
            <a:ext cx="2089150" cy="798513"/>
          </a:xfrm>
          <a:prstGeom prst="rect">
            <a:avLst/>
          </a:prstGeom>
          <a:solidFill>
            <a:srgbClr val="CCFFFF"/>
          </a:solidFill>
          <a:ln w="19050">
            <a:solidFill>
              <a:srgbClr val="00FFFF"/>
            </a:solidFill>
            <a:miter lim="800000"/>
            <a:headEnd/>
            <a:tailEnd/>
          </a:ln>
          <a:effectLst>
            <a:outerShdw dist="35921" dir="2700000" algn="ctr" rotWithShape="0">
              <a:schemeClr val="bg2"/>
            </a:outerShdw>
          </a:effectLst>
        </p:spPr>
        <p:txBody>
          <a:bodyPr>
            <a:spAutoFit/>
          </a:bodyPr>
          <a:lstStyle/>
          <a:p>
            <a:pPr fontAlgn="auto">
              <a:spcBef>
                <a:spcPct val="50000"/>
              </a:spcBef>
              <a:spcAft>
                <a:spcPts val="0"/>
              </a:spcAft>
              <a:buFontTx/>
              <a:buChar char="•"/>
              <a:defRPr/>
            </a:pPr>
            <a:r>
              <a:rPr lang="en-US" altLang="ja-JP">
                <a:latin typeface="+mn-lt"/>
                <a:ea typeface="+mn-ea"/>
              </a:rPr>
              <a:t> </a:t>
            </a:r>
            <a:r>
              <a:rPr lang="ja-JP" altLang="en-US" b="1">
                <a:latin typeface="+mn-lt"/>
                <a:ea typeface="+mn-ea"/>
              </a:rPr>
              <a:t>コンポーネント図</a:t>
            </a:r>
          </a:p>
          <a:p>
            <a:pPr fontAlgn="auto">
              <a:spcBef>
                <a:spcPct val="50000"/>
              </a:spcBef>
              <a:spcAft>
                <a:spcPts val="0"/>
              </a:spcAft>
              <a:buFontTx/>
              <a:buChar char="•"/>
              <a:defRPr/>
            </a:pPr>
            <a:r>
              <a:rPr lang="ja-JP" altLang="en-US" b="1">
                <a:latin typeface="+mn-lt"/>
                <a:ea typeface="+mn-ea"/>
              </a:rPr>
              <a:t> シーケンス図</a:t>
            </a:r>
          </a:p>
        </p:txBody>
      </p:sp>
      <p:sp>
        <p:nvSpPr>
          <p:cNvPr id="61447" name="Text Box 7"/>
          <p:cNvSpPr txBox="1">
            <a:spLocks noChangeArrowheads="1"/>
          </p:cNvSpPr>
          <p:nvPr/>
        </p:nvSpPr>
        <p:spPr bwMode="auto">
          <a:xfrm>
            <a:off x="3636963" y="1231900"/>
            <a:ext cx="1295400" cy="396875"/>
          </a:xfrm>
          <a:prstGeom prst="rect">
            <a:avLst/>
          </a:prstGeom>
          <a:noFill/>
          <a:ln w="9525">
            <a:noFill/>
            <a:miter lim="800000"/>
            <a:headEnd/>
            <a:tailEnd/>
          </a:ln>
        </p:spPr>
        <p:txBody>
          <a:bodyPr>
            <a:spAutoFit/>
          </a:bodyPr>
          <a:lstStyle/>
          <a:p>
            <a:pPr>
              <a:spcBef>
                <a:spcPct val="50000"/>
              </a:spcBef>
            </a:pPr>
            <a:r>
              <a:rPr lang="ja-JP" altLang="en-US" sz="2000" b="1" i="1">
                <a:solidFill>
                  <a:srgbClr val="FF3300"/>
                </a:solidFill>
                <a:latin typeface="Calibri" pitchFamily="34" charset="0"/>
              </a:rPr>
              <a:t>要求分析</a:t>
            </a:r>
          </a:p>
        </p:txBody>
      </p:sp>
      <p:sp>
        <p:nvSpPr>
          <p:cNvPr id="61448" name="Text Box 8"/>
          <p:cNvSpPr txBox="1">
            <a:spLocks noChangeArrowheads="1"/>
          </p:cNvSpPr>
          <p:nvPr/>
        </p:nvSpPr>
        <p:spPr bwMode="auto">
          <a:xfrm>
            <a:off x="3708400" y="2708275"/>
            <a:ext cx="1295400" cy="396875"/>
          </a:xfrm>
          <a:prstGeom prst="rect">
            <a:avLst/>
          </a:prstGeom>
          <a:noFill/>
          <a:ln w="9525">
            <a:noFill/>
            <a:miter lim="800000"/>
            <a:headEnd/>
            <a:tailEnd/>
          </a:ln>
        </p:spPr>
        <p:txBody>
          <a:bodyPr>
            <a:spAutoFit/>
          </a:bodyPr>
          <a:lstStyle/>
          <a:p>
            <a:pPr>
              <a:spcBef>
                <a:spcPct val="50000"/>
              </a:spcBef>
            </a:pPr>
            <a:r>
              <a:rPr lang="ja-JP" altLang="en-US" sz="2000" b="1" i="1">
                <a:solidFill>
                  <a:srgbClr val="FF3300"/>
                </a:solidFill>
                <a:latin typeface="Calibri" pitchFamily="34" charset="0"/>
              </a:rPr>
              <a:t>外部設計</a:t>
            </a:r>
          </a:p>
        </p:txBody>
      </p:sp>
      <p:sp>
        <p:nvSpPr>
          <p:cNvPr id="61449" name="Text Box 9"/>
          <p:cNvSpPr txBox="1">
            <a:spLocks noChangeArrowheads="1"/>
          </p:cNvSpPr>
          <p:nvPr/>
        </p:nvSpPr>
        <p:spPr bwMode="auto">
          <a:xfrm>
            <a:off x="3708400" y="4221163"/>
            <a:ext cx="1295400" cy="396875"/>
          </a:xfrm>
          <a:prstGeom prst="rect">
            <a:avLst/>
          </a:prstGeom>
          <a:noFill/>
          <a:ln w="9525">
            <a:noFill/>
            <a:miter lim="800000"/>
            <a:headEnd/>
            <a:tailEnd/>
          </a:ln>
        </p:spPr>
        <p:txBody>
          <a:bodyPr>
            <a:spAutoFit/>
          </a:bodyPr>
          <a:lstStyle/>
          <a:p>
            <a:pPr>
              <a:spcBef>
                <a:spcPct val="50000"/>
              </a:spcBef>
            </a:pPr>
            <a:r>
              <a:rPr lang="ja-JP" altLang="en-US" sz="2000" b="1" i="1">
                <a:solidFill>
                  <a:srgbClr val="FF3300"/>
                </a:solidFill>
                <a:latin typeface="Calibri" pitchFamily="34" charset="0"/>
              </a:rPr>
              <a:t>内部設計</a:t>
            </a:r>
          </a:p>
        </p:txBody>
      </p:sp>
      <p:sp>
        <p:nvSpPr>
          <p:cNvPr id="61451" name="Text Box 11"/>
          <p:cNvSpPr txBox="1">
            <a:spLocks noChangeArrowheads="1"/>
          </p:cNvSpPr>
          <p:nvPr/>
        </p:nvSpPr>
        <p:spPr bwMode="auto">
          <a:xfrm>
            <a:off x="5292725" y="692150"/>
            <a:ext cx="1800225" cy="366713"/>
          </a:xfrm>
          <a:prstGeom prst="rect">
            <a:avLst/>
          </a:prstGeom>
          <a:solidFill>
            <a:srgbClr val="FF9900"/>
          </a:solidFill>
          <a:ln w="9525">
            <a:noFill/>
            <a:miter lim="800000"/>
            <a:headEnd/>
            <a:tailEnd/>
          </a:ln>
        </p:spPr>
        <p:txBody>
          <a:bodyPr>
            <a:spAutoFit/>
          </a:bodyPr>
          <a:lstStyle/>
          <a:p>
            <a:pPr>
              <a:spcBef>
                <a:spcPct val="50000"/>
              </a:spcBef>
            </a:pPr>
            <a:r>
              <a:rPr lang="ja-JP" altLang="en-US">
                <a:solidFill>
                  <a:srgbClr val="3333CC"/>
                </a:solidFill>
                <a:latin typeface="Calibri" pitchFamily="34" charset="0"/>
              </a:rPr>
              <a:t>設計のスタート</a:t>
            </a:r>
          </a:p>
        </p:txBody>
      </p:sp>
      <p:sp>
        <p:nvSpPr>
          <p:cNvPr id="61452" name="Text Box 12"/>
          <p:cNvSpPr txBox="1">
            <a:spLocks noChangeArrowheads="1"/>
          </p:cNvSpPr>
          <p:nvPr/>
        </p:nvSpPr>
        <p:spPr bwMode="auto">
          <a:xfrm>
            <a:off x="5292725" y="1635125"/>
            <a:ext cx="3635375" cy="641350"/>
          </a:xfrm>
          <a:prstGeom prst="rect">
            <a:avLst/>
          </a:prstGeom>
          <a:solidFill>
            <a:srgbClr val="FF9900"/>
          </a:solidFill>
          <a:ln w="9525">
            <a:noFill/>
            <a:miter lim="800000"/>
            <a:headEnd/>
            <a:tailEnd/>
          </a:ln>
        </p:spPr>
        <p:txBody>
          <a:bodyPr>
            <a:spAutoFit/>
          </a:bodyPr>
          <a:lstStyle/>
          <a:p>
            <a:pPr>
              <a:spcBef>
                <a:spcPct val="50000"/>
              </a:spcBef>
            </a:pPr>
            <a:r>
              <a:rPr lang="ja-JP" altLang="en-US">
                <a:solidFill>
                  <a:srgbClr val="3333CC"/>
                </a:solidFill>
                <a:latin typeface="Calibri" pitchFamily="34" charset="0"/>
              </a:rPr>
              <a:t>システムの内部を知らなくてもシステムの動作を理解させるための図</a:t>
            </a:r>
          </a:p>
        </p:txBody>
      </p:sp>
      <p:sp>
        <p:nvSpPr>
          <p:cNvPr id="61453" name="Text Box 13"/>
          <p:cNvSpPr txBox="1">
            <a:spLocks noChangeArrowheads="1"/>
          </p:cNvSpPr>
          <p:nvPr/>
        </p:nvSpPr>
        <p:spPr bwMode="auto">
          <a:xfrm>
            <a:off x="5292725" y="3567113"/>
            <a:ext cx="2447925" cy="366712"/>
          </a:xfrm>
          <a:prstGeom prst="rect">
            <a:avLst/>
          </a:prstGeom>
          <a:solidFill>
            <a:srgbClr val="FF9900"/>
          </a:solidFill>
          <a:ln w="9525">
            <a:noFill/>
            <a:miter lim="800000"/>
            <a:headEnd/>
            <a:tailEnd/>
          </a:ln>
        </p:spPr>
        <p:txBody>
          <a:bodyPr>
            <a:spAutoFit/>
          </a:bodyPr>
          <a:lstStyle/>
          <a:p>
            <a:pPr>
              <a:spcBef>
                <a:spcPct val="50000"/>
              </a:spcBef>
            </a:pPr>
            <a:r>
              <a:rPr lang="ja-JP" altLang="en-US">
                <a:solidFill>
                  <a:srgbClr val="3333CC"/>
                </a:solidFill>
                <a:latin typeface="Calibri" pitchFamily="34" charset="0"/>
              </a:rPr>
              <a:t>関数間の静的な関係</a:t>
            </a:r>
          </a:p>
        </p:txBody>
      </p:sp>
      <p:sp>
        <p:nvSpPr>
          <p:cNvPr id="61454" name="Text Box 14"/>
          <p:cNvSpPr txBox="1">
            <a:spLocks noChangeArrowheads="1"/>
          </p:cNvSpPr>
          <p:nvPr/>
        </p:nvSpPr>
        <p:spPr bwMode="auto">
          <a:xfrm>
            <a:off x="6948488" y="4292600"/>
            <a:ext cx="1944687" cy="1604963"/>
          </a:xfrm>
          <a:prstGeom prst="rect">
            <a:avLst/>
          </a:prstGeom>
          <a:solidFill>
            <a:srgbClr val="FFCC99"/>
          </a:solidFill>
          <a:ln w="9525">
            <a:noFill/>
            <a:miter lim="800000"/>
            <a:headEnd/>
            <a:tailEnd/>
          </a:ln>
        </p:spPr>
        <p:txBody>
          <a:bodyPr>
            <a:spAutoFit/>
          </a:bodyPr>
          <a:lstStyle/>
          <a:p>
            <a:pPr>
              <a:spcBef>
                <a:spcPct val="50000"/>
              </a:spcBef>
            </a:pPr>
            <a:r>
              <a:rPr lang="ja-JP" altLang="en-US">
                <a:solidFill>
                  <a:srgbClr val="3333CC"/>
                </a:solidFill>
                <a:latin typeface="Calibri" pitchFamily="34" charset="0"/>
              </a:rPr>
              <a:t>関数のパラメータ</a:t>
            </a:r>
          </a:p>
          <a:p>
            <a:pPr lvl="1">
              <a:spcBef>
                <a:spcPct val="50000"/>
              </a:spcBef>
              <a:buFontTx/>
              <a:buChar char="•"/>
            </a:pPr>
            <a:r>
              <a:rPr lang="ja-JP" altLang="en-US">
                <a:solidFill>
                  <a:srgbClr val="3333CC"/>
                </a:solidFill>
                <a:latin typeface="Calibri" pitchFamily="34" charset="0"/>
              </a:rPr>
              <a:t>引数</a:t>
            </a:r>
          </a:p>
          <a:p>
            <a:pPr lvl="1">
              <a:spcBef>
                <a:spcPct val="50000"/>
              </a:spcBef>
              <a:buFontTx/>
              <a:buChar char="•"/>
            </a:pPr>
            <a:r>
              <a:rPr lang="ja-JP" altLang="en-US">
                <a:solidFill>
                  <a:srgbClr val="3333CC"/>
                </a:solidFill>
                <a:latin typeface="Calibri" pitchFamily="34" charset="0"/>
              </a:rPr>
              <a:t>戻り値</a:t>
            </a:r>
          </a:p>
          <a:p>
            <a:pPr>
              <a:spcBef>
                <a:spcPct val="50000"/>
              </a:spcBef>
            </a:pPr>
            <a:r>
              <a:rPr lang="ja-JP" altLang="en-US">
                <a:solidFill>
                  <a:srgbClr val="3333CC"/>
                </a:solidFill>
                <a:latin typeface="Calibri" pitchFamily="34" charset="0"/>
              </a:rPr>
              <a:t>などの関係</a:t>
            </a:r>
          </a:p>
        </p:txBody>
      </p:sp>
      <p:sp>
        <p:nvSpPr>
          <p:cNvPr id="61455" name="Text Box 15"/>
          <p:cNvSpPr txBox="1">
            <a:spLocks noChangeArrowheads="1"/>
          </p:cNvSpPr>
          <p:nvPr/>
        </p:nvSpPr>
        <p:spPr bwMode="auto">
          <a:xfrm>
            <a:off x="3132138" y="5157788"/>
            <a:ext cx="3673475" cy="366712"/>
          </a:xfrm>
          <a:prstGeom prst="rect">
            <a:avLst/>
          </a:prstGeom>
          <a:solidFill>
            <a:srgbClr val="FF9900"/>
          </a:solidFill>
          <a:ln w="9525">
            <a:noFill/>
            <a:miter lim="800000"/>
            <a:headEnd/>
            <a:tailEnd/>
          </a:ln>
        </p:spPr>
        <p:txBody>
          <a:bodyPr>
            <a:spAutoFit/>
          </a:bodyPr>
          <a:lstStyle/>
          <a:p>
            <a:pPr>
              <a:spcBef>
                <a:spcPct val="50000"/>
              </a:spcBef>
            </a:pPr>
            <a:r>
              <a:rPr lang="ja-JP" altLang="en-US">
                <a:solidFill>
                  <a:srgbClr val="3333CC"/>
                </a:solidFill>
                <a:latin typeface="Calibri" pitchFamily="34" charset="0"/>
              </a:rPr>
              <a:t>関数の（時間軸上での）動的な関係</a:t>
            </a:r>
          </a:p>
        </p:txBody>
      </p:sp>
      <p:sp>
        <p:nvSpPr>
          <p:cNvPr id="61456" name="Line 16"/>
          <p:cNvSpPr>
            <a:spLocks noChangeShapeType="1"/>
          </p:cNvSpPr>
          <p:nvPr/>
        </p:nvSpPr>
        <p:spPr bwMode="auto">
          <a:xfrm flipV="1">
            <a:off x="2484438" y="908050"/>
            <a:ext cx="2808287" cy="288925"/>
          </a:xfrm>
          <a:prstGeom prst="line">
            <a:avLst/>
          </a:prstGeom>
          <a:noFill/>
          <a:ln w="12700">
            <a:solidFill>
              <a:srgbClr val="0000FF"/>
            </a:solidFill>
            <a:round/>
            <a:headEnd/>
            <a:tailEnd/>
          </a:ln>
        </p:spPr>
        <p:txBody>
          <a:bodyPr/>
          <a:lstStyle/>
          <a:p>
            <a:endParaRPr lang="ja-JP" altLang="en-US"/>
          </a:p>
        </p:txBody>
      </p:sp>
      <p:sp>
        <p:nvSpPr>
          <p:cNvPr id="61457" name="Line 17"/>
          <p:cNvSpPr>
            <a:spLocks noChangeShapeType="1"/>
          </p:cNvSpPr>
          <p:nvPr/>
        </p:nvSpPr>
        <p:spPr bwMode="auto">
          <a:xfrm>
            <a:off x="3059113" y="1628775"/>
            <a:ext cx="2233612" cy="215900"/>
          </a:xfrm>
          <a:prstGeom prst="line">
            <a:avLst/>
          </a:prstGeom>
          <a:noFill/>
          <a:ln w="12700">
            <a:solidFill>
              <a:srgbClr val="0000FF"/>
            </a:solidFill>
            <a:round/>
            <a:headEnd/>
            <a:tailEnd/>
          </a:ln>
        </p:spPr>
        <p:txBody>
          <a:bodyPr/>
          <a:lstStyle/>
          <a:p>
            <a:endParaRPr lang="ja-JP" altLang="en-US"/>
          </a:p>
        </p:txBody>
      </p:sp>
      <p:sp>
        <p:nvSpPr>
          <p:cNvPr id="61458" name="Line 18"/>
          <p:cNvSpPr>
            <a:spLocks noChangeShapeType="1"/>
          </p:cNvSpPr>
          <p:nvPr/>
        </p:nvSpPr>
        <p:spPr bwMode="auto">
          <a:xfrm flipV="1">
            <a:off x="3132138" y="3760788"/>
            <a:ext cx="2159000" cy="460375"/>
          </a:xfrm>
          <a:prstGeom prst="line">
            <a:avLst/>
          </a:prstGeom>
          <a:noFill/>
          <a:ln w="12700">
            <a:solidFill>
              <a:srgbClr val="0000FF"/>
            </a:solidFill>
            <a:round/>
            <a:headEnd/>
            <a:tailEnd/>
          </a:ln>
        </p:spPr>
        <p:txBody>
          <a:bodyPr/>
          <a:lstStyle/>
          <a:p>
            <a:endParaRPr lang="ja-JP" altLang="en-US"/>
          </a:p>
        </p:txBody>
      </p:sp>
      <p:sp>
        <p:nvSpPr>
          <p:cNvPr id="61459" name="Line 19"/>
          <p:cNvSpPr>
            <a:spLocks noChangeShapeType="1"/>
          </p:cNvSpPr>
          <p:nvPr/>
        </p:nvSpPr>
        <p:spPr bwMode="auto">
          <a:xfrm>
            <a:off x="2771775" y="4665663"/>
            <a:ext cx="361950" cy="665162"/>
          </a:xfrm>
          <a:prstGeom prst="line">
            <a:avLst/>
          </a:prstGeom>
          <a:noFill/>
          <a:ln w="12700">
            <a:solidFill>
              <a:srgbClr val="0000FF"/>
            </a:solidFill>
            <a:round/>
            <a:headEnd/>
            <a:tailEnd/>
          </a:ln>
        </p:spPr>
        <p:txBody>
          <a:bodyPr/>
          <a:lstStyle/>
          <a:p>
            <a:endParaRPr lang="ja-JP" altLang="en-US"/>
          </a:p>
        </p:txBody>
      </p:sp>
      <p:sp>
        <p:nvSpPr>
          <p:cNvPr id="61460" name="Text Box 20"/>
          <p:cNvSpPr txBox="1">
            <a:spLocks noChangeArrowheads="1"/>
          </p:cNvSpPr>
          <p:nvPr/>
        </p:nvSpPr>
        <p:spPr bwMode="auto">
          <a:xfrm>
            <a:off x="3132138" y="5516563"/>
            <a:ext cx="3600450" cy="641350"/>
          </a:xfrm>
          <a:prstGeom prst="rect">
            <a:avLst/>
          </a:prstGeom>
          <a:noFill/>
          <a:ln w="9525">
            <a:noFill/>
            <a:miter lim="800000"/>
            <a:headEnd/>
            <a:tailEnd/>
          </a:ln>
        </p:spPr>
        <p:txBody>
          <a:bodyPr>
            <a:spAutoFit/>
          </a:bodyPr>
          <a:lstStyle/>
          <a:p>
            <a:pPr>
              <a:spcBef>
                <a:spcPct val="50000"/>
              </a:spcBef>
            </a:pPr>
            <a:r>
              <a:rPr lang="ja-JP" altLang="en-US">
                <a:latin typeface="Calibri" pitchFamily="34" charset="0"/>
              </a:rPr>
              <a:t>（コンポーネント図の関数につき１つの図を対応させること）</a:t>
            </a:r>
          </a:p>
        </p:txBody>
      </p:sp>
      <p:sp>
        <p:nvSpPr>
          <p:cNvPr id="61461" name="Line 21"/>
          <p:cNvSpPr>
            <a:spLocks noChangeShapeType="1"/>
          </p:cNvSpPr>
          <p:nvPr/>
        </p:nvSpPr>
        <p:spPr bwMode="auto">
          <a:xfrm>
            <a:off x="7092950" y="3933825"/>
            <a:ext cx="71438" cy="358775"/>
          </a:xfrm>
          <a:prstGeom prst="line">
            <a:avLst/>
          </a:prstGeom>
          <a:noFill/>
          <a:ln w="6350">
            <a:solidFill>
              <a:srgbClr val="0000FF"/>
            </a:solidFill>
            <a:round/>
            <a:headEnd/>
            <a:tailEn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51"/>
                                        </p:tgtEl>
                                        <p:attrNameLst>
                                          <p:attrName>style.visibility</p:attrName>
                                        </p:attrNameLst>
                                      </p:cBhvr>
                                      <p:to>
                                        <p:strVal val="visible"/>
                                      </p:to>
                                    </p:set>
                                    <p:animEffect transition="in" filter="fade">
                                      <p:cBhvr>
                                        <p:cTn id="7" dur="2000"/>
                                        <p:tgtEl>
                                          <p:spTgt spid="614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7"/>
                                        </p:tgtEl>
                                        <p:attrNameLst>
                                          <p:attrName>style.visibility</p:attrName>
                                        </p:attrNameLst>
                                      </p:cBhvr>
                                      <p:to>
                                        <p:strVal val="visible"/>
                                      </p:to>
                                    </p:set>
                                    <p:animEffect transition="in" filter="fade">
                                      <p:cBhvr>
                                        <p:cTn id="12" dur="2000"/>
                                        <p:tgtEl>
                                          <p:spTgt spid="614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44"/>
                                        </p:tgtEl>
                                        <p:attrNameLst>
                                          <p:attrName>style.visibility</p:attrName>
                                        </p:attrNameLst>
                                      </p:cBhvr>
                                      <p:to>
                                        <p:strVal val="visible"/>
                                      </p:to>
                                    </p:set>
                                    <p:animEffect transition="in" filter="fade">
                                      <p:cBhvr>
                                        <p:cTn id="17" dur="2000"/>
                                        <p:tgtEl>
                                          <p:spTgt spid="61444"/>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61456"/>
                                        </p:tgtEl>
                                        <p:attrNameLst>
                                          <p:attrName>style.visibility</p:attrName>
                                        </p:attrNameLst>
                                      </p:cBhvr>
                                      <p:to>
                                        <p:strVal val="visible"/>
                                      </p:to>
                                    </p:set>
                                    <p:animEffect transition="in" filter="fade">
                                      <p:cBhvr>
                                        <p:cTn id="21" dur="2000"/>
                                        <p:tgtEl>
                                          <p:spTgt spid="6145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1452"/>
                                        </p:tgtEl>
                                        <p:attrNameLst>
                                          <p:attrName>style.visibility</p:attrName>
                                        </p:attrNameLst>
                                      </p:cBhvr>
                                      <p:to>
                                        <p:strVal val="visible"/>
                                      </p:to>
                                    </p:set>
                                    <p:animEffect transition="in" filter="fade">
                                      <p:cBhvr>
                                        <p:cTn id="26" dur="2000"/>
                                        <p:tgtEl>
                                          <p:spTgt spid="6145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1457"/>
                                        </p:tgtEl>
                                        <p:attrNameLst>
                                          <p:attrName>style.visibility</p:attrName>
                                        </p:attrNameLst>
                                      </p:cBhvr>
                                      <p:to>
                                        <p:strVal val="visible"/>
                                      </p:to>
                                    </p:set>
                                    <p:animEffect transition="in" filter="fade">
                                      <p:cBhvr>
                                        <p:cTn id="29" dur="2000"/>
                                        <p:tgtEl>
                                          <p:spTgt spid="6145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1448"/>
                                        </p:tgtEl>
                                        <p:attrNameLst>
                                          <p:attrName>style.visibility</p:attrName>
                                        </p:attrNameLst>
                                      </p:cBhvr>
                                      <p:to>
                                        <p:strVal val="visible"/>
                                      </p:to>
                                    </p:set>
                                    <p:animEffect transition="in" filter="fade">
                                      <p:cBhvr>
                                        <p:cTn id="34" dur="2000"/>
                                        <p:tgtEl>
                                          <p:spTgt spid="6144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1445"/>
                                        </p:tgtEl>
                                        <p:attrNameLst>
                                          <p:attrName>style.visibility</p:attrName>
                                        </p:attrNameLst>
                                      </p:cBhvr>
                                      <p:to>
                                        <p:strVal val="visible"/>
                                      </p:to>
                                    </p:set>
                                    <p:animEffect transition="in" filter="fade">
                                      <p:cBhvr>
                                        <p:cTn id="39" dur="2000"/>
                                        <p:tgtEl>
                                          <p:spTgt spid="6144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1449"/>
                                        </p:tgtEl>
                                        <p:attrNameLst>
                                          <p:attrName>style.visibility</p:attrName>
                                        </p:attrNameLst>
                                      </p:cBhvr>
                                      <p:to>
                                        <p:strVal val="visible"/>
                                      </p:to>
                                    </p:set>
                                    <p:animEffect transition="in" filter="fade">
                                      <p:cBhvr>
                                        <p:cTn id="44" dur="2000"/>
                                        <p:tgtEl>
                                          <p:spTgt spid="6144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1446"/>
                                        </p:tgtEl>
                                        <p:attrNameLst>
                                          <p:attrName>style.visibility</p:attrName>
                                        </p:attrNameLst>
                                      </p:cBhvr>
                                      <p:to>
                                        <p:strVal val="visible"/>
                                      </p:to>
                                    </p:set>
                                    <p:animEffect transition="in" filter="fade">
                                      <p:cBhvr>
                                        <p:cTn id="49" dur="2000"/>
                                        <p:tgtEl>
                                          <p:spTgt spid="6144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1453"/>
                                        </p:tgtEl>
                                        <p:attrNameLst>
                                          <p:attrName>style.visibility</p:attrName>
                                        </p:attrNameLst>
                                      </p:cBhvr>
                                      <p:to>
                                        <p:strVal val="visible"/>
                                      </p:to>
                                    </p:set>
                                    <p:animEffect transition="in" filter="fade">
                                      <p:cBhvr>
                                        <p:cTn id="54" dur="2000"/>
                                        <p:tgtEl>
                                          <p:spTgt spid="61453"/>
                                        </p:tgtEl>
                                      </p:cBhvr>
                                    </p:animEffect>
                                  </p:childTnLst>
                                </p:cTn>
                              </p:par>
                            </p:childTnLst>
                          </p:cTn>
                        </p:par>
                        <p:par>
                          <p:cTn id="55" fill="hold">
                            <p:stCondLst>
                              <p:cond delay="2000"/>
                            </p:stCondLst>
                            <p:childTnLst>
                              <p:par>
                                <p:cTn id="56" presetID="10" presetClass="entr" presetSubtype="0" fill="hold" grpId="0" nodeType="afterEffect">
                                  <p:stCondLst>
                                    <p:cond delay="0"/>
                                  </p:stCondLst>
                                  <p:childTnLst>
                                    <p:set>
                                      <p:cBhvr>
                                        <p:cTn id="57" dur="1" fill="hold">
                                          <p:stCondLst>
                                            <p:cond delay="0"/>
                                          </p:stCondLst>
                                        </p:cTn>
                                        <p:tgtEl>
                                          <p:spTgt spid="61458"/>
                                        </p:tgtEl>
                                        <p:attrNameLst>
                                          <p:attrName>style.visibility</p:attrName>
                                        </p:attrNameLst>
                                      </p:cBhvr>
                                      <p:to>
                                        <p:strVal val="visible"/>
                                      </p:to>
                                    </p:set>
                                    <p:animEffect transition="in" filter="fade">
                                      <p:cBhvr>
                                        <p:cTn id="58" dur="2000"/>
                                        <p:tgtEl>
                                          <p:spTgt spid="6145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61454"/>
                                        </p:tgtEl>
                                        <p:attrNameLst>
                                          <p:attrName>style.visibility</p:attrName>
                                        </p:attrNameLst>
                                      </p:cBhvr>
                                      <p:to>
                                        <p:strVal val="visible"/>
                                      </p:to>
                                    </p:set>
                                    <p:animEffect transition="in" filter="fade">
                                      <p:cBhvr>
                                        <p:cTn id="63" dur="2000"/>
                                        <p:tgtEl>
                                          <p:spTgt spid="61454"/>
                                        </p:tgtEl>
                                      </p:cBhvr>
                                    </p:animEffect>
                                  </p:childTnLst>
                                </p:cTn>
                              </p:par>
                            </p:childTnLst>
                          </p:cTn>
                        </p:par>
                        <p:par>
                          <p:cTn id="64" fill="hold">
                            <p:stCondLst>
                              <p:cond delay="2000"/>
                            </p:stCondLst>
                            <p:childTnLst>
                              <p:par>
                                <p:cTn id="65" presetID="10" presetClass="entr" presetSubtype="0" fill="hold" grpId="0" nodeType="afterEffect">
                                  <p:stCondLst>
                                    <p:cond delay="0"/>
                                  </p:stCondLst>
                                  <p:childTnLst>
                                    <p:set>
                                      <p:cBhvr>
                                        <p:cTn id="66" dur="1" fill="hold">
                                          <p:stCondLst>
                                            <p:cond delay="0"/>
                                          </p:stCondLst>
                                        </p:cTn>
                                        <p:tgtEl>
                                          <p:spTgt spid="61461"/>
                                        </p:tgtEl>
                                        <p:attrNameLst>
                                          <p:attrName>style.visibility</p:attrName>
                                        </p:attrNameLst>
                                      </p:cBhvr>
                                      <p:to>
                                        <p:strVal val="visible"/>
                                      </p:to>
                                    </p:set>
                                    <p:animEffect transition="in" filter="fade">
                                      <p:cBhvr>
                                        <p:cTn id="67" dur="2000"/>
                                        <p:tgtEl>
                                          <p:spTgt spid="6146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1455"/>
                                        </p:tgtEl>
                                        <p:attrNameLst>
                                          <p:attrName>style.visibility</p:attrName>
                                        </p:attrNameLst>
                                      </p:cBhvr>
                                      <p:to>
                                        <p:strVal val="visible"/>
                                      </p:to>
                                    </p:set>
                                    <p:animEffect transition="in" filter="fade">
                                      <p:cBhvr>
                                        <p:cTn id="72" dur="2000"/>
                                        <p:tgtEl>
                                          <p:spTgt spid="61455"/>
                                        </p:tgtEl>
                                      </p:cBhvr>
                                    </p:animEffect>
                                  </p:childTnLst>
                                </p:cTn>
                              </p:par>
                            </p:childTnLst>
                          </p:cTn>
                        </p:par>
                        <p:par>
                          <p:cTn id="73" fill="hold">
                            <p:stCondLst>
                              <p:cond delay="2000"/>
                            </p:stCondLst>
                            <p:childTnLst>
                              <p:par>
                                <p:cTn id="74" presetID="10" presetClass="entr" presetSubtype="0" fill="hold" grpId="0" nodeType="afterEffect">
                                  <p:stCondLst>
                                    <p:cond delay="0"/>
                                  </p:stCondLst>
                                  <p:childTnLst>
                                    <p:set>
                                      <p:cBhvr>
                                        <p:cTn id="75" dur="1" fill="hold">
                                          <p:stCondLst>
                                            <p:cond delay="0"/>
                                          </p:stCondLst>
                                        </p:cTn>
                                        <p:tgtEl>
                                          <p:spTgt spid="61459"/>
                                        </p:tgtEl>
                                        <p:attrNameLst>
                                          <p:attrName>style.visibility</p:attrName>
                                        </p:attrNameLst>
                                      </p:cBhvr>
                                      <p:to>
                                        <p:strVal val="visible"/>
                                      </p:to>
                                    </p:set>
                                    <p:animEffect transition="in" filter="fade">
                                      <p:cBhvr>
                                        <p:cTn id="76" dur="2000"/>
                                        <p:tgtEl>
                                          <p:spTgt spid="61459"/>
                                        </p:tgtEl>
                                      </p:cBhvr>
                                    </p:animEffect>
                                  </p:childTnLst>
                                </p:cTn>
                              </p:par>
                            </p:childTnLst>
                          </p:cTn>
                        </p:par>
                        <p:par>
                          <p:cTn id="77" fill="hold">
                            <p:stCondLst>
                              <p:cond delay="4000"/>
                            </p:stCondLst>
                            <p:childTnLst>
                              <p:par>
                                <p:cTn id="78" presetID="10" presetClass="entr" presetSubtype="0" fill="hold" grpId="0" nodeType="afterEffect">
                                  <p:stCondLst>
                                    <p:cond delay="0"/>
                                  </p:stCondLst>
                                  <p:childTnLst>
                                    <p:set>
                                      <p:cBhvr>
                                        <p:cTn id="79" dur="1" fill="hold">
                                          <p:stCondLst>
                                            <p:cond delay="0"/>
                                          </p:stCondLst>
                                        </p:cTn>
                                        <p:tgtEl>
                                          <p:spTgt spid="61460"/>
                                        </p:tgtEl>
                                        <p:attrNameLst>
                                          <p:attrName>style.visibility</p:attrName>
                                        </p:attrNameLst>
                                      </p:cBhvr>
                                      <p:to>
                                        <p:strVal val="visible"/>
                                      </p:to>
                                    </p:set>
                                    <p:animEffect transition="in" filter="fade">
                                      <p:cBhvr>
                                        <p:cTn id="80" dur="2000"/>
                                        <p:tgtEl>
                                          <p:spTgt spid="61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nimBg="1"/>
      <p:bldP spid="61445" grpId="0" animBg="1"/>
      <p:bldP spid="61446" grpId="0" animBg="1"/>
      <p:bldP spid="61447" grpId="0"/>
      <p:bldP spid="61448" grpId="0"/>
      <p:bldP spid="61449" grpId="0"/>
      <p:bldP spid="61451" grpId="0" animBg="1"/>
      <p:bldP spid="61452" grpId="0" animBg="1"/>
      <p:bldP spid="61453" grpId="0" animBg="1"/>
      <p:bldP spid="61454" grpId="0" animBg="1"/>
      <p:bldP spid="61455" grpId="0" animBg="1"/>
      <p:bldP spid="61456" grpId="0" animBg="1"/>
      <p:bldP spid="61457" grpId="0" animBg="1"/>
      <p:bldP spid="61458" grpId="0" animBg="1"/>
      <p:bldP spid="61459" grpId="0" animBg="1"/>
      <p:bldP spid="61460" grpId="0"/>
      <p:bldP spid="6146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9"/>
          <p:cNvGrpSpPr>
            <a:grpSpLocks/>
          </p:cNvGrpSpPr>
          <p:nvPr/>
        </p:nvGrpSpPr>
        <p:grpSpPr bwMode="auto">
          <a:xfrm>
            <a:off x="766763" y="1903413"/>
            <a:ext cx="792162" cy="1563687"/>
            <a:chOff x="748" y="1071"/>
            <a:chExt cx="499" cy="985"/>
          </a:xfrm>
        </p:grpSpPr>
        <p:sp>
          <p:nvSpPr>
            <p:cNvPr id="23579" name="Oval 4"/>
            <p:cNvSpPr>
              <a:spLocks noChangeArrowheads="1"/>
            </p:cNvSpPr>
            <p:nvPr/>
          </p:nvSpPr>
          <p:spPr bwMode="auto">
            <a:xfrm>
              <a:off x="839" y="1071"/>
              <a:ext cx="317" cy="317"/>
            </a:xfrm>
            <a:prstGeom prst="ellipse">
              <a:avLst/>
            </a:prstGeom>
            <a:noFill/>
            <a:ln w="19050">
              <a:solidFill>
                <a:schemeClr val="tx1"/>
              </a:solidFill>
              <a:round/>
              <a:headEnd/>
              <a:tailEnd/>
            </a:ln>
          </p:spPr>
          <p:txBody>
            <a:bodyPr wrap="none" anchor="ctr"/>
            <a:lstStyle/>
            <a:p>
              <a:endParaRPr lang="ja-JP" altLang="en-US">
                <a:latin typeface="Calibri" pitchFamily="34" charset="0"/>
              </a:endParaRPr>
            </a:p>
          </p:txBody>
        </p:sp>
        <p:sp>
          <p:nvSpPr>
            <p:cNvPr id="23580" name="Line 5"/>
            <p:cNvSpPr>
              <a:spLocks noChangeShapeType="1"/>
            </p:cNvSpPr>
            <p:nvPr/>
          </p:nvSpPr>
          <p:spPr bwMode="auto">
            <a:xfrm>
              <a:off x="748" y="1570"/>
              <a:ext cx="499" cy="0"/>
            </a:xfrm>
            <a:prstGeom prst="line">
              <a:avLst/>
            </a:prstGeom>
            <a:noFill/>
            <a:ln w="19050">
              <a:solidFill>
                <a:schemeClr val="tx1"/>
              </a:solidFill>
              <a:round/>
              <a:headEnd/>
              <a:tailEnd/>
            </a:ln>
          </p:spPr>
          <p:txBody>
            <a:bodyPr/>
            <a:lstStyle/>
            <a:p>
              <a:endParaRPr lang="ja-JP" altLang="en-US"/>
            </a:p>
          </p:txBody>
        </p:sp>
        <p:sp>
          <p:nvSpPr>
            <p:cNvPr id="23581" name="Line 6"/>
            <p:cNvSpPr>
              <a:spLocks noChangeShapeType="1"/>
            </p:cNvSpPr>
            <p:nvPr/>
          </p:nvSpPr>
          <p:spPr bwMode="auto">
            <a:xfrm>
              <a:off x="993" y="1389"/>
              <a:ext cx="0" cy="453"/>
            </a:xfrm>
            <a:prstGeom prst="line">
              <a:avLst/>
            </a:prstGeom>
            <a:noFill/>
            <a:ln w="19050">
              <a:solidFill>
                <a:schemeClr val="tx1"/>
              </a:solidFill>
              <a:round/>
              <a:headEnd/>
              <a:tailEnd/>
            </a:ln>
          </p:spPr>
          <p:txBody>
            <a:bodyPr/>
            <a:lstStyle/>
            <a:p>
              <a:endParaRPr lang="ja-JP" altLang="en-US"/>
            </a:p>
          </p:txBody>
        </p:sp>
        <p:sp>
          <p:nvSpPr>
            <p:cNvPr id="23582" name="Line 7"/>
            <p:cNvSpPr>
              <a:spLocks noChangeShapeType="1"/>
            </p:cNvSpPr>
            <p:nvPr/>
          </p:nvSpPr>
          <p:spPr bwMode="auto">
            <a:xfrm flipH="1">
              <a:off x="777" y="1838"/>
              <a:ext cx="210" cy="210"/>
            </a:xfrm>
            <a:prstGeom prst="line">
              <a:avLst/>
            </a:prstGeom>
            <a:noFill/>
            <a:ln w="9525">
              <a:solidFill>
                <a:schemeClr val="tx1"/>
              </a:solidFill>
              <a:round/>
              <a:headEnd/>
              <a:tailEnd/>
            </a:ln>
          </p:spPr>
          <p:txBody>
            <a:bodyPr/>
            <a:lstStyle/>
            <a:p>
              <a:endParaRPr lang="ja-JP" altLang="en-US"/>
            </a:p>
          </p:txBody>
        </p:sp>
        <p:sp>
          <p:nvSpPr>
            <p:cNvPr id="23583" name="Line 8"/>
            <p:cNvSpPr>
              <a:spLocks noChangeShapeType="1"/>
            </p:cNvSpPr>
            <p:nvPr/>
          </p:nvSpPr>
          <p:spPr bwMode="auto">
            <a:xfrm>
              <a:off x="996" y="1837"/>
              <a:ext cx="183" cy="219"/>
            </a:xfrm>
            <a:prstGeom prst="line">
              <a:avLst/>
            </a:prstGeom>
            <a:noFill/>
            <a:ln w="9525">
              <a:solidFill>
                <a:schemeClr val="tx1"/>
              </a:solidFill>
              <a:round/>
              <a:headEnd/>
              <a:tailEnd/>
            </a:ln>
          </p:spPr>
          <p:txBody>
            <a:bodyPr/>
            <a:lstStyle/>
            <a:p>
              <a:endParaRPr lang="ja-JP" altLang="en-US"/>
            </a:p>
          </p:txBody>
        </p:sp>
      </p:grpSp>
      <p:grpSp>
        <p:nvGrpSpPr>
          <p:cNvPr id="23555" name="Group 10"/>
          <p:cNvGrpSpPr>
            <a:grpSpLocks/>
          </p:cNvGrpSpPr>
          <p:nvPr/>
        </p:nvGrpSpPr>
        <p:grpSpPr bwMode="auto">
          <a:xfrm>
            <a:off x="3638550" y="4689475"/>
            <a:ext cx="792163" cy="1563688"/>
            <a:chOff x="748" y="1071"/>
            <a:chExt cx="499" cy="985"/>
          </a:xfrm>
        </p:grpSpPr>
        <p:sp>
          <p:nvSpPr>
            <p:cNvPr id="23574" name="Oval 11"/>
            <p:cNvSpPr>
              <a:spLocks noChangeArrowheads="1"/>
            </p:cNvSpPr>
            <p:nvPr/>
          </p:nvSpPr>
          <p:spPr bwMode="auto">
            <a:xfrm>
              <a:off x="839" y="1071"/>
              <a:ext cx="317" cy="317"/>
            </a:xfrm>
            <a:prstGeom prst="ellipse">
              <a:avLst/>
            </a:prstGeom>
            <a:noFill/>
            <a:ln w="19050">
              <a:solidFill>
                <a:schemeClr val="tx1"/>
              </a:solidFill>
              <a:round/>
              <a:headEnd/>
              <a:tailEnd/>
            </a:ln>
          </p:spPr>
          <p:txBody>
            <a:bodyPr wrap="none" anchor="ctr"/>
            <a:lstStyle/>
            <a:p>
              <a:endParaRPr lang="ja-JP" altLang="en-US">
                <a:latin typeface="Calibri" pitchFamily="34" charset="0"/>
              </a:endParaRPr>
            </a:p>
          </p:txBody>
        </p:sp>
        <p:sp>
          <p:nvSpPr>
            <p:cNvPr id="23575" name="Line 12"/>
            <p:cNvSpPr>
              <a:spLocks noChangeShapeType="1"/>
            </p:cNvSpPr>
            <p:nvPr/>
          </p:nvSpPr>
          <p:spPr bwMode="auto">
            <a:xfrm>
              <a:off x="748" y="1570"/>
              <a:ext cx="499" cy="0"/>
            </a:xfrm>
            <a:prstGeom prst="line">
              <a:avLst/>
            </a:prstGeom>
            <a:noFill/>
            <a:ln w="19050">
              <a:solidFill>
                <a:schemeClr val="tx1"/>
              </a:solidFill>
              <a:round/>
              <a:headEnd/>
              <a:tailEnd/>
            </a:ln>
          </p:spPr>
          <p:txBody>
            <a:bodyPr/>
            <a:lstStyle/>
            <a:p>
              <a:endParaRPr lang="ja-JP" altLang="en-US"/>
            </a:p>
          </p:txBody>
        </p:sp>
        <p:sp>
          <p:nvSpPr>
            <p:cNvPr id="23576" name="Line 13"/>
            <p:cNvSpPr>
              <a:spLocks noChangeShapeType="1"/>
            </p:cNvSpPr>
            <p:nvPr/>
          </p:nvSpPr>
          <p:spPr bwMode="auto">
            <a:xfrm>
              <a:off x="993" y="1389"/>
              <a:ext cx="0" cy="453"/>
            </a:xfrm>
            <a:prstGeom prst="line">
              <a:avLst/>
            </a:prstGeom>
            <a:noFill/>
            <a:ln w="19050">
              <a:solidFill>
                <a:schemeClr val="tx1"/>
              </a:solidFill>
              <a:round/>
              <a:headEnd/>
              <a:tailEnd/>
            </a:ln>
          </p:spPr>
          <p:txBody>
            <a:bodyPr/>
            <a:lstStyle/>
            <a:p>
              <a:endParaRPr lang="ja-JP" altLang="en-US"/>
            </a:p>
          </p:txBody>
        </p:sp>
        <p:sp>
          <p:nvSpPr>
            <p:cNvPr id="23577" name="Line 14"/>
            <p:cNvSpPr>
              <a:spLocks noChangeShapeType="1"/>
            </p:cNvSpPr>
            <p:nvPr/>
          </p:nvSpPr>
          <p:spPr bwMode="auto">
            <a:xfrm flipH="1">
              <a:off x="777" y="1838"/>
              <a:ext cx="210" cy="210"/>
            </a:xfrm>
            <a:prstGeom prst="line">
              <a:avLst/>
            </a:prstGeom>
            <a:noFill/>
            <a:ln w="9525">
              <a:solidFill>
                <a:schemeClr val="tx1"/>
              </a:solidFill>
              <a:round/>
              <a:headEnd/>
              <a:tailEnd/>
            </a:ln>
          </p:spPr>
          <p:txBody>
            <a:bodyPr/>
            <a:lstStyle/>
            <a:p>
              <a:endParaRPr lang="ja-JP" altLang="en-US"/>
            </a:p>
          </p:txBody>
        </p:sp>
        <p:sp>
          <p:nvSpPr>
            <p:cNvPr id="23578" name="Line 15"/>
            <p:cNvSpPr>
              <a:spLocks noChangeShapeType="1"/>
            </p:cNvSpPr>
            <p:nvPr/>
          </p:nvSpPr>
          <p:spPr bwMode="auto">
            <a:xfrm>
              <a:off x="996" y="1837"/>
              <a:ext cx="183" cy="219"/>
            </a:xfrm>
            <a:prstGeom prst="line">
              <a:avLst/>
            </a:prstGeom>
            <a:noFill/>
            <a:ln w="9525">
              <a:solidFill>
                <a:schemeClr val="tx1"/>
              </a:solidFill>
              <a:round/>
              <a:headEnd/>
              <a:tailEnd/>
            </a:ln>
          </p:spPr>
          <p:txBody>
            <a:bodyPr/>
            <a:lstStyle/>
            <a:p>
              <a:endParaRPr lang="ja-JP" altLang="en-US"/>
            </a:p>
          </p:txBody>
        </p:sp>
      </p:grpSp>
      <p:grpSp>
        <p:nvGrpSpPr>
          <p:cNvPr id="23556" name="Group 16"/>
          <p:cNvGrpSpPr>
            <a:grpSpLocks/>
          </p:cNvGrpSpPr>
          <p:nvPr/>
        </p:nvGrpSpPr>
        <p:grpSpPr bwMode="auto">
          <a:xfrm>
            <a:off x="6496050" y="622300"/>
            <a:ext cx="792163" cy="1563688"/>
            <a:chOff x="748" y="1071"/>
            <a:chExt cx="499" cy="985"/>
          </a:xfrm>
        </p:grpSpPr>
        <p:sp>
          <p:nvSpPr>
            <p:cNvPr id="23569" name="Oval 17"/>
            <p:cNvSpPr>
              <a:spLocks noChangeArrowheads="1"/>
            </p:cNvSpPr>
            <p:nvPr/>
          </p:nvSpPr>
          <p:spPr bwMode="auto">
            <a:xfrm>
              <a:off x="839" y="1071"/>
              <a:ext cx="317" cy="317"/>
            </a:xfrm>
            <a:prstGeom prst="ellipse">
              <a:avLst/>
            </a:prstGeom>
            <a:noFill/>
            <a:ln w="19050">
              <a:solidFill>
                <a:schemeClr val="tx1"/>
              </a:solidFill>
              <a:round/>
              <a:headEnd/>
              <a:tailEnd/>
            </a:ln>
          </p:spPr>
          <p:txBody>
            <a:bodyPr wrap="none" anchor="ctr"/>
            <a:lstStyle/>
            <a:p>
              <a:endParaRPr lang="ja-JP" altLang="en-US">
                <a:latin typeface="Calibri" pitchFamily="34" charset="0"/>
              </a:endParaRPr>
            </a:p>
          </p:txBody>
        </p:sp>
        <p:sp>
          <p:nvSpPr>
            <p:cNvPr id="23570" name="Line 18"/>
            <p:cNvSpPr>
              <a:spLocks noChangeShapeType="1"/>
            </p:cNvSpPr>
            <p:nvPr/>
          </p:nvSpPr>
          <p:spPr bwMode="auto">
            <a:xfrm>
              <a:off x="748" y="1570"/>
              <a:ext cx="499" cy="0"/>
            </a:xfrm>
            <a:prstGeom prst="line">
              <a:avLst/>
            </a:prstGeom>
            <a:noFill/>
            <a:ln w="19050">
              <a:solidFill>
                <a:schemeClr val="tx1"/>
              </a:solidFill>
              <a:round/>
              <a:headEnd/>
              <a:tailEnd/>
            </a:ln>
          </p:spPr>
          <p:txBody>
            <a:bodyPr/>
            <a:lstStyle/>
            <a:p>
              <a:endParaRPr lang="ja-JP" altLang="en-US"/>
            </a:p>
          </p:txBody>
        </p:sp>
        <p:sp>
          <p:nvSpPr>
            <p:cNvPr id="23571" name="Line 19"/>
            <p:cNvSpPr>
              <a:spLocks noChangeShapeType="1"/>
            </p:cNvSpPr>
            <p:nvPr/>
          </p:nvSpPr>
          <p:spPr bwMode="auto">
            <a:xfrm>
              <a:off x="993" y="1389"/>
              <a:ext cx="0" cy="453"/>
            </a:xfrm>
            <a:prstGeom prst="line">
              <a:avLst/>
            </a:prstGeom>
            <a:noFill/>
            <a:ln w="19050">
              <a:solidFill>
                <a:schemeClr val="tx1"/>
              </a:solidFill>
              <a:round/>
              <a:headEnd/>
              <a:tailEnd/>
            </a:ln>
          </p:spPr>
          <p:txBody>
            <a:bodyPr/>
            <a:lstStyle/>
            <a:p>
              <a:endParaRPr lang="ja-JP" altLang="en-US"/>
            </a:p>
          </p:txBody>
        </p:sp>
        <p:sp>
          <p:nvSpPr>
            <p:cNvPr id="23572" name="Line 20"/>
            <p:cNvSpPr>
              <a:spLocks noChangeShapeType="1"/>
            </p:cNvSpPr>
            <p:nvPr/>
          </p:nvSpPr>
          <p:spPr bwMode="auto">
            <a:xfrm flipH="1">
              <a:off x="777" y="1838"/>
              <a:ext cx="210" cy="210"/>
            </a:xfrm>
            <a:prstGeom prst="line">
              <a:avLst/>
            </a:prstGeom>
            <a:noFill/>
            <a:ln w="9525">
              <a:solidFill>
                <a:schemeClr val="tx1"/>
              </a:solidFill>
              <a:round/>
              <a:headEnd/>
              <a:tailEnd/>
            </a:ln>
          </p:spPr>
          <p:txBody>
            <a:bodyPr/>
            <a:lstStyle/>
            <a:p>
              <a:endParaRPr lang="ja-JP" altLang="en-US"/>
            </a:p>
          </p:txBody>
        </p:sp>
        <p:sp>
          <p:nvSpPr>
            <p:cNvPr id="23573" name="Line 21"/>
            <p:cNvSpPr>
              <a:spLocks noChangeShapeType="1"/>
            </p:cNvSpPr>
            <p:nvPr/>
          </p:nvSpPr>
          <p:spPr bwMode="auto">
            <a:xfrm>
              <a:off x="996" y="1837"/>
              <a:ext cx="183" cy="219"/>
            </a:xfrm>
            <a:prstGeom prst="line">
              <a:avLst/>
            </a:prstGeom>
            <a:noFill/>
            <a:ln w="9525">
              <a:solidFill>
                <a:schemeClr val="tx1"/>
              </a:solidFill>
              <a:round/>
              <a:headEnd/>
              <a:tailEnd/>
            </a:ln>
          </p:spPr>
          <p:txBody>
            <a:bodyPr/>
            <a:lstStyle/>
            <a:p>
              <a:endParaRPr lang="ja-JP" altLang="en-US"/>
            </a:p>
          </p:txBody>
        </p:sp>
      </p:grpSp>
      <p:sp>
        <p:nvSpPr>
          <p:cNvPr id="62486" name="Text Box 22"/>
          <p:cNvSpPr txBox="1">
            <a:spLocks noChangeArrowheads="1"/>
          </p:cNvSpPr>
          <p:nvPr/>
        </p:nvSpPr>
        <p:spPr bwMode="auto">
          <a:xfrm>
            <a:off x="2554288" y="1220788"/>
            <a:ext cx="1946275" cy="1616075"/>
          </a:xfrm>
          <a:prstGeom prst="rect">
            <a:avLst/>
          </a:prstGeom>
          <a:solidFill>
            <a:srgbClr val="FFCC99"/>
          </a:solidFill>
          <a:ln w="9525">
            <a:noFill/>
            <a:miter lim="800000"/>
            <a:headEnd/>
            <a:tailEnd/>
          </a:ln>
          <a:effectLst>
            <a:outerShdw dist="107763" dir="2700000" algn="ctr" rotWithShape="0">
              <a:srgbClr val="808080">
                <a:alpha val="50000"/>
              </a:srgbClr>
            </a:outerShdw>
          </a:effectLst>
        </p:spPr>
        <p:txBody>
          <a:bodyPr>
            <a:spAutoFit/>
          </a:bodyPr>
          <a:lstStyle/>
          <a:p>
            <a:pPr fontAlgn="auto">
              <a:spcBef>
                <a:spcPct val="50000"/>
              </a:spcBef>
              <a:spcAft>
                <a:spcPts val="0"/>
              </a:spcAft>
              <a:buFontTx/>
              <a:buChar char="•"/>
              <a:defRPr/>
            </a:pPr>
            <a:r>
              <a:rPr lang="en-US" altLang="ja-JP" dirty="0">
                <a:solidFill>
                  <a:srgbClr val="3333CC"/>
                </a:solidFill>
                <a:latin typeface="+mn-lt"/>
                <a:ea typeface="+mn-ea"/>
              </a:rPr>
              <a:t> </a:t>
            </a:r>
            <a:r>
              <a:rPr lang="ja-JP" altLang="en-US" b="1" dirty="0">
                <a:solidFill>
                  <a:srgbClr val="3333CC"/>
                </a:solidFill>
                <a:latin typeface="+mn-lt"/>
                <a:ea typeface="+mn-ea"/>
              </a:rPr>
              <a:t>要件定義</a:t>
            </a:r>
          </a:p>
          <a:p>
            <a:pPr fontAlgn="auto">
              <a:spcBef>
                <a:spcPct val="50000"/>
              </a:spcBef>
              <a:spcAft>
                <a:spcPts val="0"/>
              </a:spcAft>
              <a:buFontTx/>
              <a:buChar char="•"/>
              <a:defRPr/>
            </a:pPr>
            <a:r>
              <a:rPr lang="ja-JP" altLang="en-US" b="1" dirty="0">
                <a:solidFill>
                  <a:srgbClr val="3333CC"/>
                </a:solidFill>
                <a:latin typeface="+mn-lt"/>
                <a:ea typeface="+mn-ea"/>
              </a:rPr>
              <a:t> ユースケース図</a:t>
            </a:r>
          </a:p>
          <a:p>
            <a:pPr fontAlgn="auto">
              <a:spcBef>
                <a:spcPct val="50000"/>
              </a:spcBef>
              <a:spcAft>
                <a:spcPts val="0"/>
              </a:spcAft>
              <a:buFontTx/>
              <a:buChar char="•"/>
              <a:defRPr/>
            </a:pPr>
            <a:r>
              <a:rPr lang="ja-JP" altLang="en-US" b="1" dirty="0">
                <a:solidFill>
                  <a:srgbClr val="3333CC"/>
                </a:solidFill>
                <a:latin typeface="+mn-lt"/>
                <a:ea typeface="+mn-ea"/>
              </a:rPr>
              <a:t>状態遷移図</a:t>
            </a:r>
          </a:p>
          <a:p>
            <a:pPr fontAlgn="auto">
              <a:spcBef>
                <a:spcPct val="50000"/>
              </a:spcBef>
              <a:spcAft>
                <a:spcPts val="0"/>
              </a:spcAft>
              <a:buFontTx/>
              <a:buChar char="•"/>
              <a:defRPr/>
            </a:pPr>
            <a:r>
              <a:rPr lang="ja-JP" altLang="en-US" b="1" dirty="0">
                <a:solidFill>
                  <a:srgbClr val="3333CC"/>
                </a:solidFill>
                <a:latin typeface="+mn-lt"/>
                <a:ea typeface="+mn-ea"/>
              </a:rPr>
              <a:t> 配置図</a:t>
            </a:r>
          </a:p>
        </p:txBody>
      </p:sp>
      <p:sp>
        <p:nvSpPr>
          <p:cNvPr id="62487" name="Text Box 23"/>
          <p:cNvSpPr txBox="1">
            <a:spLocks noChangeArrowheads="1"/>
          </p:cNvSpPr>
          <p:nvPr/>
        </p:nvSpPr>
        <p:spPr bwMode="auto">
          <a:xfrm>
            <a:off x="5967413" y="3660775"/>
            <a:ext cx="1987550" cy="1604963"/>
          </a:xfrm>
          <a:prstGeom prst="rect">
            <a:avLst/>
          </a:prstGeom>
          <a:solidFill>
            <a:srgbClr val="FFCC99"/>
          </a:solidFill>
          <a:ln w="9525">
            <a:noFill/>
            <a:miter lim="800000"/>
            <a:headEnd/>
            <a:tailEnd/>
          </a:ln>
          <a:effectLst>
            <a:outerShdw dist="107763" dir="2700000" algn="ctr" rotWithShape="0">
              <a:schemeClr val="bg2">
                <a:alpha val="50000"/>
              </a:schemeClr>
            </a:outerShdw>
          </a:effectLst>
        </p:spPr>
        <p:txBody>
          <a:bodyPr>
            <a:spAutoFit/>
          </a:bodyPr>
          <a:lstStyle/>
          <a:p>
            <a:pPr fontAlgn="auto">
              <a:spcBef>
                <a:spcPct val="50000"/>
              </a:spcBef>
              <a:spcAft>
                <a:spcPts val="0"/>
              </a:spcAft>
              <a:buFontTx/>
              <a:buChar char="•"/>
              <a:defRPr/>
            </a:pPr>
            <a:r>
              <a:rPr lang="en-US" altLang="ja-JP">
                <a:solidFill>
                  <a:srgbClr val="3333CC"/>
                </a:solidFill>
                <a:latin typeface="+mn-lt"/>
                <a:ea typeface="+mn-ea"/>
              </a:rPr>
              <a:t> </a:t>
            </a:r>
            <a:r>
              <a:rPr lang="ja-JP" altLang="en-US" b="1">
                <a:solidFill>
                  <a:srgbClr val="3333CC"/>
                </a:solidFill>
                <a:latin typeface="+mn-lt"/>
                <a:ea typeface="+mn-ea"/>
              </a:rPr>
              <a:t>状態遷移図</a:t>
            </a:r>
          </a:p>
          <a:p>
            <a:pPr fontAlgn="auto">
              <a:spcBef>
                <a:spcPct val="50000"/>
              </a:spcBef>
              <a:spcAft>
                <a:spcPts val="0"/>
              </a:spcAft>
              <a:buFontTx/>
              <a:buChar char="•"/>
              <a:defRPr/>
            </a:pPr>
            <a:r>
              <a:rPr lang="ja-JP" altLang="en-US" b="1">
                <a:solidFill>
                  <a:srgbClr val="3333CC"/>
                </a:solidFill>
                <a:latin typeface="+mn-lt"/>
                <a:ea typeface="+mn-ea"/>
              </a:rPr>
              <a:t> 配置図</a:t>
            </a:r>
          </a:p>
          <a:p>
            <a:pPr fontAlgn="auto">
              <a:spcBef>
                <a:spcPct val="50000"/>
              </a:spcBef>
              <a:spcAft>
                <a:spcPts val="0"/>
              </a:spcAft>
              <a:buFontTx/>
              <a:buChar char="•"/>
              <a:defRPr/>
            </a:pPr>
            <a:r>
              <a:rPr lang="ja-JP" altLang="en-US" b="1">
                <a:solidFill>
                  <a:srgbClr val="3333CC"/>
                </a:solidFill>
                <a:latin typeface="+mn-lt"/>
                <a:ea typeface="+mn-ea"/>
              </a:rPr>
              <a:t> コンポーネント図</a:t>
            </a:r>
          </a:p>
          <a:p>
            <a:pPr fontAlgn="auto">
              <a:spcBef>
                <a:spcPct val="50000"/>
              </a:spcBef>
              <a:spcAft>
                <a:spcPts val="0"/>
              </a:spcAft>
              <a:buFontTx/>
              <a:buChar char="•"/>
              <a:defRPr/>
            </a:pPr>
            <a:r>
              <a:rPr lang="ja-JP" altLang="en-US" b="1">
                <a:solidFill>
                  <a:srgbClr val="3333CC"/>
                </a:solidFill>
                <a:latin typeface="+mn-lt"/>
                <a:ea typeface="+mn-ea"/>
              </a:rPr>
              <a:t> シーケンス図</a:t>
            </a:r>
          </a:p>
        </p:txBody>
      </p:sp>
      <p:cxnSp>
        <p:nvCxnSpPr>
          <p:cNvPr id="62488" name="AutoShape 24"/>
          <p:cNvCxnSpPr>
            <a:cxnSpLocks noChangeShapeType="1"/>
          </p:cNvCxnSpPr>
          <p:nvPr/>
        </p:nvCxnSpPr>
        <p:spPr bwMode="auto">
          <a:xfrm flipV="1">
            <a:off x="1465263" y="1654175"/>
            <a:ext cx="1060450" cy="654050"/>
          </a:xfrm>
          <a:prstGeom prst="curvedConnector3">
            <a:avLst>
              <a:gd name="adj1" fmla="val 50000"/>
            </a:avLst>
          </a:prstGeom>
          <a:noFill/>
          <a:ln w="31750">
            <a:solidFill>
              <a:srgbClr val="0000FF"/>
            </a:solidFill>
            <a:round/>
            <a:headEnd type="triangle" w="lg" len="lg"/>
            <a:tailEnd type="triangle" w="lg" len="lg"/>
          </a:ln>
          <a:effectLst>
            <a:outerShdw dist="35921" dir="2700000" algn="ctr" rotWithShape="0">
              <a:schemeClr val="bg2"/>
            </a:outerShdw>
          </a:effectLst>
        </p:spPr>
      </p:cxnSp>
      <p:cxnSp>
        <p:nvCxnSpPr>
          <p:cNvPr id="62489" name="AutoShape 25"/>
          <p:cNvCxnSpPr>
            <a:cxnSpLocks noChangeShapeType="1"/>
          </p:cNvCxnSpPr>
          <p:nvPr/>
        </p:nvCxnSpPr>
        <p:spPr bwMode="auto">
          <a:xfrm flipV="1">
            <a:off x="4500563" y="1393825"/>
            <a:ext cx="1751012" cy="177800"/>
          </a:xfrm>
          <a:prstGeom prst="curvedConnector3">
            <a:avLst>
              <a:gd name="adj1" fmla="val 50000"/>
            </a:avLst>
          </a:prstGeom>
          <a:noFill/>
          <a:ln w="31750">
            <a:solidFill>
              <a:srgbClr val="0000FF"/>
            </a:solidFill>
            <a:round/>
            <a:headEnd type="triangle" w="lg" len="lg"/>
            <a:tailEnd type="triangle" w="lg" len="lg"/>
          </a:ln>
          <a:effectLst>
            <a:outerShdw dist="35921" dir="2700000" algn="ctr" rotWithShape="0">
              <a:schemeClr val="bg2"/>
            </a:outerShdw>
          </a:effectLst>
        </p:spPr>
      </p:cxnSp>
      <p:cxnSp>
        <p:nvCxnSpPr>
          <p:cNvPr id="62490" name="AutoShape 26"/>
          <p:cNvCxnSpPr>
            <a:cxnSpLocks noChangeShapeType="1"/>
            <a:endCxn id="62487" idx="0"/>
          </p:cNvCxnSpPr>
          <p:nvPr/>
        </p:nvCxnSpPr>
        <p:spPr bwMode="auto">
          <a:xfrm rot="16200000" flipH="1">
            <a:off x="6359525" y="3059113"/>
            <a:ext cx="1044575" cy="158750"/>
          </a:xfrm>
          <a:prstGeom prst="curvedConnector3">
            <a:avLst>
              <a:gd name="adj1" fmla="val 50000"/>
            </a:avLst>
          </a:prstGeom>
          <a:noFill/>
          <a:ln w="31750">
            <a:solidFill>
              <a:srgbClr val="0000FF"/>
            </a:solidFill>
            <a:round/>
            <a:headEnd type="triangle" w="lg" len="lg"/>
            <a:tailEnd type="triangle" w="lg" len="lg"/>
          </a:ln>
          <a:effectLst>
            <a:outerShdw dist="35921" dir="2700000" algn="ctr" rotWithShape="0">
              <a:schemeClr val="bg2"/>
            </a:outerShdw>
          </a:effectLst>
        </p:spPr>
      </p:cxnSp>
      <p:cxnSp>
        <p:nvCxnSpPr>
          <p:cNvPr id="62491" name="AutoShape 27"/>
          <p:cNvCxnSpPr>
            <a:cxnSpLocks noChangeShapeType="1"/>
          </p:cNvCxnSpPr>
          <p:nvPr/>
        </p:nvCxnSpPr>
        <p:spPr bwMode="auto">
          <a:xfrm rot="10800000" flipV="1">
            <a:off x="4716463" y="4470400"/>
            <a:ext cx="1177925" cy="1030288"/>
          </a:xfrm>
          <a:prstGeom prst="curvedConnector3">
            <a:avLst>
              <a:gd name="adj1" fmla="val 50000"/>
            </a:avLst>
          </a:prstGeom>
          <a:noFill/>
          <a:ln w="31750">
            <a:solidFill>
              <a:srgbClr val="0000FF"/>
            </a:solidFill>
            <a:round/>
            <a:headEnd type="triangle" w="lg" len="lg"/>
            <a:tailEnd type="triangle" w="lg" len="lg"/>
          </a:ln>
          <a:effectLst>
            <a:outerShdw dist="35921" dir="2700000" algn="ctr" rotWithShape="0">
              <a:schemeClr val="bg2"/>
            </a:outerShdw>
          </a:effectLst>
        </p:spPr>
      </p:cxnSp>
      <p:sp>
        <p:nvSpPr>
          <p:cNvPr id="23563" name="Text Box 28"/>
          <p:cNvSpPr txBox="1">
            <a:spLocks noChangeArrowheads="1"/>
          </p:cNvSpPr>
          <p:nvPr/>
        </p:nvSpPr>
        <p:spPr bwMode="auto">
          <a:xfrm>
            <a:off x="3236913" y="6284913"/>
            <a:ext cx="1725612" cy="366712"/>
          </a:xfrm>
          <a:prstGeom prst="rect">
            <a:avLst/>
          </a:prstGeom>
          <a:noFill/>
          <a:ln w="9525">
            <a:noFill/>
            <a:miter lim="800000"/>
            <a:headEnd/>
            <a:tailEnd/>
          </a:ln>
        </p:spPr>
        <p:txBody>
          <a:bodyPr>
            <a:spAutoFit/>
          </a:bodyPr>
          <a:lstStyle/>
          <a:p>
            <a:pPr>
              <a:spcBef>
                <a:spcPct val="50000"/>
              </a:spcBef>
            </a:pPr>
            <a:r>
              <a:rPr lang="ja-JP" altLang="en-US" b="1">
                <a:latin typeface="Calibri" pitchFamily="34" charset="0"/>
              </a:rPr>
              <a:t>システム開発者</a:t>
            </a:r>
          </a:p>
        </p:txBody>
      </p:sp>
      <p:sp>
        <p:nvSpPr>
          <p:cNvPr id="23564" name="Text Box 29"/>
          <p:cNvSpPr txBox="1">
            <a:spLocks noChangeArrowheads="1"/>
          </p:cNvSpPr>
          <p:nvPr/>
        </p:nvSpPr>
        <p:spPr bwMode="auto">
          <a:xfrm>
            <a:off x="522288" y="3570288"/>
            <a:ext cx="1481137" cy="366712"/>
          </a:xfrm>
          <a:prstGeom prst="rect">
            <a:avLst/>
          </a:prstGeom>
          <a:noFill/>
          <a:ln w="9525">
            <a:noFill/>
            <a:miter lim="800000"/>
            <a:headEnd/>
            <a:tailEnd/>
          </a:ln>
        </p:spPr>
        <p:txBody>
          <a:bodyPr>
            <a:spAutoFit/>
          </a:bodyPr>
          <a:lstStyle/>
          <a:p>
            <a:pPr>
              <a:spcBef>
                <a:spcPct val="50000"/>
              </a:spcBef>
            </a:pPr>
            <a:r>
              <a:rPr lang="ja-JP" altLang="en-US" b="1">
                <a:latin typeface="Calibri" pitchFamily="34" charset="0"/>
              </a:rPr>
              <a:t>クライアント</a:t>
            </a:r>
          </a:p>
        </p:txBody>
      </p:sp>
      <p:sp>
        <p:nvSpPr>
          <p:cNvPr id="23565" name="Text Box 30"/>
          <p:cNvSpPr txBox="1">
            <a:spLocks noChangeArrowheads="1"/>
          </p:cNvSpPr>
          <p:nvPr/>
        </p:nvSpPr>
        <p:spPr bwMode="auto">
          <a:xfrm>
            <a:off x="5822950" y="2233613"/>
            <a:ext cx="1987550" cy="366712"/>
          </a:xfrm>
          <a:prstGeom prst="rect">
            <a:avLst/>
          </a:prstGeom>
          <a:noFill/>
          <a:ln w="9525">
            <a:noFill/>
            <a:miter lim="800000"/>
            <a:headEnd/>
            <a:tailEnd/>
          </a:ln>
        </p:spPr>
        <p:txBody>
          <a:bodyPr>
            <a:spAutoFit/>
          </a:bodyPr>
          <a:lstStyle/>
          <a:p>
            <a:pPr>
              <a:spcBef>
                <a:spcPct val="50000"/>
              </a:spcBef>
            </a:pPr>
            <a:r>
              <a:rPr lang="ja-JP" altLang="en-US" b="1">
                <a:latin typeface="Calibri" pitchFamily="34" charset="0"/>
              </a:rPr>
              <a:t>システム設計者</a:t>
            </a:r>
          </a:p>
        </p:txBody>
      </p:sp>
      <p:cxnSp>
        <p:nvCxnSpPr>
          <p:cNvPr id="62495" name="AutoShape 31"/>
          <p:cNvCxnSpPr>
            <a:cxnSpLocks noChangeShapeType="1"/>
            <a:endCxn id="23564" idx="2"/>
          </p:cNvCxnSpPr>
          <p:nvPr/>
        </p:nvCxnSpPr>
        <p:spPr bwMode="auto">
          <a:xfrm rot="10800000">
            <a:off x="1263650" y="3937000"/>
            <a:ext cx="2162175" cy="1577975"/>
          </a:xfrm>
          <a:prstGeom prst="curvedConnector2">
            <a:avLst/>
          </a:prstGeom>
          <a:noFill/>
          <a:ln w="31750">
            <a:solidFill>
              <a:srgbClr val="0000FF"/>
            </a:solidFill>
            <a:round/>
            <a:headEnd/>
            <a:tailEnd type="triangle" w="lg" len="lg"/>
          </a:ln>
          <a:effectLst>
            <a:outerShdw dist="35921" dir="2700000" algn="ctr" rotWithShape="0">
              <a:schemeClr val="bg2">
                <a:alpha val="50000"/>
              </a:schemeClr>
            </a:outerShdw>
          </a:effectLst>
        </p:spPr>
      </p:cxnSp>
      <p:sp>
        <p:nvSpPr>
          <p:cNvPr id="62496" name="Text Box 32"/>
          <p:cNvSpPr txBox="1">
            <a:spLocks noChangeArrowheads="1"/>
          </p:cNvSpPr>
          <p:nvPr/>
        </p:nvSpPr>
        <p:spPr bwMode="auto">
          <a:xfrm>
            <a:off x="1320800" y="5211763"/>
            <a:ext cx="652463" cy="366712"/>
          </a:xfrm>
          <a:prstGeom prst="rect">
            <a:avLst/>
          </a:prstGeom>
          <a:solidFill>
            <a:srgbClr val="FFFF99"/>
          </a:solidFill>
          <a:ln w="9525">
            <a:noFill/>
            <a:miter lim="800000"/>
            <a:headEnd/>
            <a:tailEnd/>
          </a:ln>
          <a:effectLst>
            <a:outerShdw dist="107763" dir="2700000" algn="ctr" rotWithShape="0">
              <a:schemeClr val="bg2">
                <a:alpha val="50000"/>
              </a:schemeClr>
            </a:outerShdw>
          </a:effectLst>
        </p:spPr>
        <p:txBody>
          <a:bodyPr>
            <a:spAutoFit/>
          </a:bodyPr>
          <a:lstStyle/>
          <a:p>
            <a:pPr fontAlgn="auto">
              <a:spcBef>
                <a:spcPct val="50000"/>
              </a:spcBef>
              <a:spcAft>
                <a:spcPts val="0"/>
              </a:spcAft>
              <a:defRPr/>
            </a:pPr>
            <a:r>
              <a:rPr lang="ja-JP" altLang="en-US" b="1">
                <a:solidFill>
                  <a:srgbClr val="3333CC"/>
                </a:solidFill>
                <a:latin typeface="+mn-lt"/>
                <a:ea typeface="+mn-ea"/>
              </a:rPr>
              <a:t>納品</a:t>
            </a:r>
          </a:p>
        </p:txBody>
      </p:sp>
      <p:sp>
        <p:nvSpPr>
          <p:cNvPr id="62497" name="Text Box 33"/>
          <p:cNvSpPr txBox="1">
            <a:spLocks noChangeArrowheads="1"/>
          </p:cNvSpPr>
          <p:nvPr/>
        </p:nvSpPr>
        <p:spPr bwMode="auto">
          <a:xfrm>
            <a:off x="207963" y="142875"/>
            <a:ext cx="5053012" cy="579438"/>
          </a:xfrm>
          <a:prstGeom prst="rect">
            <a:avLst/>
          </a:prstGeom>
          <a:solidFill>
            <a:srgbClr val="C0C0C0"/>
          </a:solidFill>
          <a:ln w="9525">
            <a:noFill/>
            <a:miter lim="800000"/>
            <a:headEnd/>
            <a:tailEnd/>
          </a:ln>
          <a:effectLst>
            <a:outerShdw dist="35921" dir="2700000" algn="ctr" rotWithShape="0">
              <a:schemeClr val="bg2"/>
            </a:outerShdw>
          </a:effectLst>
        </p:spPr>
        <p:txBody>
          <a:bodyPr>
            <a:spAutoFit/>
          </a:bodyPr>
          <a:lstStyle/>
          <a:p>
            <a:pPr fontAlgn="auto">
              <a:spcBef>
                <a:spcPct val="50000"/>
              </a:spcBef>
              <a:spcAft>
                <a:spcPts val="0"/>
              </a:spcAft>
              <a:defRPr/>
            </a:pPr>
            <a:r>
              <a:rPr lang="ja-JP" altLang="en-US" sz="3200">
                <a:solidFill>
                  <a:srgbClr val="FF0000"/>
                </a:solidFill>
                <a:latin typeface="+mn-lt"/>
                <a:ea typeface="+mn-ea"/>
              </a:rPr>
              <a:t>ソフトウェアのライフサイクル</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statechart2005_2"/>
          <p:cNvPicPr>
            <a:picLocks noChangeAspect="1" noChangeArrowheads="1"/>
          </p:cNvPicPr>
          <p:nvPr/>
        </p:nvPicPr>
        <p:blipFill>
          <a:blip r:embed="rId2" cstate="print"/>
          <a:srcRect/>
          <a:stretch>
            <a:fillRect/>
          </a:stretch>
        </p:blipFill>
        <p:spPr bwMode="auto">
          <a:xfrm>
            <a:off x="485775" y="0"/>
            <a:ext cx="3490913" cy="3170238"/>
          </a:xfrm>
          <a:prstGeom prst="rect">
            <a:avLst/>
          </a:prstGeom>
          <a:noFill/>
          <a:ln w="9525">
            <a:noFill/>
            <a:miter lim="800000"/>
            <a:headEnd/>
            <a:tailEnd/>
          </a:ln>
        </p:spPr>
      </p:pic>
      <p:pic>
        <p:nvPicPr>
          <p:cNvPr id="24579" name="Picture 5" descr="sequence2005_4"/>
          <p:cNvPicPr>
            <a:picLocks noChangeAspect="1" noChangeArrowheads="1"/>
          </p:cNvPicPr>
          <p:nvPr/>
        </p:nvPicPr>
        <p:blipFill>
          <a:blip r:embed="rId3" cstate="print"/>
          <a:srcRect/>
          <a:stretch>
            <a:fillRect/>
          </a:stretch>
        </p:blipFill>
        <p:spPr bwMode="auto">
          <a:xfrm>
            <a:off x="300038" y="3754438"/>
            <a:ext cx="5019675" cy="2801937"/>
          </a:xfrm>
          <a:prstGeom prst="rect">
            <a:avLst/>
          </a:prstGeom>
          <a:noFill/>
          <a:ln w="9525">
            <a:noFill/>
            <a:miter lim="800000"/>
            <a:headEnd/>
            <a:tailEnd/>
          </a:ln>
        </p:spPr>
      </p:pic>
      <p:pic>
        <p:nvPicPr>
          <p:cNvPr id="24580" name="Picture 6" descr="sequence2005_5"/>
          <p:cNvPicPr>
            <a:picLocks noChangeAspect="1" noChangeArrowheads="1"/>
          </p:cNvPicPr>
          <p:nvPr/>
        </p:nvPicPr>
        <p:blipFill>
          <a:blip r:embed="rId4" cstate="print"/>
          <a:srcRect/>
          <a:stretch>
            <a:fillRect/>
          </a:stretch>
        </p:blipFill>
        <p:spPr bwMode="auto">
          <a:xfrm>
            <a:off x="4899025" y="290513"/>
            <a:ext cx="4070350" cy="3703637"/>
          </a:xfrm>
          <a:prstGeom prst="rect">
            <a:avLst/>
          </a:prstGeom>
          <a:noFill/>
          <a:ln w="9525">
            <a:noFill/>
            <a:miter lim="800000"/>
            <a:headEnd/>
            <a:tailEnd/>
          </a:ln>
        </p:spPr>
      </p:pic>
      <p:sp>
        <p:nvSpPr>
          <p:cNvPr id="24581" name="Text Box 7"/>
          <p:cNvSpPr txBox="1">
            <a:spLocks noChangeArrowheads="1"/>
          </p:cNvSpPr>
          <p:nvPr/>
        </p:nvSpPr>
        <p:spPr bwMode="auto">
          <a:xfrm>
            <a:off x="866775" y="3302000"/>
            <a:ext cx="3086100" cy="366713"/>
          </a:xfrm>
          <a:prstGeom prst="rect">
            <a:avLst/>
          </a:prstGeom>
          <a:noFill/>
          <a:ln w="9525">
            <a:noFill/>
            <a:miter lim="800000"/>
            <a:headEnd/>
            <a:tailEnd/>
          </a:ln>
        </p:spPr>
        <p:txBody>
          <a:bodyPr wrap="none">
            <a:spAutoFit/>
          </a:bodyPr>
          <a:lstStyle/>
          <a:p>
            <a:r>
              <a:rPr lang="ja-JP" altLang="en-US">
                <a:latin typeface="Calibri" pitchFamily="34" charset="0"/>
              </a:rPr>
              <a:t>図</a:t>
            </a:r>
            <a:r>
              <a:rPr lang="en-US" altLang="ja-JP">
                <a:latin typeface="Calibri" pitchFamily="34" charset="0"/>
              </a:rPr>
              <a:t>1</a:t>
            </a:r>
            <a:r>
              <a:rPr lang="ja-JP" altLang="en-US">
                <a:latin typeface="Calibri" pitchFamily="34" charset="0"/>
              </a:rPr>
              <a:t>．状態遷移図（並列タスク）</a:t>
            </a:r>
          </a:p>
        </p:txBody>
      </p:sp>
      <p:sp>
        <p:nvSpPr>
          <p:cNvPr id="24582" name="Text Box 8"/>
          <p:cNvSpPr txBox="1">
            <a:spLocks noChangeArrowheads="1"/>
          </p:cNvSpPr>
          <p:nvPr/>
        </p:nvSpPr>
        <p:spPr bwMode="auto">
          <a:xfrm>
            <a:off x="573088" y="6288088"/>
            <a:ext cx="3259137" cy="366712"/>
          </a:xfrm>
          <a:prstGeom prst="rect">
            <a:avLst/>
          </a:prstGeom>
          <a:noFill/>
          <a:ln w="9525">
            <a:noFill/>
            <a:miter lim="800000"/>
            <a:headEnd/>
            <a:tailEnd/>
          </a:ln>
        </p:spPr>
        <p:txBody>
          <a:bodyPr wrap="none">
            <a:spAutoFit/>
          </a:bodyPr>
          <a:lstStyle/>
          <a:p>
            <a:r>
              <a:rPr lang="ja-JP" altLang="en-US">
                <a:latin typeface="Calibri" pitchFamily="34" charset="0"/>
              </a:rPr>
              <a:t>図２．シーケンス図（条件分岐</a:t>
            </a:r>
            <a:r>
              <a:rPr lang="en-US" altLang="ja-JP">
                <a:latin typeface="Calibri" pitchFamily="34" charset="0"/>
              </a:rPr>
              <a:t>1</a:t>
            </a:r>
            <a:r>
              <a:rPr lang="ja-JP" altLang="en-US">
                <a:latin typeface="Calibri" pitchFamily="34" charset="0"/>
              </a:rPr>
              <a:t>）</a:t>
            </a:r>
          </a:p>
        </p:txBody>
      </p:sp>
      <p:sp>
        <p:nvSpPr>
          <p:cNvPr id="24583" name="Text Box 9"/>
          <p:cNvSpPr txBox="1">
            <a:spLocks noChangeArrowheads="1"/>
          </p:cNvSpPr>
          <p:nvPr/>
        </p:nvSpPr>
        <p:spPr bwMode="auto">
          <a:xfrm>
            <a:off x="5365750" y="4108450"/>
            <a:ext cx="3259138" cy="366713"/>
          </a:xfrm>
          <a:prstGeom prst="rect">
            <a:avLst/>
          </a:prstGeom>
          <a:noFill/>
          <a:ln w="9525">
            <a:noFill/>
            <a:miter lim="800000"/>
            <a:headEnd/>
            <a:tailEnd/>
          </a:ln>
        </p:spPr>
        <p:txBody>
          <a:bodyPr wrap="none">
            <a:spAutoFit/>
          </a:bodyPr>
          <a:lstStyle/>
          <a:p>
            <a:r>
              <a:rPr lang="ja-JP" altLang="en-US">
                <a:latin typeface="Calibri" pitchFamily="34" charset="0"/>
              </a:rPr>
              <a:t>図３．シーケンス図（条件分岐</a:t>
            </a:r>
            <a:r>
              <a:rPr lang="en-US" altLang="ja-JP">
                <a:latin typeface="Calibri" pitchFamily="34" charset="0"/>
              </a:rPr>
              <a:t>2</a:t>
            </a:r>
            <a:r>
              <a:rPr lang="ja-JP" altLang="en-US">
                <a:latin typeface="Calibri" pitchFamily="34" charset="0"/>
              </a:rPr>
              <a:t>）</a:t>
            </a:r>
          </a:p>
        </p:txBody>
      </p:sp>
      <p:sp>
        <p:nvSpPr>
          <p:cNvPr id="8" name="横巻き 7"/>
          <p:cNvSpPr/>
          <p:nvPr/>
        </p:nvSpPr>
        <p:spPr>
          <a:xfrm>
            <a:off x="5357813" y="5572125"/>
            <a:ext cx="3429000" cy="8572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こんな感じのＵＭＬ図を</a:t>
            </a:r>
            <a:r>
              <a:rPr lang="en-US" altLang="ja-JP" dirty="0"/>
              <a:t/>
            </a:r>
            <a:br>
              <a:rPr lang="en-US" altLang="ja-JP" dirty="0"/>
            </a:br>
            <a:r>
              <a:rPr lang="ja-JP" altLang="en-US" dirty="0"/>
              <a:t>書いたりする。</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内容</a:t>
            </a:r>
          </a:p>
        </p:txBody>
      </p:sp>
      <p:sp>
        <p:nvSpPr>
          <p:cNvPr id="25603" name="Rectangle 3"/>
          <p:cNvSpPr>
            <a:spLocks noGrp="1" noChangeArrowheads="1"/>
          </p:cNvSpPr>
          <p:nvPr>
            <p:ph type="body" idx="1"/>
          </p:nvPr>
        </p:nvSpPr>
        <p:spPr>
          <a:xfrm>
            <a:off x="457200" y="1196975"/>
            <a:ext cx="8229600" cy="4929188"/>
          </a:xfrm>
        </p:spPr>
        <p:txBody>
          <a:bodyPr/>
          <a:lstStyle/>
          <a:p>
            <a:pPr marL="609600" indent="-609600" eaLnBrk="1" hangingPunct="1">
              <a:lnSpc>
                <a:spcPct val="80000"/>
              </a:lnSpc>
              <a:buFontTx/>
              <a:buAutoNum type="arabicPeriod"/>
            </a:pPr>
            <a:r>
              <a:rPr lang="ja-JP" altLang="en-US" sz="2800" b="1" smtClean="0">
                <a:solidFill>
                  <a:srgbClr val="3333CC"/>
                </a:solidFill>
              </a:rPr>
              <a:t>要求分析</a:t>
            </a:r>
          </a:p>
          <a:p>
            <a:pPr marL="990600" lvl="1" indent="-533400" eaLnBrk="1" hangingPunct="1">
              <a:lnSpc>
                <a:spcPct val="80000"/>
              </a:lnSpc>
              <a:buFontTx/>
              <a:buAutoNum type="arabicPeriod"/>
            </a:pPr>
            <a:r>
              <a:rPr lang="ja-JP" altLang="en-US" sz="2400" smtClean="0"/>
              <a:t>要求定義</a:t>
            </a:r>
          </a:p>
          <a:p>
            <a:pPr marL="990600" lvl="1" indent="-533400" eaLnBrk="1" hangingPunct="1">
              <a:lnSpc>
                <a:spcPct val="80000"/>
              </a:lnSpc>
              <a:buFontTx/>
              <a:buAutoNum type="arabicPeriod"/>
            </a:pPr>
            <a:r>
              <a:rPr lang="ja-JP" altLang="en-US" sz="2400" smtClean="0"/>
              <a:t>ユースケース図</a:t>
            </a:r>
          </a:p>
          <a:p>
            <a:pPr marL="609600" indent="-609600" eaLnBrk="1" hangingPunct="1">
              <a:lnSpc>
                <a:spcPct val="80000"/>
              </a:lnSpc>
              <a:buFontTx/>
              <a:buAutoNum type="arabicPeriod"/>
            </a:pPr>
            <a:r>
              <a:rPr lang="ja-JP" altLang="en-US" sz="2800" b="1" smtClean="0">
                <a:solidFill>
                  <a:srgbClr val="3333CC"/>
                </a:solidFill>
              </a:rPr>
              <a:t>外部設計</a:t>
            </a:r>
          </a:p>
          <a:p>
            <a:pPr marL="990600" lvl="1" indent="-533400" eaLnBrk="1" hangingPunct="1">
              <a:lnSpc>
                <a:spcPct val="80000"/>
              </a:lnSpc>
              <a:buFontTx/>
              <a:buAutoNum type="arabicPeriod"/>
            </a:pPr>
            <a:r>
              <a:rPr lang="ja-JP" altLang="en-US" sz="2400" smtClean="0"/>
              <a:t>動作概要</a:t>
            </a:r>
          </a:p>
          <a:p>
            <a:pPr marL="990600" lvl="1" indent="-533400" eaLnBrk="1" hangingPunct="1">
              <a:lnSpc>
                <a:spcPct val="80000"/>
              </a:lnSpc>
              <a:buFontTx/>
              <a:buAutoNum type="arabicPeriod"/>
            </a:pPr>
            <a:r>
              <a:rPr lang="ja-JP" altLang="en-US" sz="2400" smtClean="0"/>
              <a:t>ロボット本体構造</a:t>
            </a:r>
          </a:p>
          <a:p>
            <a:pPr marL="609600" indent="-609600" eaLnBrk="1" hangingPunct="1">
              <a:lnSpc>
                <a:spcPct val="80000"/>
              </a:lnSpc>
              <a:buFontTx/>
              <a:buAutoNum type="arabicPeriod"/>
            </a:pPr>
            <a:r>
              <a:rPr lang="ja-JP" altLang="en-US" sz="2800" b="1" smtClean="0">
                <a:solidFill>
                  <a:srgbClr val="3333CC"/>
                </a:solidFill>
              </a:rPr>
              <a:t>内部設計</a:t>
            </a:r>
          </a:p>
          <a:p>
            <a:pPr marL="990600" lvl="1" indent="-533400" eaLnBrk="1" hangingPunct="1">
              <a:lnSpc>
                <a:spcPct val="80000"/>
              </a:lnSpc>
              <a:buFontTx/>
              <a:buAutoNum type="arabicPeriod"/>
            </a:pPr>
            <a:r>
              <a:rPr lang="ja-JP" altLang="en-US" sz="2400" smtClean="0"/>
              <a:t>関数概要</a:t>
            </a:r>
          </a:p>
          <a:p>
            <a:pPr marL="990600" lvl="1" indent="-533400" eaLnBrk="1" hangingPunct="1">
              <a:lnSpc>
                <a:spcPct val="80000"/>
              </a:lnSpc>
              <a:buFontTx/>
              <a:buAutoNum type="arabicPeriod"/>
            </a:pPr>
            <a:r>
              <a:rPr lang="ja-JP" altLang="en-US" sz="2400" smtClean="0"/>
              <a:t>関数詳細</a:t>
            </a:r>
          </a:p>
          <a:p>
            <a:pPr marL="609600" indent="-609600" eaLnBrk="1" hangingPunct="1">
              <a:lnSpc>
                <a:spcPct val="80000"/>
              </a:lnSpc>
              <a:buFontTx/>
              <a:buAutoNum type="arabicPeriod"/>
            </a:pPr>
            <a:r>
              <a:rPr lang="ja-JP" altLang="en-US" sz="2800" b="1" smtClean="0">
                <a:solidFill>
                  <a:srgbClr val="3333CC"/>
                </a:solidFill>
              </a:rPr>
              <a:t>実装</a:t>
            </a:r>
          </a:p>
          <a:p>
            <a:pPr marL="990600" lvl="1" indent="-533400" eaLnBrk="1" hangingPunct="1">
              <a:lnSpc>
                <a:spcPct val="80000"/>
              </a:lnSpc>
              <a:buFontTx/>
              <a:buAutoNum type="arabicPeriod"/>
            </a:pPr>
            <a:r>
              <a:rPr lang="ja-JP" altLang="en-US" sz="2400" smtClean="0"/>
              <a:t>ロボット本体</a:t>
            </a:r>
          </a:p>
          <a:p>
            <a:pPr marL="990600" lvl="1" indent="-533400" eaLnBrk="1" hangingPunct="1">
              <a:lnSpc>
                <a:spcPct val="80000"/>
              </a:lnSpc>
              <a:buFontTx/>
              <a:buAutoNum type="arabicPeriod"/>
            </a:pPr>
            <a:r>
              <a:rPr lang="ja-JP" altLang="en-US" sz="2400" smtClean="0"/>
              <a:t>プログラムコード</a:t>
            </a:r>
          </a:p>
        </p:txBody>
      </p:sp>
      <p:sp>
        <p:nvSpPr>
          <p:cNvPr id="4" name="横巻き 3"/>
          <p:cNvSpPr/>
          <p:nvPr/>
        </p:nvSpPr>
        <p:spPr>
          <a:xfrm>
            <a:off x="5429250" y="5572125"/>
            <a:ext cx="3071813" cy="8572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例えば、ロボット開発の場合</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t>内容</a:t>
            </a:r>
          </a:p>
        </p:txBody>
      </p:sp>
      <p:sp>
        <p:nvSpPr>
          <p:cNvPr id="26627" name="Rectangle 3"/>
          <p:cNvSpPr>
            <a:spLocks noGrp="1" noChangeArrowheads="1"/>
          </p:cNvSpPr>
          <p:nvPr>
            <p:ph type="body" idx="1"/>
          </p:nvPr>
        </p:nvSpPr>
        <p:spPr>
          <a:xfrm>
            <a:off x="457200" y="1196975"/>
            <a:ext cx="3479800" cy="4929188"/>
          </a:xfrm>
        </p:spPr>
        <p:txBody>
          <a:bodyPr/>
          <a:lstStyle/>
          <a:p>
            <a:pPr marL="609600" indent="-609600" eaLnBrk="1" hangingPunct="1">
              <a:lnSpc>
                <a:spcPct val="80000"/>
              </a:lnSpc>
              <a:buFontTx/>
              <a:buAutoNum type="arabicPeriod"/>
            </a:pPr>
            <a:r>
              <a:rPr lang="ja-JP" altLang="en-US" sz="2800" b="1" smtClean="0">
                <a:solidFill>
                  <a:srgbClr val="3333CC"/>
                </a:solidFill>
              </a:rPr>
              <a:t>要求分析</a:t>
            </a:r>
          </a:p>
          <a:p>
            <a:pPr marL="990600" lvl="1" indent="-533400" eaLnBrk="1" hangingPunct="1">
              <a:lnSpc>
                <a:spcPct val="80000"/>
              </a:lnSpc>
              <a:buFontTx/>
              <a:buAutoNum type="arabicPeriod"/>
            </a:pPr>
            <a:r>
              <a:rPr lang="ja-JP" altLang="en-US" sz="2400" smtClean="0"/>
              <a:t>要求定義</a:t>
            </a:r>
          </a:p>
          <a:p>
            <a:pPr marL="990600" lvl="1" indent="-533400" eaLnBrk="1" hangingPunct="1">
              <a:lnSpc>
                <a:spcPct val="80000"/>
              </a:lnSpc>
              <a:buFontTx/>
              <a:buAutoNum type="arabicPeriod"/>
            </a:pPr>
            <a:r>
              <a:rPr lang="ja-JP" altLang="en-US" sz="2400" smtClean="0"/>
              <a:t>ユースケース図</a:t>
            </a:r>
          </a:p>
          <a:p>
            <a:pPr marL="609600" indent="-609600" eaLnBrk="1" hangingPunct="1">
              <a:lnSpc>
                <a:spcPct val="80000"/>
              </a:lnSpc>
              <a:buFontTx/>
              <a:buAutoNum type="arabicPeriod"/>
            </a:pPr>
            <a:r>
              <a:rPr lang="ja-JP" altLang="en-US" sz="2800" b="1" smtClean="0">
                <a:solidFill>
                  <a:srgbClr val="3333CC"/>
                </a:solidFill>
              </a:rPr>
              <a:t>外部設計</a:t>
            </a:r>
          </a:p>
          <a:p>
            <a:pPr marL="990600" lvl="1" indent="-533400" eaLnBrk="1" hangingPunct="1">
              <a:lnSpc>
                <a:spcPct val="80000"/>
              </a:lnSpc>
              <a:buFontTx/>
              <a:buAutoNum type="arabicPeriod"/>
            </a:pPr>
            <a:r>
              <a:rPr lang="ja-JP" altLang="en-US" sz="2400" smtClean="0"/>
              <a:t>動作概要</a:t>
            </a:r>
          </a:p>
          <a:p>
            <a:pPr marL="990600" lvl="1" indent="-533400" eaLnBrk="1" hangingPunct="1">
              <a:lnSpc>
                <a:spcPct val="80000"/>
              </a:lnSpc>
              <a:buFontTx/>
              <a:buAutoNum type="arabicPeriod"/>
            </a:pPr>
            <a:r>
              <a:rPr lang="ja-JP" altLang="en-US" sz="2400" smtClean="0"/>
              <a:t>ロボット本体構造</a:t>
            </a:r>
          </a:p>
          <a:p>
            <a:pPr marL="609600" indent="-609600" eaLnBrk="1" hangingPunct="1">
              <a:lnSpc>
                <a:spcPct val="80000"/>
              </a:lnSpc>
              <a:buFontTx/>
              <a:buAutoNum type="arabicPeriod"/>
            </a:pPr>
            <a:r>
              <a:rPr lang="ja-JP" altLang="en-US" sz="2800" b="1" smtClean="0">
                <a:solidFill>
                  <a:srgbClr val="3333CC"/>
                </a:solidFill>
              </a:rPr>
              <a:t>内部設計</a:t>
            </a:r>
          </a:p>
          <a:p>
            <a:pPr marL="990600" lvl="1" indent="-533400" eaLnBrk="1" hangingPunct="1">
              <a:lnSpc>
                <a:spcPct val="80000"/>
              </a:lnSpc>
              <a:buFontTx/>
              <a:buAutoNum type="arabicPeriod"/>
            </a:pPr>
            <a:r>
              <a:rPr lang="ja-JP" altLang="en-US" sz="2400" smtClean="0"/>
              <a:t>関数概要</a:t>
            </a:r>
          </a:p>
          <a:p>
            <a:pPr marL="990600" lvl="1" indent="-533400" eaLnBrk="1" hangingPunct="1">
              <a:lnSpc>
                <a:spcPct val="80000"/>
              </a:lnSpc>
              <a:buFontTx/>
              <a:buAutoNum type="arabicPeriod"/>
            </a:pPr>
            <a:r>
              <a:rPr lang="ja-JP" altLang="en-US" sz="2400" smtClean="0"/>
              <a:t>関数詳細</a:t>
            </a:r>
          </a:p>
          <a:p>
            <a:pPr marL="609600" indent="-609600" eaLnBrk="1" hangingPunct="1">
              <a:lnSpc>
                <a:spcPct val="80000"/>
              </a:lnSpc>
              <a:buFontTx/>
              <a:buAutoNum type="arabicPeriod"/>
            </a:pPr>
            <a:r>
              <a:rPr lang="ja-JP" altLang="en-US" sz="2800" b="1" smtClean="0">
                <a:solidFill>
                  <a:srgbClr val="3333CC"/>
                </a:solidFill>
              </a:rPr>
              <a:t>実装</a:t>
            </a:r>
          </a:p>
          <a:p>
            <a:pPr marL="990600" lvl="1" indent="-533400" eaLnBrk="1" hangingPunct="1">
              <a:lnSpc>
                <a:spcPct val="80000"/>
              </a:lnSpc>
              <a:buFontTx/>
              <a:buAutoNum type="arabicPeriod"/>
            </a:pPr>
            <a:r>
              <a:rPr lang="ja-JP" altLang="en-US" sz="2400" smtClean="0"/>
              <a:t>ロボット本体</a:t>
            </a:r>
          </a:p>
          <a:p>
            <a:pPr marL="990600" lvl="1" indent="-533400" eaLnBrk="1" hangingPunct="1">
              <a:lnSpc>
                <a:spcPct val="80000"/>
              </a:lnSpc>
              <a:buFontTx/>
              <a:buAutoNum type="arabicPeriod"/>
            </a:pPr>
            <a:r>
              <a:rPr lang="ja-JP" altLang="en-US" sz="2400" smtClean="0"/>
              <a:t>プログラムコード</a:t>
            </a:r>
          </a:p>
        </p:txBody>
      </p:sp>
      <p:sp>
        <p:nvSpPr>
          <p:cNvPr id="26628" name="Rectangle 4"/>
          <p:cNvSpPr>
            <a:spLocks noChangeArrowheads="1"/>
          </p:cNvSpPr>
          <p:nvPr/>
        </p:nvSpPr>
        <p:spPr bwMode="auto">
          <a:xfrm>
            <a:off x="4521200" y="1374775"/>
            <a:ext cx="3479800" cy="4929188"/>
          </a:xfrm>
          <a:prstGeom prst="rect">
            <a:avLst/>
          </a:prstGeom>
          <a:noFill/>
          <a:ln w="9525">
            <a:noFill/>
            <a:miter lim="800000"/>
            <a:headEnd/>
            <a:tailEnd/>
          </a:ln>
        </p:spPr>
        <p:txBody>
          <a:bodyPr/>
          <a:lstStyle/>
          <a:p>
            <a:pPr marL="609600" indent="-609600">
              <a:lnSpc>
                <a:spcPct val="80000"/>
              </a:lnSpc>
              <a:spcBef>
                <a:spcPct val="20000"/>
              </a:spcBef>
              <a:buFontTx/>
              <a:buAutoNum type="arabicPeriod" startAt="5"/>
            </a:pPr>
            <a:r>
              <a:rPr lang="ja-JP" altLang="en-US" sz="2800" b="1">
                <a:solidFill>
                  <a:srgbClr val="FF33CC"/>
                </a:solidFill>
                <a:latin typeface="Calibri" pitchFamily="34" charset="0"/>
              </a:rPr>
              <a:t>試験（テスト）</a:t>
            </a:r>
          </a:p>
          <a:p>
            <a:pPr marL="990600" lvl="1" indent="-533400">
              <a:lnSpc>
                <a:spcPct val="80000"/>
              </a:lnSpc>
              <a:spcBef>
                <a:spcPct val="20000"/>
              </a:spcBef>
              <a:buFont typeface="Arial" charset="0"/>
              <a:buChar char="•"/>
            </a:pPr>
            <a:r>
              <a:rPr lang="ja-JP" altLang="en-US" sz="2400">
                <a:latin typeface="Calibri" pitchFamily="34" charset="0"/>
              </a:rPr>
              <a:t>要求定義</a:t>
            </a:r>
          </a:p>
          <a:p>
            <a:pPr marL="990600" lvl="1" indent="-533400">
              <a:lnSpc>
                <a:spcPct val="80000"/>
              </a:lnSpc>
              <a:spcBef>
                <a:spcPct val="20000"/>
              </a:spcBef>
              <a:buFont typeface="Arial" charset="0"/>
              <a:buChar char="•"/>
            </a:pPr>
            <a:r>
              <a:rPr lang="ja-JP" altLang="en-US" sz="2400">
                <a:latin typeface="Calibri" pitchFamily="34" charset="0"/>
              </a:rPr>
              <a:t>ユースケース図</a:t>
            </a:r>
          </a:p>
          <a:p>
            <a:pPr marL="609600" indent="-609600">
              <a:lnSpc>
                <a:spcPct val="80000"/>
              </a:lnSpc>
              <a:spcBef>
                <a:spcPct val="20000"/>
              </a:spcBef>
              <a:buFontTx/>
              <a:buAutoNum type="arabicPeriod" startAt="5"/>
            </a:pPr>
            <a:r>
              <a:rPr lang="ja-JP" altLang="en-US" sz="2800" b="1">
                <a:solidFill>
                  <a:srgbClr val="FF33CC"/>
                </a:solidFill>
                <a:latin typeface="Calibri" pitchFamily="34" charset="0"/>
              </a:rPr>
              <a:t>（納品）</a:t>
            </a:r>
            <a:endParaRPr lang="ja-JP" altLang="en-US" sz="2800">
              <a:solidFill>
                <a:srgbClr val="FF33CC"/>
              </a:solidFill>
              <a:latin typeface="Calibri" pitchFamily="34" charset="0"/>
            </a:endParaRPr>
          </a:p>
        </p:txBody>
      </p:sp>
      <p:sp>
        <p:nvSpPr>
          <p:cNvPr id="217093" name="AutoShape 5"/>
          <p:cNvSpPr>
            <a:spLocks noChangeArrowheads="1"/>
          </p:cNvSpPr>
          <p:nvPr/>
        </p:nvSpPr>
        <p:spPr bwMode="auto">
          <a:xfrm>
            <a:off x="406400" y="825500"/>
            <a:ext cx="3543300" cy="5334000"/>
          </a:xfrm>
          <a:prstGeom prst="roundRect">
            <a:avLst>
              <a:gd name="adj" fmla="val 16667"/>
            </a:avLst>
          </a:prstGeom>
          <a:noFill/>
          <a:ln w="9525">
            <a:solidFill>
              <a:schemeClr val="tx1"/>
            </a:solidFill>
            <a:round/>
            <a:headEnd/>
            <a:tailEnd/>
          </a:ln>
        </p:spPr>
        <p:txBody>
          <a:bodyPr wrap="none" anchor="ctr"/>
          <a:lstStyle/>
          <a:p>
            <a:endParaRPr lang="ja-JP" alt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7093"/>
                                        </p:tgtEl>
                                        <p:attrNameLst>
                                          <p:attrName>style.visibility</p:attrName>
                                        </p:attrNameLst>
                                      </p:cBhvr>
                                      <p:to>
                                        <p:strVal val="visible"/>
                                      </p:to>
                                    </p:set>
                                    <p:animEffect transition="in" filter="fade">
                                      <p:cBhvr>
                                        <p:cTn id="7" dur="2000"/>
                                        <p:tgtEl>
                                          <p:spTgt spid="217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pPr eaLnBrk="1" hangingPunct="1"/>
            <a:r>
              <a:rPr lang="ja-JP" altLang="en-US" smtClean="0"/>
              <a:t>ソフトウェア試験（テスト）</a:t>
            </a:r>
          </a:p>
        </p:txBody>
      </p:sp>
      <p:sp>
        <p:nvSpPr>
          <p:cNvPr id="27651" name="コンテンツ プレースホルダ 2"/>
          <p:cNvSpPr>
            <a:spLocks noGrp="1"/>
          </p:cNvSpPr>
          <p:nvPr>
            <p:ph idx="1"/>
          </p:nvPr>
        </p:nvSpPr>
        <p:spPr/>
        <p:txBody>
          <a:bodyPr/>
          <a:lstStyle/>
          <a:p>
            <a:pPr eaLnBrk="1" hangingPunct="1"/>
            <a:r>
              <a:rPr lang="ja-JP" altLang="en-US" smtClean="0"/>
              <a:t>システムのコーディングが無事終了しても、</a:t>
            </a:r>
            <a:r>
              <a:rPr lang="en-US" altLang="ja-JP" smtClean="0"/>
              <a:t/>
            </a:r>
            <a:br>
              <a:rPr lang="en-US" altLang="ja-JP" smtClean="0"/>
            </a:br>
            <a:r>
              <a:rPr lang="ja-JP" altLang="en-US" smtClean="0"/>
              <a:t>そこで終わりではない。</a:t>
            </a:r>
            <a:r>
              <a:rPr lang="en-US" altLang="ja-JP" smtClean="0"/>
              <a:t/>
            </a:r>
            <a:br>
              <a:rPr lang="en-US" altLang="ja-JP" smtClean="0"/>
            </a:br>
            <a:r>
              <a:rPr lang="ja-JP" altLang="en-US" smtClean="0"/>
              <a:t>テスト工程がまだある！</a:t>
            </a:r>
            <a:endParaRPr lang="en-US" altLang="ja-JP" smtClean="0"/>
          </a:p>
          <a:p>
            <a:pPr eaLnBrk="1" hangingPunct="1"/>
            <a:endParaRPr lang="en-US" altLang="ja-JP" smtClean="0"/>
          </a:p>
          <a:p>
            <a:pPr eaLnBrk="1" hangingPunct="1"/>
            <a:r>
              <a:rPr lang="ja-JP" altLang="en-US" smtClean="0"/>
              <a:t>テスト工程って何？</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eaLnBrk="1" hangingPunct="1"/>
            <a:r>
              <a:rPr lang="ja-JP" altLang="en-US" smtClean="0"/>
              <a:t>テストの目的</a:t>
            </a:r>
          </a:p>
        </p:txBody>
      </p:sp>
      <p:sp>
        <p:nvSpPr>
          <p:cNvPr id="28675" name="コンテンツ プレースホルダ 2"/>
          <p:cNvSpPr>
            <a:spLocks noGrp="1"/>
          </p:cNvSpPr>
          <p:nvPr>
            <p:ph idx="1"/>
          </p:nvPr>
        </p:nvSpPr>
        <p:spPr/>
        <p:txBody>
          <a:bodyPr/>
          <a:lstStyle/>
          <a:p>
            <a:pPr eaLnBrk="1" hangingPunct="1"/>
            <a:r>
              <a:rPr lang="ja-JP" altLang="en-US" smtClean="0"/>
              <a:t>プログラマーが作成したプログラム（システム）が、本当に要件定義をすべて過不足なく満たしているのだろうか？</a:t>
            </a:r>
            <a:endParaRPr lang="en-US" altLang="ja-JP" smtClean="0"/>
          </a:p>
          <a:p>
            <a:pPr eaLnBrk="1" hangingPunct="1"/>
            <a:endParaRPr lang="en-US" altLang="ja-JP" smtClean="0"/>
          </a:p>
          <a:p>
            <a:pPr eaLnBrk="1" hangingPunct="1"/>
            <a:r>
              <a:rPr lang="ja-JP" altLang="en-US" smtClean="0"/>
              <a:t>ＪＲの券売機にユーザがユーロ紙幣を誤って入れてしまったらどうなる？　そんなこと考えてなかった！　そこまで考えなければいけないの？</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428625" y="1643063"/>
            <a:ext cx="8229600" cy="2940050"/>
          </a:xfrm>
        </p:spPr>
        <p:txBody>
          <a:bodyPr/>
          <a:lstStyle/>
          <a:p>
            <a:pPr eaLnBrk="1" hangingPunct="1"/>
            <a:r>
              <a:rPr lang="ja-JP" altLang="en-US" smtClean="0"/>
              <a:t>安心・安全な社会を実現するためには、テスト（試験）は必須です！</a:t>
            </a:r>
            <a:r>
              <a:rPr lang="en-US" altLang="ja-JP" smtClean="0"/>
              <a:t/>
            </a:r>
            <a:br>
              <a:rPr lang="en-US" altLang="ja-JP" smtClean="0"/>
            </a:br>
            <a:r>
              <a:rPr lang="ja-JP" altLang="en-US" smtClean="0"/>
              <a:t>お互いあと一息頑張りましょう！</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pPr eaLnBrk="1" hangingPunct="1"/>
            <a:r>
              <a:rPr lang="ja-JP" altLang="en-US" smtClean="0"/>
              <a:t>ソフトウェアの品質</a:t>
            </a:r>
          </a:p>
        </p:txBody>
      </p:sp>
      <p:sp>
        <p:nvSpPr>
          <p:cNvPr id="30723" name="コンテンツ プレースホルダ 2"/>
          <p:cNvSpPr>
            <a:spLocks noGrp="1"/>
          </p:cNvSpPr>
          <p:nvPr>
            <p:ph idx="1"/>
          </p:nvPr>
        </p:nvSpPr>
        <p:spPr/>
        <p:txBody>
          <a:bodyPr/>
          <a:lstStyle/>
          <a:p>
            <a:pPr eaLnBrk="1" hangingPunct="1"/>
            <a:r>
              <a:rPr lang="ja-JP" altLang="en-US" smtClean="0"/>
              <a:t>多くの企業は、それぞれの製品に対して、各々が持つべき「品質」を定義し、その「品質保証」を行っています。</a:t>
            </a:r>
            <a:r>
              <a:rPr lang="en-US" altLang="ja-JP" smtClean="0"/>
              <a:t/>
            </a:r>
            <a:br>
              <a:rPr lang="en-US" altLang="ja-JP" smtClean="0"/>
            </a:br>
            <a:r>
              <a:rPr lang="ja-JP" altLang="en-US" smtClean="0"/>
              <a:t>（えらいですね！）</a:t>
            </a:r>
            <a:endParaRPr lang="en-US" altLang="ja-JP" smtClean="0"/>
          </a:p>
          <a:p>
            <a:pPr eaLnBrk="1" hangingPunct="1"/>
            <a:endParaRPr lang="en-US" altLang="ja-JP" smtClean="0"/>
          </a:p>
          <a:p>
            <a:pPr eaLnBrk="1" hangingPunct="1"/>
            <a:r>
              <a:rPr lang="ja-JP" altLang="en-US" smtClean="0"/>
              <a:t>ソフトウェアテストにより高品質が達成される。</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313" y="274638"/>
            <a:ext cx="8715375" cy="1143000"/>
          </a:xfrm>
        </p:spPr>
        <p:txBody>
          <a:bodyPr rtlCol="0">
            <a:normAutofit fontScale="90000"/>
          </a:bodyPr>
          <a:lstStyle/>
          <a:p>
            <a:pPr eaLnBrk="1" fontAlgn="auto" hangingPunct="1">
              <a:spcAft>
                <a:spcPts val="0"/>
              </a:spcAft>
              <a:defRPr/>
            </a:pPr>
            <a:r>
              <a:rPr lang="ja-JP" altLang="en-US" dirty="0" smtClean="0"/>
              <a:t>顧客から見た品質 </a:t>
            </a:r>
            <a:r>
              <a:rPr lang="en-US" altLang="ja-JP" dirty="0" err="1" smtClean="0"/>
              <a:t>vs</a:t>
            </a:r>
            <a:r>
              <a:rPr lang="en-US" altLang="ja-JP" dirty="0" smtClean="0"/>
              <a:t> </a:t>
            </a:r>
            <a:r>
              <a:rPr lang="ja-JP" altLang="en-US" dirty="0" smtClean="0"/>
              <a:t>企業から見た品質</a:t>
            </a:r>
          </a:p>
        </p:txBody>
      </p:sp>
      <p:sp>
        <p:nvSpPr>
          <p:cNvPr id="31747" name="コンテンツ プレースホルダ 2"/>
          <p:cNvSpPr>
            <a:spLocks noGrp="1"/>
          </p:cNvSpPr>
          <p:nvPr>
            <p:ph idx="1"/>
          </p:nvPr>
        </p:nvSpPr>
        <p:spPr/>
        <p:txBody>
          <a:bodyPr/>
          <a:lstStyle/>
          <a:p>
            <a:pPr eaLnBrk="1" hangingPunct="1"/>
            <a:r>
              <a:rPr lang="ja-JP" altLang="en-US" smtClean="0"/>
              <a:t>顧客目線での品質</a:t>
            </a:r>
            <a:endParaRPr lang="en-US" altLang="ja-JP" smtClean="0"/>
          </a:p>
          <a:p>
            <a:pPr lvl="1" eaLnBrk="1" hangingPunct="1"/>
            <a:r>
              <a:rPr lang="ja-JP" altLang="en-US" smtClean="0"/>
              <a:t>「品物の性質」程度の大雑把で曖昧なもの</a:t>
            </a:r>
            <a:endParaRPr lang="en-US" altLang="ja-JP" smtClean="0"/>
          </a:p>
          <a:p>
            <a:pPr eaLnBrk="1" hangingPunct="1"/>
            <a:r>
              <a:rPr lang="ja-JP" altLang="en-US" smtClean="0"/>
              <a:t>企業目線での品質</a:t>
            </a:r>
            <a:endParaRPr lang="en-US" altLang="ja-JP" smtClean="0"/>
          </a:p>
          <a:p>
            <a:pPr lvl="1" eaLnBrk="1" hangingPunct="1"/>
            <a:r>
              <a:rPr lang="ja-JP" altLang="en-US" smtClean="0"/>
              <a:t>品質 </a:t>
            </a:r>
            <a:r>
              <a:rPr lang="en-US" altLang="ja-JP" smtClean="0"/>
              <a:t>= (</a:t>
            </a:r>
            <a:r>
              <a:rPr lang="ja-JP" altLang="en-US" smtClean="0"/>
              <a:t>達成した要求項目数</a:t>
            </a:r>
            <a:r>
              <a:rPr lang="en-US" altLang="ja-JP" smtClean="0"/>
              <a:t>)÷(</a:t>
            </a:r>
            <a:r>
              <a:rPr lang="ja-JP" altLang="en-US" smtClean="0"/>
              <a:t>全要求項目数</a:t>
            </a:r>
            <a:r>
              <a:rPr lang="en-US" altLang="ja-JP" smtClean="0"/>
              <a:t>)</a:t>
            </a:r>
            <a:endParaRPr lang="ja-JP"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授業概要</a:t>
            </a:r>
          </a:p>
        </p:txBody>
      </p:sp>
      <p:sp>
        <p:nvSpPr>
          <p:cNvPr id="5123" name="Rectangle 3"/>
          <p:cNvSpPr>
            <a:spLocks noGrp="1" noChangeArrowheads="1"/>
          </p:cNvSpPr>
          <p:nvPr>
            <p:ph type="body" idx="1"/>
          </p:nvPr>
        </p:nvSpPr>
        <p:spPr/>
        <p:txBody>
          <a:bodyPr/>
          <a:lstStyle/>
          <a:p>
            <a:pPr eaLnBrk="1" hangingPunct="1">
              <a:lnSpc>
                <a:spcPct val="90000"/>
              </a:lnSpc>
            </a:pPr>
            <a:r>
              <a:rPr lang="en-US" altLang="ja-JP" sz="2400" smtClean="0"/>
              <a:t>IT</a:t>
            </a:r>
            <a:r>
              <a:rPr lang="ja-JP" altLang="en-US" sz="2400" smtClean="0"/>
              <a:t>エンジニアのプロフェッショナルになるためには、プロとしての嗜み（たしなみ）と作法を身につけることも大切である。本授業では、今後プロとしてソフトウェアかかわる人たちにとって避けて通ることのできない嗜み・作法を簡単な演習を通じて紹介するとともに、学生の皆さんにそれらの必要性・重要性を身を持って理解してもらうことを目指す。</a:t>
            </a:r>
          </a:p>
          <a:p>
            <a:pPr eaLnBrk="1" hangingPunct="1">
              <a:lnSpc>
                <a:spcPct val="90000"/>
              </a:lnSpc>
            </a:pPr>
            <a:r>
              <a:rPr lang="ja-JP" altLang="en-US" sz="2400" smtClean="0"/>
              <a:t>具体的には、</a:t>
            </a:r>
            <a:r>
              <a:rPr lang="ja-JP" altLang="en-US" sz="2400" smtClean="0">
                <a:solidFill>
                  <a:srgbClr val="3333CC"/>
                </a:solidFill>
              </a:rPr>
              <a:t>ソフトウェア開発を上流工程から下流工程へ向けて実際に体験</a:t>
            </a:r>
            <a:r>
              <a:rPr lang="ja-JP" altLang="en-US" sz="2400" smtClean="0"/>
              <a:t>してもらいながら、</a:t>
            </a:r>
            <a:r>
              <a:rPr lang="en-US" altLang="ja-JP" sz="2400" smtClean="0">
                <a:solidFill>
                  <a:srgbClr val="FF0000"/>
                </a:solidFill>
              </a:rPr>
              <a:t>UML</a:t>
            </a:r>
            <a:r>
              <a:rPr lang="en-US" altLang="ja-JP" sz="2400" smtClean="0"/>
              <a:t>(Unified Modeling Language)</a:t>
            </a:r>
            <a:r>
              <a:rPr lang="ja-JP" altLang="en-US" sz="2400" smtClean="0"/>
              <a:t>や</a:t>
            </a:r>
            <a:r>
              <a:rPr lang="ja-JP" altLang="en-US" sz="2400" smtClean="0">
                <a:solidFill>
                  <a:srgbClr val="FF0000"/>
                </a:solidFill>
              </a:rPr>
              <a:t>プロジェクト管理</a:t>
            </a:r>
            <a:r>
              <a:rPr lang="ja-JP" altLang="en-US" sz="2400" smtClean="0"/>
              <a:t>等の紹介を行う。</a:t>
            </a:r>
          </a:p>
          <a:p>
            <a:pPr eaLnBrk="1" hangingPunct="1">
              <a:lnSpc>
                <a:spcPct val="90000"/>
              </a:lnSpc>
            </a:pPr>
            <a:r>
              <a:rPr lang="en-US" altLang="ja-JP" sz="2400" smtClean="0">
                <a:solidFill>
                  <a:srgbClr val="3333CC"/>
                </a:solidFill>
              </a:rPr>
              <a:t>IT</a:t>
            </a:r>
            <a:r>
              <a:rPr lang="ja-JP" altLang="en-US" sz="2400" smtClean="0">
                <a:solidFill>
                  <a:srgbClr val="3333CC"/>
                </a:solidFill>
              </a:rPr>
              <a:t>システム ≠ プログラミング</a:t>
            </a:r>
            <a:r>
              <a:rPr lang="ja-JP" altLang="en-US" sz="2400" smtClean="0"/>
              <a:t> であることや、ソフトウェア開発における</a:t>
            </a:r>
            <a:r>
              <a:rPr lang="ja-JP" altLang="en-US" sz="2400" smtClean="0">
                <a:solidFill>
                  <a:srgbClr val="3333CC"/>
                </a:solidFill>
              </a:rPr>
              <a:t>コミュニケーションの意義</a:t>
            </a:r>
            <a:r>
              <a:rPr lang="ja-JP" altLang="en-US" sz="2400" smtClean="0"/>
              <a:t>、</a:t>
            </a:r>
            <a:r>
              <a:rPr lang="ja-JP" altLang="en-US" sz="2400" smtClean="0">
                <a:solidFill>
                  <a:srgbClr val="3333CC"/>
                </a:solidFill>
              </a:rPr>
              <a:t>プロジェクト管理の重要性</a:t>
            </a:r>
            <a:r>
              <a:rPr lang="ja-JP" altLang="en-US" sz="2400" smtClean="0"/>
              <a:t>についてなど、多くのことを</a:t>
            </a:r>
            <a:r>
              <a:rPr lang="ja-JP" altLang="en-US" sz="2400" smtClean="0">
                <a:solidFill>
                  <a:srgbClr val="FF3300"/>
                </a:solidFill>
              </a:rPr>
              <a:t>学生の皆さん自らが気づくことを期待</a:t>
            </a:r>
            <a:r>
              <a:rPr lang="ja-JP" altLang="en-US" sz="2400" smtClean="0"/>
              <a:t>する。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pPr eaLnBrk="1" hangingPunct="1"/>
            <a:r>
              <a:rPr lang="ja-JP" altLang="en-US" smtClean="0"/>
              <a:t>でも、</a:t>
            </a:r>
            <a:r>
              <a:rPr lang="en-US" altLang="ja-JP" smtClean="0"/>
              <a:t>…</a:t>
            </a:r>
            <a:endParaRPr lang="ja-JP" altLang="en-US" smtClean="0"/>
          </a:p>
        </p:txBody>
      </p:sp>
      <p:sp>
        <p:nvSpPr>
          <p:cNvPr id="32771" name="コンテンツ プレースホルダ 2"/>
          <p:cNvSpPr>
            <a:spLocks noGrp="1"/>
          </p:cNvSpPr>
          <p:nvPr>
            <p:ph idx="1"/>
          </p:nvPr>
        </p:nvSpPr>
        <p:spPr/>
        <p:txBody>
          <a:bodyPr/>
          <a:lstStyle/>
          <a:p>
            <a:pPr eaLnBrk="1" hangingPunct="1"/>
            <a:r>
              <a:rPr lang="ja-JP" altLang="en-US" smtClean="0"/>
              <a:t>システム発注者は、開発開始時、開発中、完成時で、必要な「機能や性能に関して」異なったことをいうことがあります。</a:t>
            </a:r>
            <a:endParaRPr lang="en-US" altLang="ja-JP" smtClean="0"/>
          </a:p>
          <a:p>
            <a:pPr eaLnBrk="1" hangingPunct="1"/>
            <a:endParaRPr lang="en-US" altLang="ja-JP" smtClean="0"/>
          </a:p>
          <a:p>
            <a:pPr eaLnBrk="1" hangingPunct="1"/>
            <a:r>
              <a:rPr lang="ja-JP" altLang="en-US" smtClean="0"/>
              <a:t>そこで、仕様書が登場します。</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pPr eaLnBrk="1" hangingPunct="1"/>
            <a:r>
              <a:rPr lang="ja-JP" altLang="en-US" smtClean="0"/>
              <a:t>要求仕様書</a:t>
            </a:r>
          </a:p>
        </p:txBody>
      </p:sp>
      <p:sp>
        <p:nvSpPr>
          <p:cNvPr id="33795" name="コンテンツ プレースホルダ 2"/>
          <p:cNvSpPr>
            <a:spLocks noGrp="1"/>
          </p:cNvSpPr>
          <p:nvPr>
            <p:ph idx="1"/>
          </p:nvPr>
        </p:nvSpPr>
        <p:spPr>
          <a:xfrm>
            <a:off x="357188" y="1600200"/>
            <a:ext cx="8501062" cy="4525963"/>
          </a:xfrm>
        </p:spPr>
        <p:txBody>
          <a:bodyPr/>
          <a:lstStyle/>
          <a:p>
            <a:pPr eaLnBrk="1" hangingPunct="1"/>
            <a:r>
              <a:rPr lang="ja-JP" altLang="en-US" smtClean="0"/>
              <a:t>要求仕様はそのものは、開発用の仕様やドキュメントではなく、発注者が開発希望しているソフトウェアに対して期待している仕様を、過不足なく記述したもの。</a:t>
            </a:r>
            <a:endParaRPr lang="en-US" altLang="ja-JP" smtClean="0"/>
          </a:p>
          <a:p>
            <a:pPr eaLnBrk="1" hangingPunct="1"/>
            <a:r>
              <a:rPr lang="ja-JP" altLang="en-US" smtClean="0"/>
              <a:t>したがって、要求仕様は、ソフトウェアを開発する上でのいわば“憲法”に相当。</a:t>
            </a:r>
            <a:r>
              <a:rPr lang="en-US" altLang="ja-JP" smtClean="0"/>
              <a:t/>
            </a:r>
            <a:br>
              <a:rPr lang="en-US" altLang="ja-JP" smtClean="0"/>
            </a:br>
            <a:r>
              <a:rPr lang="ja-JP" altLang="en-US" smtClean="0"/>
              <a:t>（絶対守らなければいけないといった意味で。）</a:t>
            </a:r>
            <a:endParaRPr lang="en-US" altLang="ja-JP" smtClean="0"/>
          </a:p>
          <a:p>
            <a:pPr eaLnBrk="1" hangingPunct="1"/>
            <a:endParaRPr lang="ja-JP"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pPr eaLnBrk="1" hangingPunct="1"/>
            <a:r>
              <a:rPr lang="ja-JP" altLang="en-US" smtClean="0"/>
              <a:t>要求仕様書の作成者は誰？</a:t>
            </a:r>
          </a:p>
        </p:txBody>
      </p:sp>
      <p:sp>
        <p:nvSpPr>
          <p:cNvPr id="34819" name="コンテンツ プレースホルダ 2"/>
          <p:cNvSpPr>
            <a:spLocks noGrp="1"/>
          </p:cNvSpPr>
          <p:nvPr>
            <p:ph idx="1"/>
          </p:nvPr>
        </p:nvSpPr>
        <p:spPr/>
        <p:txBody>
          <a:bodyPr/>
          <a:lstStyle/>
          <a:p>
            <a:pPr eaLnBrk="1" hangingPunct="1"/>
            <a:r>
              <a:rPr lang="ja-JP" altLang="en-US" smtClean="0"/>
              <a:t>本来は、発注者。</a:t>
            </a:r>
            <a:endParaRPr lang="en-US" altLang="ja-JP" smtClean="0"/>
          </a:p>
          <a:p>
            <a:pPr eaLnBrk="1" hangingPunct="1"/>
            <a:r>
              <a:rPr lang="ja-JP" altLang="en-US" smtClean="0"/>
              <a:t>実際には、「要望事項のリスト」になっていることが多い。</a:t>
            </a:r>
            <a:endParaRPr lang="en-US" altLang="ja-JP" smtClean="0"/>
          </a:p>
          <a:p>
            <a:pPr eaLnBrk="1" hangingPunct="1"/>
            <a:r>
              <a:rPr lang="ja-JP" altLang="en-US" smtClean="0"/>
              <a:t>「要求仕様」 ≠ 「要望事項のリスト」</a:t>
            </a:r>
            <a:endParaRPr lang="en-US" altLang="ja-JP" smtClean="0"/>
          </a:p>
          <a:p>
            <a:pPr eaLnBrk="1" hangingPunct="1"/>
            <a:endParaRPr lang="en-US" altLang="ja-JP" smtClean="0"/>
          </a:p>
          <a:p>
            <a:pPr eaLnBrk="1" hangingPunct="1"/>
            <a:r>
              <a:rPr lang="ja-JP" altLang="en-US" smtClean="0"/>
              <a:t>そこで、「要求仕様書」の作成を手伝うとともに、「要望定義書」を開発者側であらためてきちっと行うことになる。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pPr eaLnBrk="1" hangingPunct="1"/>
            <a:r>
              <a:rPr lang="ja-JP" altLang="en-US" smtClean="0"/>
              <a:t>その結果、</a:t>
            </a:r>
            <a:r>
              <a:rPr lang="en-US" altLang="ja-JP" smtClean="0"/>
              <a:t>…</a:t>
            </a:r>
            <a:endParaRPr lang="ja-JP" altLang="en-US" smtClean="0"/>
          </a:p>
        </p:txBody>
      </p:sp>
      <p:sp>
        <p:nvSpPr>
          <p:cNvPr id="35843" name="コンテンツ プレースホルダ 2"/>
          <p:cNvSpPr>
            <a:spLocks noGrp="1"/>
          </p:cNvSpPr>
          <p:nvPr>
            <p:ph idx="1"/>
          </p:nvPr>
        </p:nvSpPr>
        <p:spPr/>
        <p:txBody>
          <a:bodyPr/>
          <a:lstStyle/>
          <a:p>
            <a:pPr eaLnBrk="1" hangingPunct="1"/>
            <a:r>
              <a:rPr lang="ja-JP" altLang="en-US" smtClean="0"/>
              <a:t>「要件定義書」が憲法</a:t>
            </a:r>
            <a:endParaRPr lang="en-US" altLang="ja-JP" smtClean="0"/>
          </a:p>
          <a:p>
            <a:pPr eaLnBrk="1" hangingPunct="1"/>
            <a:r>
              <a:rPr lang="ja-JP" altLang="en-US" smtClean="0"/>
              <a:t>したがって、開発されたソフトウェアは、「要件定義」をみごと満たしていなければ不合格となる。</a:t>
            </a:r>
            <a:endParaRPr lang="en-US" altLang="ja-JP" smtClean="0"/>
          </a:p>
          <a:p>
            <a:pPr eaLnBrk="1" hangingPunct="1"/>
            <a:r>
              <a:rPr lang="ja-JP" altLang="en-US" smtClean="0"/>
              <a:t>このチェックをする作業がソフトウェアテスト（試験）である。</a:t>
            </a:r>
            <a:endParaRPr lang="en-US" altLang="ja-JP"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pPr eaLnBrk="1" hangingPunct="1"/>
            <a:r>
              <a:rPr lang="ja-JP" altLang="en-US" smtClean="0"/>
              <a:t>ソフトウェアテストの目的</a:t>
            </a:r>
          </a:p>
        </p:txBody>
      </p:sp>
      <p:sp>
        <p:nvSpPr>
          <p:cNvPr id="36867" name="コンテンツ プレースホルダ 2"/>
          <p:cNvSpPr>
            <a:spLocks noGrp="1"/>
          </p:cNvSpPr>
          <p:nvPr>
            <p:ph idx="1"/>
          </p:nvPr>
        </p:nvSpPr>
        <p:spPr/>
        <p:txBody>
          <a:bodyPr/>
          <a:lstStyle/>
          <a:p>
            <a:pPr eaLnBrk="1" hangingPunct="1"/>
            <a:r>
              <a:rPr lang="ja-JP" altLang="en-US" smtClean="0"/>
              <a:t>要求仕様（要件定義）通りの</a:t>
            </a:r>
            <a:endParaRPr lang="en-US" altLang="ja-JP" smtClean="0"/>
          </a:p>
          <a:p>
            <a:pPr lvl="1" eaLnBrk="1" hangingPunct="1"/>
            <a:r>
              <a:rPr lang="ja-JP" altLang="en-US" smtClean="0"/>
              <a:t>機能要求</a:t>
            </a:r>
            <a:endParaRPr lang="en-US" altLang="ja-JP" smtClean="0"/>
          </a:p>
          <a:p>
            <a:pPr lvl="1" eaLnBrk="1" hangingPunct="1"/>
            <a:r>
              <a:rPr lang="ja-JP" altLang="en-US" smtClean="0"/>
              <a:t>性能目標</a:t>
            </a:r>
            <a:endParaRPr lang="en-US" altLang="ja-JP" smtClean="0"/>
          </a:p>
          <a:p>
            <a:pPr lvl="1" eaLnBrk="1" hangingPunct="1"/>
            <a:r>
              <a:rPr lang="ja-JP" altLang="en-US" smtClean="0"/>
              <a:t>品質属性</a:t>
            </a:r>
            <a:endParaRPr lang="en-US" altLang="ja-JP" smtClean="0"/>
          </a:p>
          <a:p>
            <a:pPr eaLnBrk="1" hangingPunct="1">
              <a:buFont typeface="Arial" charset="0"/>
              <a:buNone/>
            </a:pPr>
            <a:r>
              <a:rPr lang="ja-JP" altLang="en-US" smtClean="0"/>
              <a:t>　が達成あるいは得られているかの確認。</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p:txBody>
          <a:bodyPr/>
          <a:lstStyle/>
          <a:p>
            <a:pPr eaLnBrk="1" hangingPunct="1"/>
            <a:r>
              <a:rPr lang="ja-JP" altLang="en-US" smtClean="0"/>
              <a:t>確認事項</a:t>
            </a:r>
          </a:p>
        </p:txBody>
      </p:sp>
      <p:sp>
        <p:nvSpPr>
          <p:cNvPr id="37891" name="コンテンツ プレースホルダ 2"/>
          <p:cNvSpPr>
            <a:spLocks noGrp="1"/>
          </p:cNvSpPr>
          <p:nvPr>
            <p:ph idx="1"/>
          </p:nvPr>
        </p:nvSpPr>
        <p:spPr/>
        <p:txBody>
          <a:bodyPr/>
          <a:lstStyle/>
          <a:p>
            <a:pPr marL="514350" indent="-514350" eaLnBrk="1" hangingPunct="1">
              <a:buFont typeface="Calibri" pitchFamily="34" charset="0"/>
              <a:buAutoNum type="arabicPeriod"/>
            </a:pPr>
            <a:r>
              <a:rPr lang="ja-JP" altLang="en-US" smtClean="0"/>
              <a:t>要求仕様</a:t>
            </a:r>
            <a:r>
              <a:rPr lang="en-US" altLang="ja-JP" smtClean="0"/>
              <a:t>(</a:t>
            </a:r>
            <a:r>
              <a:rPr lang="ja-JP" altLang="en-US" smtClean="0"/>
              <a:t>要件定義</a:t>
            </a:r>
            <a:r>
              <a:rPr lang="en-US" altLang="ja-JP" smtClean="0"/>
              <a:t>)</a:t>
            </a:r>
            <a:r>
              <a:rPr lang="ja-JP" altLang="en-US" smtClean="0"/>
              <a:t>に規定されている機能と、実際に開発したソフトウェアで実現されている機能を関連付けて、仕様上ですべての機能が組み込まれていることを確認する。</a:t>
            </a:r>
            <a:endParaRPr lang="en-US" altLang="ja-JP" smtClean="0"/>
          </a:p>
          <a:p>
            <a:pPr marL="514350" indent="-514350" eaLnBrk="1" hangingPunct="1">
              <a:buFont typeface="Calibri" pitchFamily="34" charset="0"/>
              <a:buAutoNum type="arabicPeriod"/>
            </a:pPr>
            <a:r>
              <a:rPr lang="ja-JP" altLang="en-US" smtClean="0"/>
              <a:t>要求仕様（要件定義）に規定されている機能の内容が、実際に開発したソフトウェアやシステムで忠実に再現されていることを確認する。</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pPr eaLnBrk="1" hangingPunct="1"/>
            <a:r>
              <a:rPr lang="ja-JP" altLang="en-US" smtClean="0"/>
              <a:t>確認事項</a:t>
            </a:r>
            <a:r>
              <a:rPr lang="en-US" altLang="ja-JP" smtClean="0"/>
              <a:t>(2)</a:t>
            </a:r>
            <a:endParaRPr lang="ja-JP" altLang="en-US" smtClean="0"/>
          </a:p>
        </p:txBody>
      </p:sp>
      <p:sp>
        <p:nvSpPr>
          <p:cNvPr id="38915" name="コンテンツ プレースホルダ 2"/>
          <p:cNvSpPr>
            <a:spLocks noGrp="1"/>
          </p:cNvSpPr>
          <p:nvPr>
            <p:ph idx="1"/>
          </p:nvPr>
        </p:nvSpPr>
        <p:spPr/>
        <p:txBody>
          <a:bodyPr/>
          <a:lstStyle/>
          <a:p>
            <a:pPr marL="514350" indent="-514350" eaLnBrk="1" hangingPunct="1">
              <a:buFont typeface="Calibri" pitchFamily="34" charset="0"/>
              <a:buAutoNum type="arabicPeriod" startAt="3"/>
            </a:pPr>
            <a:r>
              <a:rPr lang="ja-JP" altLang="en-US" smtClean="0"/>
              <a:t>要求仕様</a:t>
            </a:r>
            <a:r>
              <a:rPr lang="en-US" altLang="ja-JP" smtClean="0"/>
              <a:t>(</a:t>
            </a:r>
            <a:r>
              <a:rPr lang="ja-JP" altLang="en-US" smtClean="0"/>
              <a:t>要件定義</a:t>
            </a:r>
            <a:r>
              <a:rPr lang="en-US" altLang="ja-JP" smtClean="0"/>
              <a:t>)</a:t>
            </a:r>
            <a:r>
              <a:rPr lang="ja-JP" altLang="en-US" smtClean="0"/>
              <a:t>に規定されている性能目標と、実際に開発したソフトウェアやシステムで実現されている機能を関連付けて、仕様上ですべての性能要求が組み込まれていることを確認する。</a:t>
            </a:r>
            <a:endParaRPr lang="en-US" altLang="ja-JP" smtClean="0"/>
          </a:p>
          <a:p>
            <a:pPr marL="514350" indent="-514350" eaLnBrk="1" hangingPunct="1">
              <a:buFont typeface="Calibri" pitchFamily="34" charset="0"/>
              <a:buAutoNum type="arabicPeriod" startAt="3"/>
            </a:pPr>
            <a:r>
              <a:rPr lang="ja-JP" altLang="en-US" smtClean="0"/>
              <a:t>要求仕様</a:t>
            </a:r>
            <a:r>
              <a:rPr lang="en-US" altLang="ja-JP" smtClean="0"/>
              <a:t>(</a:t>
            </a:r>
            <a:r>
              <a:rPr lang="ja-JP" altLang="en-US" smtClean="0"/>
              <a:t>要件定義</a:t>
            </a:r>
            <a:r>
              <a:rPr lang="en-US" altLang="ja-JP" smtClean="0"/>
              <a:t>)</a:t>
            </a:r>
            <a:r>
              <a:rPr lang="ja-JP" altLang="en-US" smtClean="0"/>
              <a:t>に規定されている性能目標が、実際に開発したソフトウェアやシステム上で達成されていることを確認する。</a:t>
            </a:r>
            <a:endParaRPr lang="en-US" altLang="ja-JP" smtClean="0"/>
          </a:p>
          <a:p>
            <a:pPr marL="514350" indent="-514350" eaLnBrk="1" hangingPunct="1">
              <a:buFont typeface="Calibri" pitchFamily="34" charset="0"/>
              <a:buAutoNum type="arabicPeriod" startAt="3"/>
            </a:pPr>
            <a:endParaRPr lang="ja-JP" alt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pPr eaLnBrk="1" hangingPunct="1"/>
            <a:r>
              <a:rPr lang="ja-JP" altLang="en-US" smtClean="0"/>
              <a:t>確認事項</a:t>
            </a:r>
            <a:r>
              <a:rPr lang="en-US" altLang="ja-JP" smtClean="0"/>
              <a:t>(</a:t>
            </a:r>
            <a:r>
              <a:rPr lang="ja-JP" altLang="en-US" smtClean="0"/>
              <a:t>３</a:t>
            </a:r>
            <a:r>
              <a:rPr lang="en-US" altLang="ja-JP" smtClean="0"/>
              <a:t>)</a:t>
            </a:r>
            <a:endParaRPr lang="ja-JP" altLang="en-US" smtClean="0"/>
          </a:p>
        </p:txBody>
      </p:sp>
      <p:sp>
        <p:nvSpPr>
          <p:cNvPr id="39939" name="コンテンツ プレースホルダ 2"/>
          <p:cNvSpPr>
            <a:spLocks noGrp="1"/>
          </p:cNvSpPr>
          <p:nvPr>
            <p:ph idx="1"/>
          </p:nvPr>
        </p:nvSpPr>
        <p:spPr/>
        <p:txBody>
          <a:bodyPr/>
          <a:lstStyle/>
          <a:p>
            <a:pPr marL="514350" indent="-514350" eaLnBrk="1" hangingPunct="1">
              <a:buFont typeface="Calibri" pitchFamily="34" charset="0"/>
              <a:buAutoNum type="arabicPeriod" startAt="5"/>
            </a:pPr>
            <a:r>
              <a:rPr lang="ja-JP" altLang="en-US" smtClean="0"/>
              <a:t>要求仕様</a:t>
            </a:r>
            <a:r>
              <a:rPr lang="en-US" altLang="ja-JP" smtClean="0"/>
              <a:t>(</a:t>
            </a:r>
            <a:r>
              <a:rPr lang="ja-JP" altLang="en-US" smtClean="0"/>
              <a:t>要件定義</a:t>
            </a:r>
            <a:r>
              <a:rPr lang="en-US" altLang="ja-JP" smtClean="0"/>
              <a:t>)</a:t>
            </a:r>
            <a:r>
              <a:rPr lang="ja-JP" altLang="en-US" smtClean="0"/>
              <a:t>に規定されている品質属性と、実際に開発したソフトウェアやシステムの構成を関連付けて、仕様上ですべての品質属性が実現されていることを確認する。</a:t>
            </a:r>
            <a:endParaRPr lang="en-US" altLang="ja-JP" smtClean="0"/>
          </a:p>
          <a:p>
            <a:pPr marL="514350" indent="-514350" eaLnBrk="1" hangingPunct="1">
              <a:buFont typeface="Calibri" pitchFamily="34" charset="0"/>
              <a:buAutoNum type="arabicPeriod" startAt="5"/>
            </a:pPr>
            <a:r>
              <a:rPr lang="ja-JP" altLang="en-US" smtClean="0"/>
              <a:t>要求仕様</a:t>
            </a:r>
            <a:r>
              <a:rPr lang="en-US" altLang="ja-JP" smtClean="0"/>
              <a:t>(</a:t>
            </a:r>
            <a:r>
              <a:rPr lang="ja-JP" altLang="en-US" smtClean="0"/>
              <a:t>要件定義</a:t>
            </a:r>
            <a:r>
              <a:rPr lang="en-US" altLang="ja-JP" smtClean="0"/>
              <a:t>)</a:t>
            </a:r>
            <a:r>
              <a:rPr lang="ja-JP" altLang="en-US" smtClean="0"/>
              <a:t>に規定されている品質属性が、実際に開発したソフトウェアやシステム上で達成されていることを確認する。</a:t>
            </a:r>
            <a:endParaRPr lang="en-US" altLang="ja-JP" smtClean="0"/>
          </a:p>
          <a:p>
            <a:pPr marL="514350" indent="-514350" eaLnBrk="1" hangingPunct="1">
              <a:buFont typeface="Calibri" pitchFamily="34" charset="0"/>
              <a:buAutoNum type="arabicPeriod" startAt="5"/>
            </a:pPr>
            <a:endParaRPr lang="en-US" altLang="ja-JP" smtClean="0"/>
          </a:p>
          <a:p>
            <a:pPr marL="514350" indent="-514350" eaLnBrk="1" hangingPunct="1">
              <a:buFont typeface="Calibri" pitchFamily="34" charset="0"/>
              <a:buAutoNum type="arabicPeriod" startAt="5"/>
            </a:pPr>
            <a:endParaRPr lang="ja-JP" alt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pPr eaLnBrk="1" hangingPunct="1"/>
            <a:r>
              <a:rPr lang="ja-JP" altLang="en-US" smtClean="0"/>
              <a:t>コメント</a:t>
            </a:r>
          </a:p>
        </p:txBody>
      </p:sp>
      <p:sp>
        <p:nvSpPr>
          <p:cNvPr id="40963" name="コンテンツ プレースホルダ 2"/>
          <p:cNvSpPr>
            <a:spLocks noGrp="1"/>
          </p:cNvSpPr>
          <p:nvPr>
            <p:ph idx="1"/>
          </p:nvPr>
        </p:nvSpPr>
        <p:spPr/>
        <p:txBody>
          <a:bodyPr/>
          <a:lstStyle/>
          <a:p>
            <a:pPr eaLnBrk="1" hangingPunct="1"/>
            <a:r>
              <a:rPr lang="ja-JP" altLang="en-US" dirty="0" smtClean="0"/>
              <a:t>機能要求</a:t>
            </a:r>
            <a:endParaRPr lang="en-US" altLang="ja-JP" dirty="0" smtClean="0"/>
          </a:p>
          <a:p>
            <a:pPr lvl="1" eaLnBrk="1" hangingPunct="1"/>
            <a:r>
              <a:rPr lang="ja-JP" altLang="en-US" dirty="0" smtClean="0"/>
              <a:t>ソフトウェアが提供する機能</a:t>
            </a:r>
            <a:endParaRPr lang="en-US" altLang="ja-JP" dirty="0" smtClean="0"/>
          </a:p>
          <a:p>
            <a:pPr eaLnBrk="1" hangingPunct="1"/>
            <a:r>
              <a:rPr lang="ja-JP" altLang="en-US" dirty="0" smtClean="0"/>
              <a:t>性能目標</a:t>
            </a:r>
            <a:endParaRPr lang="en-US" altLang="ja-JP" dirty="0" smtClean="0"/>
          </a:p>
          <a:p>
            <a:pPr lvl="1" eaLnBrk="1" hangingPunct="1"/>
            <a:r>
              <a:rPr lang="ja-JP" altLang="en-US" dirty="0" smtClean="0"/>
              <a:t>データベースの規模、最大同時利用者数</a:t>
            </a:r>
            <a:r>
              <a:rPr lang="ja-JP" altLang="en-US" dirty="0" smtClean="0"/>
              <a:t>、</a:t>
            </a:r>
            <a:r>
              <a:rPr lang="en-US" altLang="ja-JP" dirty="0" smtClean="0"/>
              <a:t/>
            </a:r>
            <a:br>
              <a:rPr lang="en-US" altLang="ja-JP" dirty="0" smtClean="0"/>
            </a:br>
            <a:r>
              <a:rPr lang="ja-JP" altLang="en-US" dirty="0" smtClean="0"/>
              <a:t>回線</a:t>
            </a:r>
            <a:r>
              <a:rPr lang="ja-JP" altLang="en-US" dirty="0" smtClean="0"/>
              <a:t>速度、ターンアラウンド時間など</a:t>
            </a:r>
            <a:endParaRPr lang="en-US" altLang="ja-JP" dirty="0" smtClean="0"/>
          </a:p>
          <a:p>
            <a:pPr eaLnBrk="1" hangingPunct="1"/>
            <a:r>
              <a:rPr lang="ja-JP" altLang="en-US" dirty="0" smtClean="0"/>
              <a:t>品質属性</a:t>
            </a:r>
            <a:endParaRPr lang="en-US" altLang="ja-JP" dirty="0" smtClean="0"/>
          </a:p>
          <a:p>
            <a:pPr lvl="1" eaLnBrk="1" hangingPunct="1"/>
            <a:r>
              <a:rPr lang="ja-JP" altLang="en-US" dirty="0" smtClean="0"/>
              <a:t>システム全体や各機能に関する特性記述</a:t>
            </a:r>
            <a:r>
              <a:rPr lang="ja-JP" altLang="en-US" dirty="0" smtClean="0"/>
              <a:t>。</a:t>
            </a:r>
            <a:r>
              <a:rPr lang="en-US" altLang="ja-JP" dirty="0" smtClean="0"/>
              <a:t/>
            </a:r>
            <a:br>
              <a:rPr lang="en-US" altLang="ja-JP" dirty="0" smtClean="0"/>
            </a:br>
            <a:r>
              <a:rPr lang="ja-JP" altLang="en-US" dirty="0" smtClean="0"/>
              <a:t>耐久性</a:t>
            </a:r>
            <a:r>
              <a:rPr lang="ja-JP" altLang="en-US" dirty="0" smtClean="0"/>
              <a:t>、保守性、操作性などなど。</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pPr eaLnBrk="1" hangingPunct="1"/>
            <a:r>
              <a:rPr lang="ja-JP" altLang="en-US" smtClean="0"/>
              <a:t>テスト技術者の登場</a:t>
            </a:r>
          </a:p>
        </p:txBody>
      </p:sp>
      <p:sp>
        <p:nvSpPr>
          <p:cNvPr id="3" name="コンテンツ プレースホルダ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ja-JP" altLang="en-US" dirty="0" smtClean="0"/>
              <a:t>ソフトウェアテストは、ソフトウェア開発者が行うのではなく、第三者が行うことが望ましい。</a:t>
            </a:r>
            <a:endParaRPr lang="en-US" altLang="ja-JP" dirty="0" smtClean="0"/>
          </a:p>
          <a:p>
            <a:pPr eaLnBrk="1" fontAlgn="auto" hangingPunct="1">
              <a:spcAft>
                <a:spcPts val="0"/>
              </a:spcAft>
              <a:buFont typeface="Arial" pitchFamily="34" charset="0"/>
              <a:buChar char="•"/>
              <a:defRPr/>
            </a:pPr>
            <a:r>
              <a:rPr lang="ja-JP" altLang="en-US" dirty="0" smtClean="0"/>
              <a:t>それも、テストのプロが望まれる。</a:t>
            </a:r>
            <a:endParaRPr lang="en-US" altLang="ja-JP" dirty="0" smtClean="0"/>
          </a:p>
          <a:p>
            <a:pPr eaLnBrk="1" fontAlgn="auto" hangingPunct="1">
              <a:spcAft>
                <a:spcPts val="0"/>
              </a:spcAft>
              <a:buFont typeface="Arial" pitchFamily="34" charset="0"/>
              <a:buChar char="•"/>
              <a:defRPr/>
            </a:pPr>
            <a:r>
              <a:rPr lang="ja-JP" altLang="en-US" dirty="0" smtClean="0"/>
              <a:t>そこで、「テスト技術者」の登場となる。</a:t>
            </a:r>
            <a:r>
              <a:rPr lang="en-US" altLang="ja-JP" dirty="0" smtClean="0"/>
              <a:t/>
            </a:r>
            <a:br>
              <a:rPr lang="en-US" altLang="ja-JP" dirty="0" smtClean="0"/>
            </a:br>
            <a:r>
              <a:rPr lang="ja-JP" altLang="en-US" dirty="0" smtClean="0"/>
              <a:t>（とても大切な仕事です！）</a:t>
            </a:r>
            <a:endParaRPr lang="en-US" altLang="ja-JP" dirty="0" smtClean="0"/>
          </a:p>
          <a:p>
            <a:pPr eaLnBrk="1" fontAlgn="auto" hangingPunct="1">
              <a:spcAft>
                <a:spcPts val="0"/>
              </a:spcAft>
              <a:buFont typeface="Arial" pitchFamily="34" charset="0"/>
              <a:buChar char="•"/>
              <a:defRPr/>
            </a:pPr>
            <a:endParaRPr lang="en-US" altLang="ja-JP" dirty="0" smtClean="0"/>
          </a:p>
          <a:p>
            <a:pPr eaLnBrk="1" fontAlgn="auto" hangingPunct="1">
              <a:spcAft>
                <a:spcPts val="0"/>
              </a:spcAft>
              <a:buFont typeface="Arial" pitchFamily="34" charset="0"/>
              <a:buChar char="•"/>
              <a:defRPr/>
            </a:pPr>
            <a:r>
              <a:rPr lang="ja-JP" altLang="en-US" dirty="0" smtClean="0"/>
              <a:t>テスト技術者の技量が製品の信頼性を左右する！</a:t>
            </a:r>
            <a:endParaRPr lang="en-US" altLang="ja-JP" dirty="0" smtClean="0"/>
          </a:p>
          <a:p>
            <a:pPr eaLnBrk="1" fontAlgn="auto" hangingPunct="1">
              <a:spcAft>
                <a:spcPts val="0"/>
              </a:spcAft>
              <a:buFont typeface="Arial" pitchFamily="34" charset="0"/>
              <a:buChar char="•"/>
              <a:defRPr/>
            </a:pPr>
            <a:r>
              <a:rPr lang="ja-JP" altLang="en-US" dirty="0" smtClean="0"/>
              <a:t>テスト技術者は「ソフトウェア監査技術者」だ！</a:t>
            </a:r>
          </a:p>
        </p:txBody>
      </p:sp>
      <p:sp>
        <p:nvSpPr>
          <p:cNvPr id="4" name="横巻き 3"/>
          <p:cNvSpPr/>
          <p:nvPr/>
        </p:nvSpPr>
        <p:spPr>
          <a:xfrm>
            <a:off x="3357563" y="5929313"/>
            <a:ext cx="5072062" cy="6429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ソフトウェア開発</a:t>
            </a:r>
            <a:r>
              <a:rPr lang="ja-JP" altLang="en-US" dirty="0" err="1"/>
              <a:t>ぷ</a:t>
            </a:r>
            <a:r>
              <a:rPr lang="ja-JP" altLang="en-US" dirty="0"/>
              <a:t>ロジェクト発足時には、このような人材も確保しておかなければならない！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学習目標</a:t>
            </a:r>
          </a:p>
        </p:txBody>
      </p:sp>
      <p:sp>
        <p:nvSpPr>
          <p:cNvPr id="6147" name="コンテンツ プレースホルダ 2"/>
          <p:cNvSpPr>
            <a:spLocks noGrp="1"/>
          </p:cNvSpPr>
          <p:nvPr>
            <p:ph idx="1"/>
          </p:nvPr>
        </p:nvSpPr>
        <p:spPr/>
        <p:txBody>
          <a:bodyPr/>
          <a:lstStyle/>
          <a:p>
            <a:pPr marL="514350" indent="-514350" eaLnBrk="1" hangingPunct="1">
              <a:buFont typeface="Calibri" pitchFamily="34" charset="0"/>
              <a:buAutoNum type="arabicPeriod"/>
            </a:pPr>
            <a:r>
              <a:rPr lang="ja-JP" altLang="en-US" smtClean="0"/>
              <a:t>ソフトウェア開発とはどのようなことをするのかを体験的に知る。</a:t>
            </a:r>
            <a:endParaRPr lang="en-US" altLang="ja-JP" smtClean="0"/>
          </a:p>
          <a:p>
            <a:pPr marL="514350" indent="-514350" eaLnBrk="1" hangingPunct="1">
              <a:buFont typeface="Calibri" pitchFamily="34" charset="0"/>
              <a:buAutoNum type="arabicPeriod"/>
            </a:pPr>
            <a:r>
              <a:rPr lang="ja-JP" altLang="en-US" smtClean="0"/>
              <a:t>真のＩＴプロフェッショナルになるためには、何を身につけなければならないか知る。</a:t>
            </a:r>
            <a:endParaRPr lang="en-US" altLang="ja-JP" smtClean="0"/>
          </a:p>
          <a:p>
            <a:pPr marL="514350" indent="-514350" eaLnBrk="1" hangingPunct="1">
              <a:buFont typeface="Calibri" pitchFamily="34" charset="0"/>
              <a:buAutoNum type="arabicPeriod"/>
            </a:pPr>
            <a:r>
              <a:rPr lang="ja-JP" altLang="en-US" smtClean="0"/>
              <a:t>ＩＴのプロとして自分自身の居場所を見つける手がかりを得る。</a:t>
            </a:r>
            <a:endParaRPr lang="en-US" altLang="ja-JP" smtClean="0"/>
          </a:p>
          <a:p>
            <a:pPr marL="514350" indent="-514350" eaLnBrk="1" hangingPunct="1">
              <a:buFont typeface="Calibri" pitchFamily="34" charset="0"/>
              <a:buAutoNum type="arabicPeriod"/>
            </a:pPr>
            <a:r>
              <a:rPr lang="ja-JP" altLang="en-US" smtClean="0"/>
              <a:t>ＰＢＬという学習方法を身につける。</a:t>
            </a:r>
            <a:endParaRPr lang="en-US" altLang="ja-JP"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pPr eaLnBrk="1" hangingPunct="1"/>
            <a:r>
              <a:rPr lang="ja-JP" altLang="en-US" smtClean="0"/>
              <a:t>さて、</a:t>
            </a:r>
            <a:r>
              <a:rPr lang="en-US" altLang="ja-JP" smtClean="0"/>
              <a:t>…</a:t>
            </a:r>
            <a:endParaRPr lang="ja-JP" altLang="en-US" smtClean="0"/>
          </a:p>
        </p:txBody>
      </p:sp>
      <p:sp>
        <p:nvSpPr>
          <p:cNvPr id="43011" name="コンテンツ プレースホルダ 2"/>
          <p:cNvSpPr>
            <a:spLocks noGrp="1"/>
          </p:cNvSpPr>
          <p:nvPr>
            <p:ph idx="1"/>
          </p:nvPr>
        </p:nvSpPr>
        <p:spPr/>
        <p:txBody>
          <a:bodyPr/>
          <a:lstStyle/>
          <a:p>
            <a:pPr eaLnBrk="1" hangingPunct="1"/>
            <a:r>
              <a:rPr lang="ja-JP" altLang="en-US" smtClean="0"/>
              <a:t>話は分かったけれども、具体的にどうすればいいの？</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pPr eaLnBrk="1" hangingPunct="1"/>
            <a:endParaRPr lang="ja-JP" altLang="en-US" smtClean="0"/>
          </a:p>
        </p:txBody>
      </p:sp>
      <p:sp>
        <p:nvSpPr>
          <p:cNvPr id="44035" name="コンテンツ プレースホルダ 2"/>
          <p:cNvSpPr>
            <a:spLocks noGrp="1"/>
          </p:cNvSpPr>
          <p:nvPr>
            <p:ph idx="1"/>
          </p:nvPr>
        </p:nvSpPr>
        <p:spPr/>
        <p:txBody>
          <a:bodyPr/>
          <a:lstStyle/>
          <a:p>
            <a:pPr eaLnBrk="1" hangingPunct="1"/>
            <a:r>
              <a:rPr lang="ja-JP" altLang="en-US" smtClean="0"/>
              <a:t>開発者は、仕様通りにシステムを作る。その際、可能な限りのバグは取り除いておく。</a:t>
            </a:r>
            <a:r>
              <a:rPr lang="en-US" altLang="ja-JP" smtClean="0"/>
              <a:t/>
            </a:r>
            <a:br>
              <a:rPr lang="en-US" altLang="ja-JP" smtClean="0"/>
            </a:br>
            <a:r>
              <a:rPr lang="ja-JP" altLang="en-US" smtClean="0"/>
              <a:t>（まずは、開発者が、バグのない完成品を作成し、それをテスト技術者に引き渡す。）</a:t>
            </a:r>
            <a:endParaRPr lang="en-US" altLang="ja-JP" smtClean="0"/>
          </a:p>
          <a:p>
            <a:pPr eaLnBrk="1" hangingPunct="1"/>
            <a:r>
              <a:rPr lang="ja-JP" altLang="en-US" smtClean="0"/>
              <a:t>テスト技術者は仕様書</a:t>
            </a:r>
            <a:r>
              <a:rPr lang="en-US" altLang="ja-JP" smtClean="0"/>
              <a:t>(</a:t>
            </a:r>
            <a:r>
              <a:rPr lang="ja-JP" altLang="en-US" smtClean="0"/>
              <a:t>要件定義書</a:t>
            </a:r>
            <a:r>
              <a:rPr lang="en-US" altLang="ja-JP" smtClean="0"/>
              <a:t>)</a:t>
            </a:r>
            <a:r>
              <a:rPr lang="ja-JP" altLang="en-US" smtClean="0"/>
              <a:t>を元にテスト作業を始める</a:t>
            </a:r>
            <a:r>
              <a:rPr lang="en-US" altLang="ja-JP" smtClean="0"/>
              <a:t>…</a:t>
            </a:r>
            <a:endParaRPr lang="ja-JP" alt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pPr eaLnBrk="1" hangingPunct="1"/>
            <a:r>
              <a:rPr lang="ja-JP" altLang="en-US" smtClean="0"/>
              <a:t>テスト対象の分析・設計</a:t>
            </a:r>
          </a:p>
        </p:txBody>
      </p:sp>
      <p:sp>
        <p:nvSpPr>
          <p:cNvPr id="45059" name="コンテンツ プレースホルダ 2"/>
          <p:cNvSpPr>
            <a:spLocks noGrp="1"/>
          </p:cNvSpPr>
          <p:nvPr>
            <p:ph idx="1"/>
          </p:nvPr>
        </p:nvSpPr>
        <p:spPr/>
        <p:txBody>
          <a:bodyPr/>
          <a:lstStyle/>
          <a:p>
            <a:pPr marL="514350" indent="-514350" eaLnBrk="1" hangingPunct="1">
              <a:buFont typeface="Calibri" pitchFamily="34" charset="0"/>
              <a:buAutoNum type="arabicPeriod"/>
            </a:pPr>
            <a:r>
              <a:rPr lang="ja-JP" altLang="en-US" smtClean="0"/>
              <a:t>テスト対象の情報を収集する。</a:t>
            </a:r>
            <a:endParaRPr lang="en-US" altLang="ja-JP" smtClean="0"/>
          </a:p>
          <a:p>
            <a:pPr marL="514350" indent="-514350" eaLnBrk="1" hangingPunct="1">
              <a:buFont typeface="Calibri" pitchFamily="34" charset="0"/>
              <a:buAutoNum type="arabicPeriod"/>
            </a:pPr>
            <a:r>
              <a:rPr lang="ja-JP" altLang="en-US" smtClean="0"/>
              <a:t>テスト対象の要求（仕様）を整理し、一覧にする。</a:t>
            </a:r>
            <a:endParaRPr lang="en-US" altLang="ja-JP" smtClean="0"/>
          </a:p>
          <a:p>
            <a:pPr marL="514350" indent="-514350" eaLnBrk="1" hangingPunct="1">
              <a:buFont typeface="Calibri" pitchFamily="34" charset="0"/>
              <a:buAutoNum type="arabicPeriod"/>
            </a:pPr>
            <a:r>
              <a:rPr lang="ja-JP" altLang="en-US" smtClean="0"/>
              <a:t>各要求（仕様）に適用するテストの種類を具体的に決める。</a:t>
            </a:r>
            <a:endParaRPr lang="en-US" altLang="ja-JP" smtClean="0"/>
          </a:p>
          <a:p>
            <a:pPr marL="514350" indent="-514350" eaLnBrk="1" hangingPunct="1">
              <a:buFont typeface="Calibri" pitchFamily="34" charset="0"/>
              <a:buAutoNum type="arabicPeriod"/>
            </a:pPr>
            <a:r>
              <a:rPr lang="ja-JP" altLang="en-US" smtClean="0"/>
              <a:t>優先順位の高いものを洗い出す。</a:t>
            </a:r>
            <a:endParaRPr lang="en-US" altLang="ja-JP" smtClean="0"/>
          </a:p>
          <a:p>
            <a:pPr marL="514350" indent="-514350" eaLnBrk="1" hangingPunct="1">
              <a:buFont typeface="Calibri" pitchFamily="34" charset="0"/>
              <a:buAutoNum type="arabicPeriod"/>
            </a:pPr>
            <a:r>
              <a:rPr lang="ja-JP" altLang="en-US" smtClean="0"/>
              <a:t>テストケース作成方針を決める</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タイトル 1"/>
          <p:cNvSpPr>
            <a:spLocks noGrp="1"/>
          </p:cNvSpPr>
          <p:nvPr>
            <p:ph type="title"/>
          </p:nvPr>
        </p:nvSpPr>
        <p:spPr/>
        <p:txBody>
          <a:bodyPr/>
          <a:lstStyle/>
          <a:p>
            <a:pPr eaLnBrk="1" hangingPunct="1"/>
            <a:r>
              <a:rPr lang="ja-JP" altLang="en-US" smtClean="0"/>
              <a:t>１．テスト対象の情報を収集する。</a:t>
            </a:r>
          </a:p>
        </p:txBody>
      </p:sp>
      <p:sp>
        <p:nvSpPr>
          <p:cNvPr id="46083" name="コンテンツ プレースホルダ 2"/>
          <p:cNvSpPr>
            <a:spLocks noGrp="1"/>
          </p:cNvSpPr>
          <p:nvPr>
            <p:ph idx="1"/>
          </p:nvPr>
        </p:nvSpPr>
        <p:spPr/>
        <p:txBody>
          <a:bodyPr/>
          <a:lstStyle/>
          <a:p>
            <a:pPr eaLnBrk="1" hangingPunct="1"/>
            <a:r>
              <a:rPr lang="ja-JP" altLang="en-US" smtClean="0"/>
              <a:t>そのようなユーザが何のためにそのソフトウェアを使うのか？</a:t>
            </a:r>
            <a:endParaRPr lang="en-US" altLang="ja-JP" smtClean="0"/>
          </a:p>
          <a:p>
            <a:pPr eaLnBrk="1" hangingPunct="1"/>
            <a:r>
              <a:rPr lang="ja-JP" altLang="en-US" smtClean="0"/>
              <a:t>ソフトウェアの機能にはどのようなものがあり、各機能をユーザが何のために使うのか？</a:t>
            </a:r>
            <a:endParaRPr lang="en-US" altLang="ja-JP" smtClean="0"/>
          </a:p>
          <a:p>
            <a:pPr eaLnBrk="1" hangingPunct="1">
              <a:buFont typeface="Arial" charset="0"/>
              <a:buNone/>
            </a:pPr>
            <a:r>
              <a:rPr lang="ja-JP" altLang="en-US" smtClean="0"/>
              <a:t>　など　</a:t>
            </a:r>
            <a:r>
              <a:rPr lang="ja-JP" altLang="en-US" u="sng" smtClean="0"/>
              <a:t>さまざまな視点</a:t>
            </a:r>
            <a:r>
              <a:rPr lang="ja-JP" altLang="en-US" smtClean="0"/>
              <a:t>から調査する。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pPr eaLnBrk="1" hangingPunct="1"/>
            <a:r>
              <a:rPr lang="ja-JP" altLang="en-US" smtClean="0"/>
              <a:t>（注）</a:t>
            </a:r>
          </a:p>
        </p:txBody>
      </p:sp>
      <p:sp>
        <p:nvSpPr>
          <p:cNvPr id="47107" name="コンテンツ プレースホルダ 2"/>
          <p:cNvSpPr>
            <a:spLocks noGrp="1"/>
          </p:cNvSpPr>
          <p:nvPr>
            <p:ph idx="1"/>
          </p:nvPr>
        </p:nvSpPr>
        <p:spPr/>
        <p:txBody>
          <a:bodyPr/>
          <a:lstStyle/>
          <a:p>
            <a:pPr eaLnBrk="1" hangingPunct="1"/>
            <a:r>
              <a:rPr lang="ja-JP" altLang="en-US" smtClean="0"/>
              <a:t>分析は、例えば次の３つの視点から行う。</a:t>
            </a:r>
            <a:endParaRPr lang="en-US" altLang="ja-JP" smtClean="0"/>
          </a:p>
          <a:p>
            <a:pPr lvl="1" eaLnBrk="1" hangingPunct="1"/>
            <a:r>
              <a:rPr lang="ja-JP" altLang="en-US" smtClean="0"/>
              <a:t>要求</a:t>
            </a:r>
            <a:endParaRPr lang="en-US" altLang="ja-JP" smtClean="0"/>
          </a:p>
          <a:p>
            <a:pPr lvl="1" eaLnBrk="1" hangingPunct="1"/>
            <a:r>
              <a:rPr lang="ja-JP" altLang="en-US" smtClean="0"/>
              <a:t>設計</a:t>
            </a:r>
            <a:endParaRPr lang="en-US" altLang="ja-JP" smtClean="0"/>
          </a:p>
          <a:p>
            <a:pPr lvl="1" eaLnBrk="1" hangingPunct="1"/>
            <a:r>
              <a:rPr lang="ja-JP" altLang="en-US" smtClean="0"/>
              <a:t>コード</a:t>
            </a:r>
            <a:endParaRPr lang="en-US" altLang="ja-JP" smtClean="0"/>
          </a:p>
          <a:p>
            <a:pPr lvl="1" eaLnBrk="1" hangingPunct="1"/>
            <a:endParaRPr lang="en-US" altLang="ja-JP" smtClean="0"/>
          </a:p>
          <a:p>
            <a:pPr eaLnBrk="1" hangingPunct="1">
              <a:buFont typeface="Arial" charset="0"/>
              <a:buNone/>
            </a:pPr>
            <a:r>
              <a:rPr lang="ja-JP" altLang="en-US" smtClean="0"/>
              <a:t>視点が異なると、テストの設計も異なってくる！</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ja-JP" altLang="en-US" dirty="0" smtClean="0"/>
              <a:t>２．テスト対象の要求（仕様）を</a:t>
            </a:r>
            <a:r>
              <a:rPr lang="en-US" altLang="ja-JP" dirty="0" smtClean="0"/>
              <a:t/>
            </a:r>
            <a:br>
              <a:rPr lang="en-US" altLang="ja-JP" dirty="0" smtClean="0"/>
            </a:br>
            <a:r>
              <a:rPr lang="ja-JP" altLang="en-US" dirty="0" smtClean="0"/>
              <a:t>整理し一覧にする</a:t>
            </a:r>
          </a:p>
        </p:txBody>
      </p:sp>
      <p:sp>
        <p:nvSpPr>
          <p:cNvPr id="48131" name="コンテンツ プレースホルダ 2"/>
          <p:cNvSpPr>
            <a:spLocks noGrp="1"/>
          </p:cNvSpPr>
          <p:nvPr>
            <p:ph idx="1"/>
          </p:nvPr>
        </p:nvSpPr>
        <p:spPr/>
        <p:txBody>
          <a:bodyPr/>
          <a:lstStyle/>
          <a:p>
            <a:pPr eaLnBrk="1" hangingPunct="1"/>
            <a:r>
              <a:rPr lang="ja-JP" altLang="en-US" smtClean="0"/>
              <a:t>開発ドキュメントをもとに、テストする範囲や項目を決めたりしながら、一覧リストを作成する。これで、テスト対象になる要求（仕様）の一覧が出来上がる。</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ja-JP" altLang="en-US" dirty="0" smtClean="0"/>
              <a:t>３．各要求（仕様）に適用する</a:t>
            </a:r>
            <a:r>
              <a:rPr lang="en-US" altLang="ja-JP" dirty="0" smtClean="0"/>
              <a:t/>
            </a:r>
            <a:br>
              <a:rPr lang="en-US" altLang="ja-JP" dirty="0" smtClean="0"/>
            </a:br>
            <a:r>
              <a:rPr lang="ja-JP" altLang="en-US" dirty="0" smtClean="0"/>
              <a:t>テストの種類を具体的に決める</a:t>
            </a:r>
          </a:p>
        </p:txBody>
      </p:sp>
      <p:sp>
        <p:nvSpPr>
          <p:cNvPr id="49155" name="コンテンツ プレースホルダ 2"/>
          <p:cNvSpPr>
            <a:spLocks noGrp="1"/>
          </p:cNvSpPr>
          <p:nvPr>
            <p:ph idx="1"/>
          </p:nvPr>
        </p:nvSpPr>
        <p:spPr/>
        <p:txBody>
          <a:bodyPr/>
          <a:lstStyle/>
          <a:p>
            <a:pPr eaLnBrk="1" hangingPunct="1"/>
            <a:r>
              <a:rPr lang="ja-JP" altLang="en-US" smtClean="0"/>
              <a:t>テスト対象となっている各要求に対して、どのようなテストを行うか決める。</a:t>
            </a:r>
            <a:endParaRPr lang="en-US" altLang="ja-JP" smtClean="0"/>
          </a:p>
          <a:p>
            <a:pPr eaLnBrk="1" hangingPunct="1"/>
            <a:endParaRPr lang="en-US" altLang="ja-JP" smtClean="0"/>
          </a:p>
          <a:p>
            <a:pPr eaLnBrk="1" hangingPunct="1"/>
            <a:r>
              <a:rPr lang="ja-JP" altLang="en-US" smtClean="0"/>
              <a:t>テストの種類ごとに、目的・テストケース作成・テスト実施方法などを決定し書きあげていく。</a:t>
            </a:r>
            <a:endParaRPr lang="en-US" altLang="ja-JP" smtClean="0"/>
          </a:p>
          <a:p>
            <a:pPr eaLnBrk="1" hangingPunct="1"/>
            <a:r>
              <a:rPr lang="ja-JP" altLang="en-US" smtClean="0"/>
              <a:t>その後、漏れがないか確認する。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ja-JP" altLang="en-US" dirty="0" smtClean="0"/>
              <a:t>４．優先順位の高いものを洗い出す</a:t>
            </a:r>
          </a:p>
        </p:txBody>
      </p:sp>
      <p:sp>
        <p:nvSpPr>
          <p:cNvPr id="50179" name="コンテンツ プレースホルダ 2"/>
          <p:cNvSpPr>
            <a:spLocks noGrp="1"/>
          </p:cNvSpPr>
          <p:nvPr>
            <p:ph idx="1"/>
          </p:nvPr>
        </p:nvSpPr>
        <p:spPr/>
        <p:txBody>
          <a:bodyPr/>
          <a:lstStyle/>
          <a:p>
            <a:pPr eaLnBrk="1" hangingPunct="1"/>
            <a:r>
              <a:rPr lang="ja-JP" altLang="en-US" smtClean="0"/>
              <a:t>ソフトウェアを使う「ユーザが重要視している度合い」、「技術的な困難度の度合」の２点から考える、などする。</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p:txBody>
          <a:bodyPr/>
          <a:lstStyle/>
          <a:p>
            <a:pPr eaLnBrk="1" hangingPunct="1"/>
            <a:r>
              <a:rPr lang="ja-JP" altLang="en-US" smtClean="0"/>
              <a:t>５．テストケース作成方針を決める</a:t>
            </a:r>
          </a:p>
        </p:txBody>
      </p:sp>
      <p:sp>
        <p:nvSpPr>
          <p:cNvPr id="51203" name="コンテンツ プレースホルダ 2"/>
          <p:cNvSpPr>
            <a:spLocks noGrp="1"/>
          </p:cNvSpPr>
          <p:nvPr>
            <p:ph idx="1"/>
          </p:nvPr>
        </p:nvSpPr>
        <p:spPr/>
        <p:txBody>
          <a:bodyPr/>
          <a:lstStyle/>
          <a:p>
            <a:pPr eaLnBrk="1" hangingPunct="1"/>
            <a:r>
              <a:rPr lang="ja-JP" altLang="en-US" smtClean="0"/>
              <a:t>ここまでに作成した資料をもとに、テストケースを作成する。（通常、この作業は一人ではできない！）</a:t>
            </a:r>
            <a:endParaRPr lang="en-US" altLang="ja-JP" smtClean="0"/>
          </a:p>
          <a:p>
            <a:pPr eaLnBrk="1" hangingPunct="1"/>
            <a:r>
              <a:rPr lang="ja-JP" altLang="en-US" smtClean="0"/>
              <a:t>このあたりは奥が深いので参考文献等でさらに学んでください。</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タイトル 1"/>
          <p:cNvSpPr>
            <a:spLocks noGrp="1"/>
          </p:cNvSpPr>
          <p:nvPr>
            <p:ph type="title"/>
          </p:nvPr>
        </p:nvSpPr>
        <p:spPr/>
        <p:txBody>
          <a:bodyPr/>
          <a:lstStyle/>
          <a:p>
            <a:pPr eaLnBrk="1" hangingPunct="1"/>
            <a:r>
              <a:rPr lang="ja-JP" altLang="en-US" smtClean="0"/>
              <a:t>参考文献</a:t>
            </a:r>
          </a:p>
        </p:txBody>
      </p:sp>
      <p:sp>
        <p:nvSpPr>
          <p:cNvPr id="3" name="コンテンツ プレースホルダ 2"/>
          <p:cNvSpPr>
            <a:spLocks noGrp="1"/>
          </p:cNvSpPr>
          <p:nvPr>
            <p:ph idx="1"/>
          </p:nvPr>
        </p:nvSpPr>
        <p:spPr/>
        <p:txBody>
          <a:bodyPr rtlCol="0">
            <a:normAutofit fontScale="92500" lnSpcReduction="20000"/>
          </a:bodyPr>
          <a:lstStyle/>
          <a:p>
            <a:pPr marL="514350" indent="-514350" eaLnBrk="1" fontAlgn="auto" hangingPunct="1">
              <a:spcAft>
                <a:spcPts val="0"/>
              </a:spcAft>
              <a:buFont typeface="+mj-lt"/>
              <a:buAutoNum type="arabicPeriod"/>
              <a:defRPr/>
            </a:pPr>
            <a:r>
              <a:rPr lang="ja-JP" altLang="en-US" dirty="0" smtClean="0"/>
              <a:t>ソフトウェアテスト手法</a:t>
            </a:r>
            <a:r>
              <a:rPr lang="en-US" altLang="ja-JP" dirty="0" smtClean="0"/>
              <a:t>,</a:t>
            </a:r>
            <a:br>
              <a:rPr lang="en-US" altLang="ja-JP" dirty="0" smtClean="0"/>
            </a:br>
            <a:r>
              <a:rPr lang="ja-JP" altLang="en-US" dirty="0" smtClean="0"/>
              <a:t>高橋・湯本</a:t>
            </a:r>
            <a:r>
              <a:rPr lang="en-US" altLang="ja-JP" dirty="0" smtClean="0"/>
              <a:t>,</a:t>
            </a:r>
            <a:r>
              <a:rPr lang="ja-JP" altLang="en-US" dirty="0" smtClean="0"/>
              <a:t>技術評論社</a:t>
            </a:r>
            <a:r>
              <a:rPr lang="en-US" altLang="ja-JP" dirty="0" smtClean="0"/>
              <a:t>(2006).</a:t>
            </a:r>
          </a:p>
          <a:p>
            <a:pPr marL="514350" indent="-514350" eaLnBrk="1" fontAlgn="auto" hangingPunct="1">
              <a:spcAft>
                <a:spcPts val="0"/>
              </a:spcAft>
              <a:buFont typeface="+mj-lt"/>
              <a:buAutoNum type="arabicPeriod"/>
              <a:defRPr/>
            </a:pPr>
            <a:r>
              <a:rPr lang="ja-JP" altLang="en-US" dirty="0" smtClean="0"/>
              <a:t>ソフトウェアテストの常識</a:t>
            </a:r>
            <a:r>
              <a:rPr lang="en-US" altLang="ja-JP" dirty="0" smtClean="0"/>
              <a:t>,</a:t>
            </a:r>
            <a:br>
              <a:rPr lang="en-US" altLang="ja-JP" dirty="0" smtClean="0"/>
            </a:br>
            <a:r>
              <a:rPr lang="ja-JP" altLang="en-US" dirty="0" smtClean="0"/>
              <a:t>秋本・岡田</a:t>
            </a:r>
            <a:r>
              <a:rPr lang="en-US" altLang="ja-JP" dirty="0" smtClean="0"/>
              <a:t>,D ART(2006).</a:t>
            </a:r>
          </a:p>
          <a:p>
            <a:pPr marL="514350" indent="-514350" eaLnBrk="1" fontAlgn="auto" hangingPunct="1">
              <a:spcAft>
                <a:spcPts val="0"/>
              </a:spcAft>
              <a:buFont typeface="+mj-lt"/>
              <a:buAutoNum type="arabicPeriod"/>
              <a:defRPr/>
            </a:pPr>
            <a:r>
              <a:rPr lang="ja-JP" altLang="en-US" dirty="0" smtClean="0"/>
              <a:t>知識ゼロから学ぶソフトウェアテスト</a:t>
            </a:r>
            <a:r>
              <a:rPr lang="en-US" altLang="ja-JP" dirty="0" smtClean="0"/>
              <a:t>,</a:t>
            </a:r>
            <a:br>
              <a:rPr lang="en-US" altLang="ja-JP" dirty="0" smtClean="0"/>
            </a:br>
            <a:r>
              <a:rPr lang="ja-JP" altLang="en-US" dirty="0" smtClean="0"/>
              <a:t>高橋</a:t>
            </a:r>
            <a:r>
              <a:rPr lang="en-US" altLang="ja-JP" dirty="0" smtClean="0"/>
              <a:t>,</a:t>
            </a:r>
            <a:r>
              <a:rPr lang="ja-JP" altLang="en-US" dirty="0" smtClean="0"/>
              <a:t>翔泳社</a:t>
            </a:r>
            <a:r>
              <a:rPr lang="en-US" altLang="ja-JP" dirty="0" smtClean="0"/>
              <a:t>(2005).</a:t>
            </a:r>
          </a:p>
          <a:p>
            <a:pPr marL="514350" indent="-514350" eaLnBrk="1" fontAlgn="auto" hangingPunct="1">
              <a:spcAft>
                <a:spcPts val="0"/>
              </a:spcAft>
              <a:buFont typeface="+mj-lt"/>
              <a:buAutoNum type="arabicPeriod"/>
              <a:defRPr/>
            </a:pPr>
            <a:r>
              <a:rPr lang="ja-JP" altLang="en-US" dirty="0" smtClean="0"/>
              <a:t>演習で学ぶソフトウェアテスト　特訓</a:t>
            </a:r>
            <a:r>
              <a:rPr lang="en-US" altLang="ja-JP" dirty="0" smtClean="0"/>
              <a:t>150</a:t>
            </a:r>
            <a:r>
              <a:rPr lang="ja-JP" altLang="en-US" dirty="0" smtClean="0"/>
              <a:t>問</a:t>
            </a:r>
            <a:r>
              <a:rPr lang="en-US" altLang="ja-JP" dirty="0" smtClean="0"/>
              <a:t>, </a:t>
            </a:r>
            <a:br>
              <a:rPr lang="en-US" altLang="ja-JP" dirty="0" smtClean="0"/>
            </a:br>
            <a:r>
              <a:rPr lang="ja-JP" altLang="en-US" dirty="0" smtClean="0"/>
              <a:t>正木</a:t>
            </a:r>
            <a:r>
              <a:rPr lang="en-US" altLang="ja-JP" dirty="0" smtClean="0"/>
              <a:t>,</a:t>
            </a:r>
            <a:r>
              <a:rPr lang="ja-JP" altLang="en-US" dirty="0" smtClean="0"/>
              <a:t>技術評論社</a:t>
            </a:r>
            <a:r>
              <a:rPr lang="en-US" altLang="ja-JP" dirty="0" smtClean="0"/>
              <a:t>(2006).</a:t>
            </a:r>
          </a:p>
          <a:p>
            <a:pPr marL="514350" indent="-514350" eaLnBrk="1" fontAlgn="auto" hangingPunct="1">
              <a:spcAft>
                <a:spcPts val="0"/>
              </a:spcAft>
              <a:buFont typeface="+mj-lt"/>
              <a:buAutoNum type="arabicPeriod"/>
              <a:defRPr/>
            </a:pPr>
            <a:r>
              <a:rPr lang="ja-JP" altLang="en-US" dirty="0" smtClean="0"/>
              <a:t>コンピュータシステム開発</a:t>
            </a:r>
            <a:r>
              <a:rPr lang="en-US" altLang="ja-JP" dirty="0" smtClean="0"/>
              <a:t>,</a:t>
            </a:r>
            <a:br>
              <a:rPr lang="en-US" altLang="ja-JP" dirty="0" smtClean="0"/>
            </a:br>
            <a:r>
              <a:rPr lang="ja-JP" altLang="en-US" dirty="0" smtClean="0"/>
              <a:t>松永他</a:t>
            </a:r>
            <a:r>
              <a:rPr lang="en-US" altLang="ja-JP" dirty="0" smtClean="0"/>
              <a:t>,</a:t>
            </a:r>
            <a:r>
              <a:rPr lang="ja-JP" altLang="en-US" dirty="0" smtClean="0"/>
              <a:t>オーム社</a:t>
            </a:r>
            <a:r>
              <a:rPr lang="en-US" altLang="ja-JP" dirty="0" smtClean="0"/>
              <a:t>(2009).</a:t>
            </a:r>
            <a:endParaRPr lang="ja-JP"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キーワード</a:t>
            </a:r>
          </a:p>
        </p:txBody>
      </p:sp>
      <p:sp>
        <p:nvSpPr>
          <p:cNvPr id="3" name="コンテンツ プレースホルダ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ja-JP" altLang="en-US" dirty="0" smtClean="0"/>
              <a:t>ソフトウェアのライフサイクル</a:t>
            </a:r>
            <a:endParaRPr lang="en-US" altLang="ja-JP" dirty="0" smtClean="0"/>
          </a:p>
          <a:p>
            <a:pPr eaLnBrk="1" fontAlgn="auto" hangingPunct="1">
              <a:spcAft>
                <a:spcPts val="0"/>
              </a:spcAft>
              <a:buFont typeface="Arial" pitchFamily="34" charset="0"/>
              <a:buChar char="•"/>
              <a:defRPr/>
            </a:pPr>
            <a:r>
              <a:rPr lang="ja-JP" altLang="en-US" dirty="0" smtClean="0"/>
              <a:t>上流工程と下流工程</a:t>
            </a:r>
            <a:endParaRPr lang="en-US" altLang="ja-JP" dirty="0" smtClean="0"/>
          </a:p>
          <a:p>
            <a:pPr eaLnBrk="1" fontAlgn="auto" hangingPunct="1">
              <a:spcAft>
                <a:spcPts val="0"/>
              </a:spcAft>
              <a:buFont typeface="Arial" pitchFamily="34" charset="0"/>
              <a:buChar char="•"/>
              <a:defRPr/>
            </a:pPr>
            <a:r>
              <a:rPr lang="ja-JP" altLang="en-US" dirty="0" smtClean="0"/>
              <a:t>要求分析（要求仕様・要求定義・要件定義）</a:t>
            </a:r>
            <a:endParaRPr lang="en-US" altLang="ja-JP" dirty="0" smtClean="0"/>
          </a:p>
          <a:p>
            <a:pPr eaLnBrk="1" fontAlgn="auto" hangingPunct="1">
              <a:spcAft>
                <a:spcPts val="0"/>
              </a:spcAft>
              <a:buFont typeface="Arial" pitchFamily="34" charset="0"/>
              <a:buChar char="•"/>
              <a:defRPr/>
            </a:pPr>
            <a:r>
              <a:rPr lang="ja-JP" altLang="en-US" dirty="0" smtClean="0"/>
              <a:t>オブジェクト指向分析・設計</a:t>
            </a:r>
            <a:endParaRPr lang="en-US" altLang="ja-JP" dirty="0" smtClean="0"/>
          </a:p>
          <a:p>
            <a:pPr eaLnBrk="1" fontAlgn="auto" hangingPunct="1">
              <a:spcAft>
                <a:spcPts val="0"/>
              </a:spcAft>
              <a:buFont typeface="Arial" pitchFamily="34" charset="0"/>
              <a:buChar char="•"/>
              <a:defRPr/>
            </a:pPr>
            <a:r>
              <a:rPr lang="ja-JP" altLang="en-US" dirty="0" smtClean="0"/>
              <a:t>ＵＭＬ</a:t>
            </a:r>
            <a:endParaRPr lang="en-US" altLang="ja-JP" dirty="0" smtClean="0"/>
          </a:p>
          <a:p>
            <a:pPr lvl="1" eaLnBrk="1" fontAlgn="auto" hangingPunct="1">
              <a:spcAft>
                <a:spcPts val="0"/>
              </a:spcAft>
              <a:buFont typeface="Arial" pitchFamily="34" charset="0"/>
              <a:buChar char="–"/>
              <a:defRPr/>
            </a:pPr>
            <a:r>
              <a:rPr lang="ja-JP" altLang="en-US" dirty="0" smtClean="0"/>
              <a:t>ユースケースとユースケース図</a:t>
            </a:r>
            <a:endParaRPr lang="en-US" altLang="ja-JP" dirty="0" smtClean="0"/>
          </a:p>
          <a:p>
            <a:pPr lvl="1" eaLnBrk="1" fontAlgn="auto" hangingPunct="1">
              <a:spcAft>
                <a:spcPts val="0"/>
              </a:spcAft>
              <a:buFont typeface="Arial" pitchFamily="34" charset="0"/>
              <a:buChar char="–"/>
              <a:defRPr/>
            </a:pPr>
            <a:r>
              <a:rPr lang="ja-JP" altLang="en-US" dirty="0" smtClean="0"/>
              <a:t>クラス図・シーケンス図</a:t>
            </a:r>
            <a:endParaRPr lang="en-US" altLang="ja-JP" dirty="0" smtClean="0"/>
          </a:p>
          <a:p>
            <a:pPr eaLnBrk="1" fontAlgn="auto" hangingPunct="1">
              <a:spcAft>
                <a:spcPts val="0"/>
              </a:spcAft>
              <a:buFont typeface="Arial" pitchFamily="34" charset="0"/>
              <a:buChar char="•"/>
              <a:defRPr/>
            </a:pPr>
            <a:r>
              <a:rPr lang="ja-JP" altLang="en-US" dirty="0" smtClean="0"/>
              <a:t>各種ドキュメント作成</a:t>
            </a:r>
            <a:endParaRPr lang="en-US" altLang="ja-JP" dirty="0" smtClean="0"/>
          </a:p>
          <a:p>
            <a:pPr eaLnBrk="1" fontAlgn="auto" hangingPunct="1">
              <a:spcAft>
                <a:spcPts val="0"/>
              </a:spcAft>
              <a:buFont typeface="Arial" pitchFamily="34" charset="0"/>
              <a:buChar char="•"/>
              <a:defRPr/>
            </a:pPr>
            <a:r>
              <a:rPr lang="ja-JP" altLang="en-US" dirty="0" smtClean="0"/>
              <a:t>コラボレーション（プロジェクト管理）　など</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タイトル 1"/>
          <p:cNvSpPr>
            <a:spLocks noGrp="1"/>
          </p:cNvSpPr>
          <p:nvPr>
            <p:ph type="title"/>
          </p:nvPr>
        </p:nvSpPr>
        <p:spPr/>
        <p:txBody>
          <a:bodyPr/>
          <a:lstStyle/>
          <a:p>
            <a:pPr eaLnBrk="1" hangingPunct="1"/>
            <a:r>
              <a:rPr lang="ja-JP" altLang="en-US" smtClean="0"/>
              <a:t>キーワード</a:t>
            </a:r>
          </a:p>
        </p:txBody>
      </p:sp>
      <p:sp>
        <p:nvSpPr>
          <p:cNvPr id="53251" name="コンテンツ プレースホルダ 2"/>
          <p:cNvSpPr>
            <a:spLocks noGrp="1"/>
          </p:cNvSpPr>
          <p:nvPr>
            <p:ph idx="1"/>
          </p:nvPr>
        </p:nvSpPr>
        <p:spPr/>
        <p:txBody>
          <a:bodyPr/>
          <a:lstStyle/>
          <a:p>
            <a:pPr eaLnBrk="1" hangingPunct="1"/>
            <a:r>
              <a:rPr lang="ja-JP" altLang="en-US" smtClean="0"/>
              <a:t>単体テスト</a:t>
            </a:r>
            <a:endParaRPr lang="en-US" altLang="ja-JP" smtClean="0"/>
          </a:p>
          <a:p>
            <a:pPr eaLnBrk="1" hangingPunct="1"/>
            <a:r>
              <a:rPr lang="ja-JP" altLang="en-US" smtClean="0"/>
              <a:t>結合テスト</a:t>
            </a:r>
            <a:endParaRPr lang="en-US" altLang="ja-JP" smtClean="0"/>
          </a:p>
          <a:p>
            <a:pPr eaLnBrk="1" hangingPunct="1"/>
            <a:r>
              <a:rPr lang="ja-JP" altLang="en-US" smtClean="0"/>
              <a:t>運用テスト</a:t>
            </a:r>
            <a:endParaRPr lang="en-US" altLang="ja-JP" smtClean="0"/>
          </a:p>
          <a:p>
            <a:pPr eaLnBrk="1" hangingPunct="1"/>
            <a:r>
              <a:rPr lang="ja-JP" altLang="en-US" smtClean="0"/>
              <a:t>ホワイトボックステスト</a:t>
            </a:r>
            <a:endParaRPr lang="en-US" altLang="ja-JP" smtClean="0"/>
          </a:p>
          <a:p>
            <a:pPr eaLnBrk="1" hangingPunct="1"/>
            <a:r>
              <a:rPr lang="ja-JP" altLang="en-US" smtClean="0"/>
              <a:t>ブラックボックステスト</a:t>
            </a:r>
            <a:r>
              <a:rPr lang="en-US" altLang="ja-JP" smtClean="0"/>
              <a:t/>
            </a:r>
            <a:br>
              <a:rPr lang="en-US" altLang="ja-JP" smtClean="0"/>
            </a:br>
            <a:r>
              <a:rPr lang="ja-JP" altLang="en-US" smtClean="0"/>
              <a:t>（同値分割法、境界値分析法）</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タイトル 1"/>
          <p:cNvSpPr>
            <a:spLocks noGrp="1"/>
          </p:cNvSpPr>
          <p:nvPr>
            <p:ph type="title"/>
          </p:nvPr>
        </p:nvSpPr>
        <p:spPr/>
        <p:txBody>
          <a:bodyPr/>
          <a:lstStyle/>
          <a:p>
            <a:pPr eaLnBrk="1" hangingPunct="1"/>
            <a:r>
              <a:rPr lang="ja-JP" altLang="en-US" smtClean="0"/>
              <a:t>最後に</a:t>
            </a:r>
          </a:p>
        </p:txBody>
      </p:sp>
      <p:sp>
        <p:nvSpPr>
          <p:cNvPr id="54275" name="コンテンツ プレースホルダ 2"/>
          <p:cNvSpPr>
            <a:spLocks noGrp="1"/>
          </p:cNvSpPr>
          <p:nvPr>
            <p:ph idx="1"/>
          </p:nvPr>
        </p:nvSpPr>
        <p:spPr/>
        <p:txBody>
          <a:bodyPr/>
          <a:lstStyle/>
          <a:p>
            <a:pPr eaLnBrk="1" hangingPunct="1"/>
            <a:endParaRPr lang="ja-JP" alt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eaLnBrk="1" hangingPunct="1"/>
            <a:r>
              <a:rPr lang="ja-JP" altLang="en-US" smtClean="0"/>
              <a:t>テスト担当者の心得</a:t>
            </a:r>
          </a:p>
        </p:txBody>
      </p:sp>
      <p:sp>
        <p:nvSpPr>
          <p:cNvPr id="3" name="コンテンツ プレースホルダ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ja-JP" altLang="en-US" dirty="0" smtClean="0"/>
              <a:t>バグを全部見つけるのは無理と心得よ。</a:t>
            </a:r>
            <a:endParaRPr lang="en-US" altLang="ja-JP" dirty="0" smtClean="0"/>
          </a:p>
          <a:p>
            <a:pPr eaLnBrk="1" fontAlgn="auto" hangingPunct="1">
              <a:spcAft>
                <a:spcPts val="0"/>
              </a:spcAft>
              <a:buFont typeface="Arial" pitchFamily="34" charset="0"/>
              <a:buChar char="•"/>
              <a:defRPr/>
            </a:pPr>
            <a:r>
              <a:rPr lang="ja-JP" altLang="en-US" dirty="0" smtClean="0"/>
              <a:t>エラーは見つからないだろうという仮定の</a:t>
            </a:r>
            <a:r>
              <a:rPr lang="ja-JP" altLang="en-US" smtClean="0"/>
              <a:t>もと</a:t>
            </a:r>
            <a:r>
              <a:rPr lang="ja-JP" altLang="en-US" smtClean="0"/>
              <a:t>に</a:t>
            </a:r>
            <a:r>
              <a:rPr lang="ja-JP" altLang="en-US" smtClean="0"/>
              <a:t>テスト</a:t>
            </a:r>
            <a:r>
              <a:rPr lang="ja-JP" altLang="en-US" smtClean="0"/>
              <a:t>の</a:t>
            </a:r>
            <a:r>
              <a:rPr lang="ja-JP" altLang="en-US" dirty="0" smtClean="0"/>
              <a:t>計画を立ててはいけない。</a:t>
            </a:r>
            <a:endParaRPr lang="en-US" altLang="ja-JP" dirty="0" smtClean="0"/>
          </a:p>
          <a:p>
            <a:pPr eaLnBrk="1" fontAlgn="auto" hangingPunct="1">
              <a:spcAft>
                <a:spcPts val="0"/>
              </a:spcAft>
              <a:buFont typeface="Arial" pitchFamily="34" charset="0"/>
              <a:buChar char="•"/>
              <a:defRPr/>
            </a:pPr>
            <a:r>
              <a:rPr lang="ja-JP" altLang="en-US" dirty="0" smtClean="0"/>
              <a:t>プログラム開発グループは、自分たちのプログラムをテストしてはいけない。</a:t>
            </a:r>
            <a:endParaRPr lang="en-US" altLang="ja-JP" dirty="0" smtClean="0"/>
          </a:p>
          <a:p>
            <a:pPr eaLnBrk="1" fontAlgn="auto" hangingPunct="1">
              <a:spcAft>
                <a:spcPts val="0"/>
              </a:spcAft>
              <a:buFont typeface="Arial" pitchFamily="34" charset="0"/>
              <a:buChar char="•"/>
              <a:defRPr/>
            </a:pPr>
            <a:r>
              <a:rPr lang="ja-JP" altLang="en-US" dirty="0" smtClean="0"/>
              <a:t>プログラムのある部分でエラーがまだ存在している確率は、すでにその部分で見つかったエラーの数に比例する。</a:t>
            </a:r>
            <a:endParaRPr lang="en-US" altLang="ja-JP" dirty="0" smtClean="0"/>
          </a:p>
          <a:p>
            <a:pPr eaLnBrk="1" fontAlgn="auto" hangingPunct="1">
              <a:spcAft>
                <a:spcPts val="0"/>
              </a:spcAft>
              <a:buFont typeface="Arial" pitchFamily="34" charset="0"/>
              <a:buChar char="•"/>
              <a:defRPr/>
            </a:pPr>
            <a:r>
              <a:rPr lang="ja-JP" altLang="en-US" dirty="0" smtClean="0"/>
              <a:t>ソフトウェアテストで重要なのは、どの部分にバグが出やすいのか、そこにどのようなテスト手法を適用すれば十分な品質が得られるのかを知ることである。</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p:txBody>
          <a:bodyPr/>
          <a:lstStyle/>
          <a:p>
            <a:pPr eaLnBrk="1" hangingPunct="1"/>
            <a:r>
              <a:rPr lang="ja-JP" altLang="en-US" smtClean="0"/>
              <a:t>確認事項：</a:t>
            </a:r>
          </a:p>
        </p:txBody>
      </p:sp>
      <p:sp>
        <p:nvSpPr>
          <p:cNvPr id="56323" name="コンテンツ プレースホルダ 2"/>
          <p:cNvSpPr>
            <a:spLocks noGrp="1"/>
          </p:cNvSpPr>
          <p:nvPr>
            <p:ph idx="1"/>
          </p:nvPr>
        </p:nvSpPr>
        <p:spPr/>
        <p:txBody>
          <a:bodyPr/>
          <a:lstStyle/>
          <a:p>
            <a:pPr eaLnBrk="1" hangingPunct="1"/>
            <a:r>
              <a:rPr lang="en-US" altLang="ja-JP" dirty="0" smtClean="0"/>
              <a:t>7</a:t>
            </a:r>
            <a:r>
              <a:rPr lang="ja-JP" altLang="en-US" smtClean="0"/>
              <a:t>月</a:t>
            </a:r>
            <a:r>
              <a:rPr lang="en-US" altLang="ja-JP" dirty="0" smtClean="0"/>
              <a:t>15</a:t>
            </a:r>
            <a:r>
              <a:rPr lang="ja-JP" altLang="en-US" dirty="0" smtClean="0"/>
              <a:t>日でこの授業はおしまいです。</a:t>
            </a:r>
            <a:endParaRPr lang="en-US" altLang="ja-JP" dirty="0" smtClean="0"/>
          </a:p>
          <a:p>
            <a:pPr eaLnBrk="1" hangingPunct="1"/>
            <a:r>
              <a:rPr lang="ja-JP" altLang="en-US" dirty="0" smtClean="0"/>
              <a:t>定期試験はありません。</a:t>
            </a:r>
            <a:endParaRPr lang="en-US" altLang="ja-JP" dirty="0" smtClean="0"/>
          </a:p>
          <a:p>
            <a:pPr eaLnBrk="1" hangingPunct="1"/>
            <a:r>
              <a:rPr lang="ja-JP" altLang="en-US" dirty="0" smtClean="0"/>
              <a:t>成績評価は成果物で決めます。</a:t>
            </a:r>
            <a:endParaRPr lang="en-US" altLang="ja-JP" dirty="0" smtClean="0"/>
          </a:p>
          <a:p>
            <a:pPr eaLnBrk="1" hangingPunct="1"/>
            <a:r>
              <a:rPr lang="ja-JP" altLang="en-US" dirty="0" smtClean="0"/>
              <a:t>欠席が多かった人、</a:t>
            </a:r>
            <a:r>
              <a:rPr lang="en-US" altLang="ja-JP" dirty="0" smtClean="0"/>
              <a:t>Virtual Company</a:t>
            </a:r>
            <a:r>
              <a:rPr lang="ja-JP" altLang="en-US" dirty="0" smtClean="0"/>
              <a:t>における勤務態度が悪かったひと、貢献度が低かった人は、減点の対象となります。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キーワード（２）</a:t>
            </a:r>
          </a:p>
        </p:txBody>
      </p:sp>
      <p:sp>
        <p:nvSpPr>
          <p:cNvPr id="8195" name="コンテンツ プレースホルダ 2"/>
          <p:cNvSpPr>
            <a:spLocks noGrp="1"/>
          </p:cNvSpPr>
          <p:nvPr>
            <p:ph idx="1"/>
          </p:nvPr>
        </p:nvSpPr>
        <p:spPr/>
        <p:txBody>
          <a:bodyPr/>
          <a:lstStyle/>
          <a:p>
            <a:pPr eaLnBrk="1" hangingPunct="1"/>
            <a:r>
              <a:rPr lang="ja-JP" altLang="en-US" smtClean="0"/>
              <a:t>外部設計</a:t>
            </a:r>
            <a:endParaRPr lang="en-US" altLang="ja-JP" smtClean="0"/>
          </a:p>
          <a:p>
            <a:pPr eaLnBrk="1" hangingPunct="1"/>
            <a:r>
              <a:rPr lang="ja-JP" altLang="en-US" smtClean="0"/>
              <a:t>内部設計</a:t>
            </a:r>
            <a:endParaRPr lang="en-US" altLang="ja-JP" smtClean="0"/>
          </a:p>
          <a:p>
            <a:pPr eaLnBrk="1" hangingPunct="1"/>
            <a:r>
              <a:rPr lang="ja-JP" altLang="en-US" smtClean="0"/>
              <a:t>ソフトウェア開発モデル</a:t>
            </a:r>
            <a:endParaRPr lang="en-US" altLang="ja-JP" smtClean="0"/>
          </a:p>
          <a:p>
            <a:pPr eaLnBrk="1" hangingPunct="1"/>
            <a:r>
              <a:rPr lang="ja-JP" altLang="en-US" smtClean="0"/>
              <a:t>銀の弾丸</a:t>
            </a:r>
            <a:endParaRPr lang="en-US" altLang="ja-JP" smtClean="0"/>
          </a:p>
          <a:p>
            <a:pPr eaLnBrk="1" hangingPunct="1"/>
            <a:endParaRPr lang="en-US" altLang="ja-JP"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より進んだキーワード</a:t>
            </a:r>
          </a:p>
        </p:txBody>
      </p:sp>
      <p:sp>
        <p:nvSpPr>
          <p:cNvPr id="9219" name="コンテンツ プレースホルダ 2"/>
          <p:cNvSpPr>
            <a:spLocks noGrp="1"/>
          </p:cNvSpPr>
          <p:nvPr>
            <p:ph idx="1"/>
          </p:nvPr>
        </p:nvSpPr>
        <p:spPr/>
        <p:txBody>
          <a:bodyPr/>
          <a:lstStyle/>
          <a:p>
            <a:pPr eaLnBrk="1" hangingPunct="1"/>
            <a:r>
              <a:rPr lang="ja-JP" altLang="en-US" smtClean="0"/>
              <a:t>ＭＤＡ</a:t>
            </a:r>
            <a:r>
              <a:rPr lang="en-US" altLang="ja-JP" smtClean="0"/>
              <a:t>(</a:t>
            </a:r>
            <a:r>
              <a:rPr lang="ja-JP" altLang="en-US" smtClean="0"/>
              <a:t>モデル駆動アーキテクチャ</a:t>
            </a:r>
            <a:r>
              <a:rPr lang="en-US" altLang="ja-JP" smtClean="0"/>
              <a:t>)</a:t>
            </a:r>
          </a:p>
          <a:p>
            <a:pPr eaLnBrk="1" hangingPunct="1"/>
            <a:r>
              <a:rPr lang="ja-JP" altLang="en-US" smtClean="0"/>
              <a:t>デザイナ，アーキテクト，プログラマ</a:t>
            </a:r>
            <a:r>
              <a:rPr lang="en-US" altLang="ja-JP" smtClean="0"/>
              <a:t>,</a:t>
            </a:r>
            <a:br>
              <a:rPr lang="en-US" altLang="ja-JP" smtClean="0"/>
            </a:br>
            <a:r>
              <a:rPr lang="ja-JP" altLang="en-US" smtClean="0"/>
              <a:t>プロジェクトマネジャ　</a:t>
            </a:r>
            <a:r>
              <a:rPr lang="en-US" altLang="ja-JP" smtClean="0"/>
              <a:t>etc.</a:t>
            </a:r>
          </a:p>
          <a:p>
            <a:pPr eaLnBrk="1" hangingPunct="1"/>
            <a:r>
              <a:rPr lang="ja-JP" altLang="en-US" smtClean="0"/>
              <a:t>プロジェクト管理</a:t>
            </a:r>
            <a:r>
              <a:rPr lang="en-US" altLang="ja-JP" smtClean="0"/>
              <a:t>(PM)</a:t>
            </a:r>
          </a:p>
          <a:p>
            <a:pPr eaLnBrk="1" hangingPunct="1"/>
            <a:r>
              <a:rPr lang="ja-JP" altLang="en-US" smtClean="0"/>
              <a:t>（ソフトウェア）デザインパタン　など</a:t>
            </a:r>
            <a:endParaRPr lang="en-US" altLang="ja-JP" smtClean="0"/>
          </a:p>
          <a:p>
            <a:pPr eaLnBrk="1" hangingPunct="1"/>
            <a:endParaRPr lang="en-US" altLang="ja-JP" smtClean="0"/>
          </a:p>
          <a:p>
            <a:pPr eaLnBrk="1" hangingPunct="1"/>
            <a:endParaRPr lang="ja-JP"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ja-JP" altLang="en-US" smtClean="0"/>
              <a:t>ツールの重要性</a:t>
            </a:r>
          </a:p>
        </p:txBody>
      </p:sp>
      <p:sp>
        <p:nvSpPr>
          <p:cNvPr id="10243" name="コンテンツ プレースホルダ 2"/>
          <p:cNvSpPr>
            <a:spLocks noGrp="1"/>
          </p:cNvSpPr>
          <p:nvPr>
            <p:ph idx="1"/>
          </p:nvPr>
        </p:nvSpPr>
        <p:spPr/>
        <p:txBody>
          <a:bodyPr/>
          <a:lstStyle/>
          <a:p>
            <a:pPr eaLnBrk="1" hangingPunct="1"/>
            <a:r>
              <a:rPr lang="ja-JP" altLang="en-US" dirty="0" smtClean="0"/>
              <a:t>ＵＭＬ関連</a:t>
            </a:r>
            <a:endParaRPr lang="en-US" altLang="ja-JP" dirty="0" smtClean="0"/>
          </a:p>
          <a:p>
            <a:pPr lvl="1" eaLnBrk="1" hangingPunct="1"/>
            <a:r>
              <a:rPr lang="en-US" altLang="ja-JP" dirty="0" err="1" smtClean="0"/>
              <a:t>astah</a:t>
            </a:r>
            <a:endParaRPr lang="en-US" altLang="ja-JP" dirty="0" smtClean="0"/>
          </a:p>
          <a:p>
            <a:pPr eaLnBrk="1" hangingPunct="1"/>
            <a:r>
              <a:rPr lang="ja-JP" altLang="en-US" dirty="0" smtClean="0"/>
              <a:t>アイデアの発想・分析関連</a:t>
            </a:r>
            <a:endParaRPr lang="en-US" altLang="ja-JP" dirty="0" smtClean="0"/>
          </a:p>
          <a:p>
            <a:pPr lvl="1" eaLnBrk="1" hangingPunct="1"/>
            <a:r>
              <a:rPr lang="en-US" altLang="ja-JP" dirty="0" smtClean="0"/>
              <a:t>Mind Map</a:t>
            </a:r>
            <a:r>
              <a:rPr lang="ja-JP" altLang="en-US" dirty="0" smtClean="0"/>
              <a:t>法</a:t>
            </a:r>
            <a:r>
              <a:rPr lang="en-US" altLang="ja-JP" dirty="0" smtClean="0"/>
              <a:t>(</a:t>
            </a:r>
            <a:r>
              <a:rPr lang="en-US" altLang="ja-JP" dirty="0" err="1" smtClean="0"/>
              <a:t>astah</a:t>
            </a:r>
            <a:r>
              <a:rPr lang="ja-JP" altLang="en-US" dirty="0" smtClean="0"/>
              <a:t>など</a:t>
            </a:r>
            <a:r>
              <a:rPr lang="en-US" altLang="ja-JP" dirty="0" smtClean="0"/>
              <a:t>)</a:t>
            </a:r>
          </a:p>
          <a:p>
            <a:pPr eaLnBrk="1" hangingPunct="1"/>
            <a:r>
              <a:rPr lang="ja-JP" altLang="en-US" dirty="0" smtClean="0"/>
              <a:t>プログラム開発環境やツール</a:t>
            </a:r>
            <a:endParaRPr lang="en-US" altLang="ja-JP" dirty="0" smtClean="0"/>
          </a:p>
          <a:p>
            <a:pPr lvl="1" eaLnBrk="1" hangingPunct="1"/>
            <a:r>
              <a:rPr lang="ja-JP" altLang="en-US" dirty="0" smtClean="0"/>
              <a:t>Ｅｃｌｉｐｓｅ</a:t>
            </a:r>
            <a:endParaRPr lang="en-US" altLang="ja-JP" dirty="0" smtClean="0"/>
          </a:p>
          <a:p>
            <a:pPr lvl="2" eaLnBrk="1" hangingPunct="1"/>
            <a:r>
              <a:rPr lang="en-US" altLang="ja-JP" dirty="0" err="1" smtClean="0"/>
              <a:t>Ctags+Gtags+Htags</a:t>
            </a:r>
            <a:r>
              <a:rPr lang="en-US" altLang="ja-JP" dirty="0" smtClean="0"/>
              <a:t>, GDB, Ant, make etc.</a:t>
            </a:r>
          </a:p>
          <a:p>
            <a:pPr eaLnBrk="1" hangingPunct="1"/>
            <a:r>
              <a:rPr lang="ja-JP" altLang="en-US" dirty="0" smtClean="0"/>
              <a:t>その他</a:t>
            </a:r>
            <a:endParaRPr lang="en-US" altLang="ja-JP" dirty="0" smtClean="0"/>
          </a:p>
          <a:p>
            <a:pPr eaLnBrk="1" hangingPunct="1"/>
            <a:endParaRPr lang="en-US" altLang="ja-JP" dirty="0" smtClean="0"/>
          </a:p>
          <a:p>
            <a:pPr eaLnBrk="1" hangingPunct="1"/>
            <a:endParaRPr lang="ja-JP"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ja-JP" altLang="en-US" smtClean="0"/>
              <a:t>さて、</a:t>
            </a:r>
            <a:r>
              <a:rPr lang="en-US" altLang="ja-JP" smtClean="0"/>
              <a:t>…</a:t>
            </a:r>
            <a:endParaRPr lang="ja-JP" altLang="en-US" smtClean="0"/>
          </a:p>
        </p:txBody>
      </p:sp>
      <p:sp>
        <p:nvSpPr>
          <p:cNvPr id="11267" name="コンテンツ プレースホルダ 2"/>
          <p:cNvSpPr>
            <a:spLocks noGrp="1"/>
          </p:cNvSpPr>
          <p:nvPr>
            <p:ph idx="1"/>
          </p:nvPr>
        </p:nvSpPr>
        <p:spPr/>
        <p:txBody>
          <a:bodyPr/>
          <a:lstStyle/>
          <a:p>
            <a:pPr eaLnBrk="1" hangingPunct="1"/>
            <a:endParaRPr lang="ja-JP" altLang="en-US"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2050</Words>
  <Application>Microsoft Office PowerPoint</Application>
  <PresentationFormat>画面に合わせる (4:3)</PresentationFormat>
  <Paragraphs>300</Paragraphs>
  <Slides>53</Slides>
  <Notes>0</Notes>
  <HiddenSlides>0</HiddenSlides>
  <MMClips>0</MMClips>
  <ScaleCrop>false</ScaleCrop>
  <HeadingPairs>
    <vt:vector size="4" baseType="variant">
      <vt:variant>
        <vt:lpstr>テーマ</vt:lpstr>
      </vt:variant>
      <vt:variant>
        <vt:i4>1</vt:i4>
      </vt:variant>
      <vt:variant>
        <vt:lpstr>スライド タイトル</vt:lpstr>
      </vt:variant>
      <vt:variant>
        <vt:i4>53</vt:i4>
      </vt:variant>
    </vt:vector>
  </HeadingPairs>
  <TitlesOfParts>
    <vt:vector size="54" baseType="lpstr">
      <vt:lpstr>Office テーマ</vt:lpstr>
      <vt:lpstr>基礎情報技術2011 ー第10日目ー</vt:lpstr>
      <vt:lpstr>少し頭を整理しましょう！</vt:lpstr>
      <vt:lpstr>授業概要</vt:lpstr>
      <vt:lpstr>学習目標</vt:lpstr>
      <vt:lpstr>キーワード</vt:lpstr>
      <vt:lpstr>キーワード（２）</vt:lpstr>
      <vt:lpstr>より進んだキーワード</vt:lpstr>
      <vt:lpstr>ツールの重要性</vt:lpstr>
      <vt:lpstr>さて、…</vt:lpstr>
      <vt:lpstr>ソフトウェア工学とは</vt:lpstr>
      <vt:lpstr>UMLとは</vt:lpstr>
      <vt:lpstr>UMLで使用する図（2.0以降）</vt:lpstr>
      <vt:lpstr>UMLでの５つのビュー（１）</vt:lpstr>
      <vt:lpstr>UMLでの５つのビュー（２）</vt:lpstr>
      <vt:lpstr>UMLでの各種ビュー(3)</vt:lpstr>
      <vt:lpstr>UMLでの５つのビュー（４）</vt:lpstr>
      <vt:lpstr>次の話題へ進みましょう</vt:lpstr>
      <vt:lpstr>ソフトウェアのライフサイクル（１）</vt:lpstr>
      <vt:lpstr>ソフトウェアのライフサイクル（２）</vt:lpstr>
      <vt:lpstr>スライド 20</vt:lpstr>
      <vt:lpstr>スライド 21</vt:lpstr>
      <vt:lpstr>スライド 22</vt:lpstr>
      <vt:lpstr>内容</vt:lpstr>
      <vt:lpstr>内容</vt:lpstr>
      <vt:lpstr>ソフトウェア試験（テスト）</vt:lpstr>
      <vt:lpstr>テストの目的</vt:lpstr>
      <vt:lpstr>安心・安全な社会を実現するためには、テスト（試験）は必須です！ お互いあと一息頑張りましょう！</vt:lpstr>
      <vt:lpstr>ソフトウェアの品質</vt:lpstr>
      <vt:lpstr>顧客から見た品質 vs 企業から見た品質</vt:lpstr>
      <vt:lpstr>でも、…</vt:lpstr>
      <vt:lpstr>要求仕様書</vt:lpstr>
      <vt:lpstr>要求仕様書の作成者は誰？</vt:lpstr>
      <vt:lpstr>その結果、…</vt:lpstr>
      <vt:lpstr>ソフトウェアテストの目的</vt:lpstr>
      <vt:lpstr>確認事項</vt:lpstr>
      <vt:lpstr>確認事項(2)</vt:lpstr>
      <vt:lpstr>確認事項(３)</vt:lpstr>
      <vt:lpstr>コメント</vt:lpstr>
      <vt:lpstr>テスト技術者の登場</vt:lpstr>
      <vt:lpstr>さて、…</vt:lpstr>
      <vt:lpstr>スライド 41</vt:lpstr>
      <vt:lpstr>テスト対象の分析・設計</vt:lpstr>
      <vt:lpstr>１．テスト対象の情報を収集する。</vt:lpstr>
      <vt:lpstr>（注）</vt:lpstr>
      <vt:lpstr>２．テスト対象の要求（仕様）を 整理し一覧にする</vt:lpstr>
      <vt:lpstr>３．各要求（仕様）に適用する テストの種類を具体的に決める</vt:lpstr>
      <vt:lpstr>４．優先順位の高いものを洗い出す</vt:lpstr>
      <vt:lpstr>５．テストケース作成方針を決める</vt:lpstr>
      <vt:lpstr>参考文献</vt:lpstr>
      <vt:lpstr>キーワード</vt:lpstr>
      <vt:lpstr>最後に</vt:lpstr>
      <vt:lpstr>テスト担当者の心得</vt:lpstr>
      <vt:lpstr>確認事項：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基礎情報技術2009 ー第12日目ー</dc:title>
  <dc:creator>kameda</dc:creator>
  <cp:lastModifiedBy>kameda</cp:lastModifiedBy>
  <cp:revision>37</cp:revision>
  <dcterms:created xsi:type="dcterms:W3CDTF">2009-07-10T01:28:41Z</dcterms:created>
  <dcterms:modified xsi:type="dcterms:W3CDTF">2011-06-17T06:56:15Z</dcterms:modified>
</cp:coreProperties>
</file>