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7" r:id="rId2"/>
    <p:sldId id="295" r:id="rId3"/>
    <p:sldId id="352" r:id="rId4"/>
    <p:sldId id="317" r:id="rId5"/>
    <p:sldId id="319" r:id="rId6"/>
    <p:sldId id="320" r:id="rId7"/>
    <p:sldId id="321" r:id="rId8"/>
    <p:sldId id="322" r:id="rId9"/>
    <p:sldId id="323" r:id="rId10"/>
    <p:sldId id="299" r:id="rId11"/>
    <p:sldId id="275" r:id="rId12"/>
    <p:sldId id="285" r:id="rId13"/>
    <p:sldId id="277" r:id="rId14"/>
    <p:sldId id="288" r:id="rId15"/>
    <p:sldId id="327" r:id="rId16"/>
    <p:sldId id="293" r:id="rId17"/>
    <p:sldId id="326" r:id="rId18"/>
    <p:sldId id="328" r:id="rId19"/>
    <p:sldId id="329" r:id="rId20"/>
    <p:sldId id="330" r:id="rId21"/>
    <p:sldId id="331" r:id="rId22"/>
    <p:sldId id="332" r:id="rId23"/>
    <p:sldId id="333" r:id="rId24"/>
    <p:sldId id="324" r:id="rId25"/>
    <p:sldId id="334" r:id="rId26"/>
    <p:sldId id="336" r:id="rId27"/>
    <p:sldId id="335" r:id="rId28"/>
    <p:sldId id="337" r:id="rId29"/>
    <p:sldId id="338" r:id="rId30"/>
    <p:sldId id="339" r:id="rId31"/>
    <p:sldId id="340" r:id="rId32"/>
    <p:sldId id="341" r:id="rId33"/>
    <p:sldId id="343" r:id="rId34"/>
    <p:sldId id="342" r:id="rId35"/>
    <p:sldId id="325" r:id="rId36"/>
    <p:sldId id="344" r:id="rId37"/>
    <p:sldId id="345" r:id="rId38"/>
    <p:sldId id="346" r:id="rId39"/>
    <p:sldId id="347" r:id="rId40"/>
    <p:sldId id="348" r:id="rId41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131683-DD2F-4A6E-AF3E-69352456FE46}" type="datetimeFigureOut">
              <a:rPr lang="ja-JP" altLang="en-US"/>
              <a:pPr>
                <a:defRPr/>
              </a:pPr>
              <a:t>2013/11/11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731520E-F9D1-4690-A449-E3AC9908C8B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B3E01D8-5A63-45C2-A052-B838A613AF52}" type="datetimeFigureOut">
              <a:rPr lang="ja-JP" altLang="en-US"/>
              <a:pPr>
                <a:defRPr/>
              </a:pPr>
              <a:t>2013/11/11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D8F03C1-C636-413E-BADD-4D3A72A4D85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8755D-ACE5-47DE-9BC6-B602569959E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F1EBF-C3D6-4471-8AD7-70F02D4570C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22670-6A89-4809-B84B-B87B5943174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52508-CE65-4F0C-B4D5-E549A101286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82538-DC7C-496E-A5D2-CFBCDD65F25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7C679-8CF9-4228-A05F-FE05FD9F5AB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05921-302E-452E-B5D2-408F2804A2F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E5047-FA2B-4A48-8AAF-DFF772EC61A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7260D-38E9-4A32-A0CB-9B7C04A2DB5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F1527-2D7B-48C0-88C2-4A6DD368D32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49B1B-9C54-4700-AE2D-813ACD37081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4BC04-C677-4BF2-8850-044F736D600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83DFA4BB-6303-4B4B-A3EE-D3E7B3D0224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de.wikipedia.org/wiki/Bild:Pierre_de_Fermat.jp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言語プロセッサ</a:t>
            </a:r>
            <a:r>
              <a:rPr lang="en-US" altLang="ja-JP" dirty="0" smtClean="0"/>
              <a:t>2013</a:t>
            </a:r>
            <a:br>
              <a:rPr lang="en-US" altLang="ja-JP" dirty="0" smtClean="0"/>
            </a:br>
            <a:r>
              <a:rPr lang="en-US" altLang="ja-JP" dirty="0" smtClean="0"/>
              <a:t>-</a:t>
            </a:r>
            <a:r>
              <a:rPr lang="en-US" altLang="ja-JP" dirty="0" smtClean="0"/>
              <a:t>No.6-</a:t>
            </a:r>
            <a:endParaRPr lang="en-US" altLang="ja-JP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東京工科大学</a:t>
            </a:r>
          </a:p>
          <a:p>
            <a:pPr eaLnBrk="1" hangingPunct="1">
              <a:defRPr/>
            </a:pPr>
            <a:r>
              <a:rPr lang="ja-JP" altLang="en-US" smtClean="0"/>
              <a:t>コンピュータサイエンス学部</a:t>
            </a:r>
          </a:p>
          <a:p>
            <a:pPr eaLnBrk="1" hangingPunct="1">
              <a:defRPr/>
            </a:pPr>
            <a:r>
              <a:rPr lang="ja-JP" altLang="en-US" smtClean="0"/>
              <a:t>亀田弘之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Flex</a:t>
            </a:r>
            <a:r>
              <a:rPr lang="ja-JP" altLang="en-US" dirty="0" smtClean="0"/>
              <a:t>の</a:t>
            </a:r>
            <a:r>
              <a:rPr lang="ja-JP" altLang="en-US" dirty="0" smtClean="0"/>
              <a:t>復習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3686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07B0AA-E131-4687-93CB-393109F11E02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00113"/>
          </a:xfrm>
        </p:spPr>
        <p:txBody>
          <a:bodyPr/>
          <a:lstStyle/>
          <a:p>
            <a:pPr eaLnBrk="1" hangingPunct="1"/>
            <a:r>
              <a:rPr lang="ja-JP" altLang="en-US" smtClean="0"/>
              <a:t>手順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7696200" cy="3657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dirty="0" smtClean="0"/>
              <a:t>Flex</a:t>
            </a:r>
            <a:r>
              <a:rPr lang="ja-JP" altLang="en-US" dirty="0" smtClean="0"/>
              <a:t>のプログラムを書く。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dirty="0" smtClean="0"/>
              <a:t>Flex</a:t>
            </a:r>
            <a:r>
              <a:rPr lang="ja-JP" altLang="en-US" dirty="0" smtClean="0"/>
              <a:t>のプログラムを</a:t>
            </a:r>
            <a:r>
              <a:rPr lang="en-US" altLang="ja-JP" dirty="0" smtClean="0"/>
              <a:t>flex</a:t>
            </a:r>
            <a:r>
              <a:rPr lang="ja-JP" altLang="en-US" dirty="0" smtClean="0"/>
              <a:t>にかける。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出力ファイル</a:t>
            </a:r>
            <a:r>
              <a:rPr lang="en-US" altLang="ja-JP" dirty="0" err="1" smtClean="0"/>
              <a:t>lex.yy.c</a:t>
            </a:r>
            <a:r>
              <a:rPr lang="ja-JP" altLang="en-US" dirty="0" smtClean="0"/>
              <a:t>を</a:t>
            </a:r>
            <a:r>
              <a:rPr lang="en-US" altLang="ja-JP" dirty="0" err="1" smtClean="0"/>
              <a:t>gcc</a:t>
            </a:r>
            <a:r>
              <a:rPr lang="ja-JP" altLang="en-US" dirty="0" smtClean="0"/>
              <a:t>でコンパイルする</a:t>
            </a:r>
            <a:r>
              <a:rPr lang="ja-JP" altLang="en-US" dirty="0" smtClean="0"/>
              <a:t>。この際，ライブラリーを忘れずに！</a:t>
            </a:r>
            <a:endParaRPr lang="ja-JP" alt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出力</a:t>
            </a:r>
            <a:r>
              <a:rPr lang="en-US" altLang="ja-JP" dirty="0" smtClean="0"/>
              <a:t>a.exe</a:t>
            </a:r>
            <a:r>
              <a:rPr lang="ja-JP" altLang="en-US" dirty="0" smtClean="0"/>
              <a:t>を実行する。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さまざまな文字列を入力する。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ja-JP" dirty="0" smtClean="0"/>
          </a:p>
        </p:txBody>
      </p:sp>
      <p:sp>
        <p:nvSpPr>
          <p:cNvPr id="3789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8CB7EE-F9D0-4B5E-A60D-D3D5530D73B3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手順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2825750" y="2565400"/>
            <a:ext cx="10795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ja-JP"/>
              <a:t>Flex</a:t>
            </a:r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5508625" y="2565400"/>
            <a:ext cx="10795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ja-JP"/>
              <a:t>gcc</a:t>
            </a:r>
          </a:p>
        </p:txBody>
      </p:sp>
      <p:cxnSp>
        <p:nvCxnSpPr>
          <p:cNvPr id="38917" name="AutoShape 6"/>
          <p:cNvCxnSpPr>
            <a:cxnSpLocks noChangeShapeType="1"/>
            <a:stCxn id="38915" idx="3"/>
            <a:endCxn id="38916" idx="1"/>
          </p:cNvCxnSpPr>
          <p:nvPr/>
        </p:nvCxnSpPr>
        <p:spPr bwMode="auto">
          <a:xfrm>
            <a:off x="3905250" y="2997200"/>
            <a:ext cx="16033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918" name="Oval 7"/>
          <p:cNvSpPr>
            <a:spLocks noChangeArrowheads="1"/>
          </p:cNvSpPr>
          <p:nvPr/>
        </p:nvSpPr>
        <p:spPr bwMode="auto">
          <a:xfrm>
            <a:off x="1928813" y="2967038"/>
            <a:ext cx="71437" cy="7143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38919" name="Text Box 9"/>
          <p:cNvSpPr txBox="1">
            <a:spLocks noChangeArrowheads="1"/>
          </p:cNvSpPr>
          <p:nvPr/>
        </p:nvSpPr>
        <p:spPr bwMode="auto">
          <a:xfrm>
            <a:off x="1092200" y="2684463"/>
            <a:ext cx="107791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ja-JP"/>
              <a:t>Flex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ja-JP"/>
              <a:t>Program</a:t>
            </a:r>
          </a:p>
        </p:txBody>
      </p:sp>
      <p:sp>
        <p:nvSpPr>
          <p:cNvPr id="38920" name="Text Box 11"/>
          <p:cNvSpPr txBox="1">
            <a:spLocks noChangeArrowheads="1"/>
          </p:cNvSpPr>
          <p:nvPr/>
        </p:nvSpPr>
        <p:spPr bwMode="auto">
          <a:xfrm>
            <a:off x="4032250" y="260508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ja-JP"/>
              <a:t>Lex.yy.c</a:t>
            </a:r>
          </a:p>
        </p:txBody>
      </p:sp>
      <p:sp>
        <p:nvSpPr>
          <p:cNvPr id="38921" name="Rectangle 16"/>
          <p:cNvSpPr>
            <a:spLocks noChangeArrowheads="1"/>
          </p:cNvSpPr>
          <p:nvPr/>
        </p:nvSpPr>
        <p:spPr bwMode="auto">
          <a:xfrm>
            <a:off x="5514975" y="4265613"/>
            <a:ext cx="10795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ja-JP"/>
              <a:t>a.exe</a:t>
            </a:r>
          </a:p>
        </p:txBody>
      </p:sp>
      <p:cxnSp>
        <p:nvCxnSpPr>
          <p:cNvPr id="38922" name="AutoShape 17"/>
          <p:cNvCxnSpPr>
            <a:cxnSpLocks noChangeShapeType="1"/>
            <a:stCxn id="38916" idx="2"/>
            <a:endCxn id="38921" idx="0"/>
          </p:cNvCxnSpPr>
          <p:nvPr/>
        </p:nvCxnSpPr>
        <p:spPr bwMode="auto">
          <a:xfrm>
            <a:off x="6048375" y="3429000"/>
            <a:ext cx="6350" cy="836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923" name="Text Box 18"/>
          <p:cNvSpPr txBox="1">
            <a:spLocks noChangeArrowheads="1"/>
          </p:cNvSpPr>
          <p:nvPr/>
        </p:nvSpPr>
        <p:spPr bwMode="auto">
          <a:xfrm>
            <a:off x="3148013" y="4518025"/>
            <a:ext cx="14239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/>
              <a:t>文字列入力</a:t>
            </a:r>
          </a:p>
        </p:txBody>
      </p:sp>
      <p:sp>
        <p:nvSpPr>
          <p:cNvPr id="38924" name="Text Box 19"/>
          <p:cNvSpPr txBox="1">
            <a:spLocks noChangeArrowheads="1"/>
          </p:cNvSpPr>
          <p:nvPr/>
        </p:nvSpPr>
        <p:spPr bwMode="auto">
          <a:xfrm>
            <a:off x="7323138" y="4510088"/>
            <a:ext cx="7953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/>
              <a:t>出力</a:t>
            </a:r>
          </a:p>
        </p:txBody>
      </p:sp>
      <p:cxnSp>
        <p:nvCxnSpPr>
          <p:cNvPr id="38925" name="AutoShape 20"/>
          <p:cNvCxnSpPr>
            <a:cxnSpLocks noChangeShapeType="1"/>
            <a:stCxn id="38921" idx="3"/>
            <a:endCxn id="38924" idx="1"/>
          </p:cNvCxnSpPr>
          <p:nvPr/>
        </p:nvCxnSpPr>
        <p:spPr bwMode="auto">
          <a:xfrm flipV="1">
            <a:off x="6594475" y="4694238"/>
            <a:ext cx="728663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26" name="AutoShape 21"/>
          <p:cNvCxnSpPr>
            <a:cxnSpLocks noChangeShapeType="1"/>
            <a:stCxn id="38923" idx="3"/>
            <a:endCxn id="38921" idx="1"/>
          </p:cNvCxnSpPr>
          <p:nvPr/>
        </p:nvCxnSpPr>
        <p:spPr bwMode="auto">
          <a:xfrm flipV="1">
            <a:off x="4572000" y="4697413"/>
            <a:ext cx="942975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927" name="Text Box 22"/>
          <p:cNvSpPr txBox="1">
            <a:spLocks noChangeArrowheads="1"/>
          </p:cNvSpPr>
          <p:nvPr/>
        </p:nvSpPr>
        <p:spPr bwMode="auto">
          <a:xfrm>
            <a:off x="5280025" y="1758950"/>
            <a:ext cx="1530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/>
              <a:t>ライブラリ（ｆｌ）</a:t>
            </a:r>
          </a:p>
        </p:txBody>
      </p:sp>
      <p:cxnSp>
        <p:nvCxnSpPr>
          <p:cNvPr id="38928" name="AutoShape 23"/>
          <p:cNvCxnSpPr>
            <a:cxnSpLocks noChangeShapeType="1"/>
            <a:stCxn id="38927" idx="2"/>
            <a:endCxn id="38916" idx="0"/>
          </p:cNvCxnSpPr>
          <p:nvPr/>
        </p:nvCxnSpPr>
        <p:spPr bwMode="auto">
          <a:xfrm>
            <a:off x="6045200" y="2125663"/>
            <a:ext cx="3175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29" name="AutoShape 24"/>
          <p:cNvCxnSpPr>
            <a:cxnSpLocks noChangeShapeType="1"/>
            <a:stCxn id="38919" idx="3"/>
            <a:endCxn id="38915" idx="1"/>
          </p:cNvCxnSpPr>
          <p:nvPr/>
        </p:nvCxnSpPr>
        <p:spPr bwMode="auto">
          <a:xfrm flipV="1">
            <a:off x="2170113" y="2997200"/>
            <a:ext cx="655637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930" name="スライド番号プレースホルダ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D4EF1D-F88A-4BE9-B956-53F5FEF7106E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1619250" y="1828800"/>
            <a:ext cx="3162300" cy="1784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9750"/>
            <a:ext cx="6870700" cy="927100"/>
          </a:xfrm>
        </p:spPr>
        <p:txBody>
          <a:bodyPr/>
          <a:lstStyle/>
          <a:p>
            <a:pPr eaLnBrk="1" hangingPunct="1"/>
            <a:r>
              <a:rPr lang="ja-JP" altLang="en-US" smtClean="0"/>
              <a:t>実際の手順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C:\&gt; flex  sample01.l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C:\&gt; gcc lex.yy.c </a:t>
            </a:r>
            <a:r>
              <a:rPr lang="en-US" altLang="ja-JP" smtClean="0">
                <a:latin typeface="Arial" charset="0"/>
              </a:rPr>
              <a:t>–</a:t>
            </a:r>
            <a:r>
              <a:rPr lang="en-US" altLang="ja-JP" smtClean="0"/>
              <a:t>lfl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C:\&gt; a.exe</a:t>
            </a:r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eaLnBrk="1" hangingPunct="1">
              <a:buFontTx/>
              <a:buNone/>
            </a:pPr>
            <a:r>
              <a:rPr lang="ja-JP" altLang="en-US" smtClean="0"/>
              <a:t>それでは、実際にやってみよう。</a:t>
            </a:r>
          </a:p>
        </p:txBody>
      </p:sp>
      <p:sp>
        <p:nvSpPr>
          <p:cNvPr id="3994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DA0C00-C670-43FC-B942-1E9BA88DB935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字句解析から構文解析へ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ja-JP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以上で、</a:t>
            </a:r>
            <a:r>
              <a:rPr lang="ja-JP" altLang="en-US" dirty="0" smtClean="0">
                <a:solidFill>
                  <a:schemeClr val="tx2"/>
                </a:solidFill>
              </a:rPr>
              <a:t>字句</a:t>
            </a:r>
            <a:r>
              <a:rPr lang="ja-JP" altLang="en-US" dirty="0" smtClean="0">
                <a:solidFill>
                  <a:schemeClr val="tx2"/>
                </a:solidFill>
              </a:rPr>
              <a:t>解析</a:t>
            </a:r>
            <a:r>
              <a:rPr lang="ja-JP" altLang="en-US" dirty="0" smtClean="0"/>
              <a:t>（入門）は終わり</a:t>
            </a:r>
            <a:r>
              <a:rPr lang="ja-JP" altLang="en-US" dirty="0" smtClean="0"/>
              <a:t>。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字句解析の次の処理は、</a:t>
            </a:r>
            <a:r>
              <a:rPr lang="ja-JP" altLang="en-US" dirty="0" smtClean="0">
                <a:solidFill>
                  <a:schemeClr val="tx2"/>
                </a:solidFill>
              </a:rPr>
              <a:t>構文解析</a:t>
            </a:r>
            <a:r>
              <a:rPr lang="ja-JP" altLang="en-US" dirty="0" smtClean="0"/>
              <a:t>でしたね。</a:t>
            </a:r>
          </a:p>
        </p:txBody>
      </p:sp>
      <p:sp>
        <p:nvSpPr>
          <p:cNvPr id="4096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08B670-FE66-40DC-B9CD-3A41D5EFDA1C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2017713"/>
            <a:ext cx="6870700" cy="2001837"/>
          </a:xfrm>
        </p:spPr>
        <p:txBody>
          <a:bodyPr/>
          <a:lstStyle/>
          <a:p>
            <a:pPr eaLnBrk="1" hangingPunct="1"/>
            <a:r>
              <a:rPr lang="ja-JP" altLang="en-US" sz="9600" smtClean="0">
                <a:ea typeface="HG丸ｺﾞｼｯｸM-PRO" pitchFamily="50" charset="-128"/>
              </a:rPr>
              <a:t>構文解析編</a:t>
            </a:r>
          </a:p>
        </p:txBody>
      </p:sp>
      <p:sp>
        <p:nvSpPr>
          <p:cNvPr id="41987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FFD2BD-ACDD-4CF8-9D9A-FCB277ACEC01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キーワード（構文解析）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上向き解析</a:t>
            </a:r>
            <a:r>
              <a:rPr lang="en-US" altLang="ja-JP" smtClean="0"/>
              <a:t>/</a:t>
            </a:r>
            <a:r>
              <a:rPr lang="ja-JP" altLang="en-US" smtClean="0"/>
              <a:t>下向き解析</a:t>
            </a:r>
            <a:br>
              <a:rPr lang="ja-JP" altLang="en-US" smtClean="0"/>
            </a:br>
            <a:r>
              <a:rPr lang="ja-JP" altLang="en-US" smtClean="0"/>
              <a:t>（</a:t>
            </a:r>
            <a:r>
              <a:rPr lang="en-US" altLang="ja-JP" smtClean="0"/>
              <a:t>bottom up &amp; top down</a:t>
            </a:r>
            <a:r>
              <a:rPr lang="ja-JP" altLang="en-US" smtClean="0"/>
              <a:t>）</a:t>
            </a:r>
          </a:p>
          <a:p>
            <a:pPr eaLnBrk="1" hangingPunct="1"/>
            <a:r>
              <a:rPr lang="en-US" altLang="ja-JP" smtClean="0"/>
              <a:t>Backtracking</a:t>
            </a:r>
          </a:p>
          <a:p>
            <a:pPr eaLnBrk="1" hangingPunct="1"/>
            <a:r>
              <a:rPr lang="ja-JP" altLang="en-US" smtClean="0"/>
              <a:t>括りだし</a:t>
            </a:r>
            <a:r>
              <a:rPr lang="en-US" altLang="ja-JP" smtClean="0"/>
              <a:t>(factoring)</a:t>
            </a:r>
          </a:p>
          <a:p>
            <a:pPr eaLnBrk="1" hangingPunct="1"/>
            <a:r>
              <a:rPr lang="ja-JP" altLang="en-US" smtClean="0"/>
              <a:t>左再帰性</a:t>
            </a:r>
          </a:p>
          <a:p>
            <a:pPr eaLnBrk="1" hangingPunct="1"/>
            <a:r>
              <a:rPr lang="en-US" altLang="ja-JP" smtClean="0"/>
              <a:t>First</a:t>
            </a:r>
            <a:r>
              <a:rPr lang="ja-JP" altLang="en-US" smtClean="0"/>
              <a:t>集合</a:t>
            </a:r>
            <a:r>
              <a:rPr lang="en-US" altLang="ja-JP" smtClean="0"/>
              <a:t>/Follow</a:t>
            </a:r>
            <a:r>
              <a:rPr lang="ja-JP" altLang="en-US" smtClean="0"/>
              <a:t>集合　　など</a:t>
            </a:r>
          </a:p>
        </p:txBody>
      </p:sp>
      <p:sp>
        <p:nvSpPr>
          <p:cNvPr id="4301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B96BC-EA2B-474A-9563-F161D9BF76A3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いろいろな構文解析法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構文解析手法はとてもよく研究されており、様々な手法が知られている。</a:t>
            </a:r>
          </a:p>
          <a:p>
            <a:pPr eaLnBrk="1" hangingPunct="1"/>
            <a:r>
              <a:rPr lang="ja-JP" altLang="en-US" smtClean="0"/>
              <a:t>例えば、</a:t>
            </a:r>
          </a:p>
          <a:p>
            <a:pPr lvl="1" eaLnBrk="1" hangingPunct="1"/>
            <a:r>
              <a:rPr lang="en-US" altLang="ja-JP" smtClean="0"/>
              <a:t>Early</a:t>
            </a:r>
            <a:r>
              <a:rPr lang="ja-JP" altLang="en-US" smtClean="0"/>
              <a:t>法</a:t>
            </a:r>
          </a:p>
          <a:p>
            <a:pPr lvl="1" eaLnBrk="1" hangingPunct="1"/>
            <a:r>
              <a:rPr lang="en-US" altLang="ja-JP" smtClean="0"/>
              <a:t>Chart</a:t>
            </a:r>
            <a:r>
              <a:rPr lang="ja-JP" altLang="en-US" smtClean="0"/>
              <a:t>法</a:t>
            </a:r>
          </a:p>
          <a:p>
            <a:pPr lvl="1" eaLnBrk="1" hangingPunct="1">
              <a:buFontTx/>
              <a:buNone/>
            </a:pPr>
            <a:r>
              <a:rPr lang="ja-JP" altLang="en-US" smtClean="0"/>
              <a:t>		などなど　（余裕のある人はいずれ</a:t>
            </a:r>
            <a:br>
              <a:rPr lang="ja-JP" altLang="en-US" smtClean="0"/>
            </a:br>
            <a:r>
              <a:rPr lang="ja-JP" altLang="en-US" smtClean="0"/>
              <a:t>　　　　　　　　　　　　　　　　　勉強してください）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2487613" y="5795963"/>
            <a:ext cx="5903912" cy="8207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/>
              <a:t>自然言語処理（</a:t>
            </a:r>
            <a:r>
              <a:rPr lang="en-US" altLang="ja-JP"/>
              <a:t>CS</a:t>
            </a:r>
            <a:r>
              <a:rPr lang="ja-JP" altLang="en-US"/>
              <a:t>学部３年後期開講科目，担当教員：亀田）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2111375" y="5553075"/>
            <a:ext cx="1762125" cy="484188"/>
          </a:xfrm>
          <a:prstGeom prst="horizontalScroll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/>
              <a:t>プチお知らせ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8216900" y="5203825"/>
            <a:ext cx="228600" cy="538163"/>
          </a:xfrm>
          <a:prstGeom prst="curvedLeftArrow">
            <a:avLst>
              <a:gd name="adj1" fmla="val 47083"/>
              <a:gd name="adj2" fmla="val 941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pic>
        <p:nvPicPr>
          <p:cNvPr id="44039" name="Picture 7" descr="j04231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4025" y="5891213"/>
            <a:ext cx="630238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0" name="スライド番号プレースホルダ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EFE189-E9AC-4146-84A7-6EBD95892570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処理対象の文法の性質を利用して、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より効率的な手法がいろいろと提案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されている。</a:t>
            </a:r>
          </a:p>
        </p:txBody>
      </p:sp>
      <p:sp>
        <p:nvSpPr>
          <p:cNvPr id="4506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78F223-AA7D-46AB-9DAD-1410787B76D3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tx2"/>
                </a:solidFill>
              </a:rPr>
              <a:t>文脈自由文法</a:t>
            </a:r>
          </a:p>
          <a:p>
            <a:pPr lvl="1" eaLnBrk="1" hangingPunct="1"/>
            <a:r>
              <a:rPr lang="en-US" altLang="ja-JP" smtClean="0">
                <a:solidFill>
                  <a:srgbClr val="0033CC"/>
                </a:solidFill>
              </a:rPr>
              <a:t>Early</a:t>
            </a:r>
            <a:r>
              <a:rPr lang="ja-JP" altLang="en-US" smtClean="0">
                <a:solidFill>
                  <a:srgbClr val="0033CC"/>
                </a:solidFill>
              </a:rPr>
              <a:t>法</a:t>
            </a:r>
            <a:r>
              <a:rPr lang="ja-JP" altLang="en-US" smtClean="0"/>
              <a:t>・</a:t>
            </a:r>
            <a:r>
              <a:rPr lang="en-US" altLang="ja-JP" smtClean="0">
                <a:solidFill>
                  <a:srgbClr val="0033CC"/>
                </a:solidFill>
              </a:rPr>
              <a:t>Chart</a:t>
            </a:r>
            <a:r>
              <a:rPr lang="ja-JP" altLang="en-US" smtClean="0">
                <a:solidFill>
                  <a:srgbClr val="0033CC"/>
                </a:solidFill>
              </a:rPr>
              <a:t>法</a:t>
            </a:r>
            <a:r>
              <a:rPr lang="ja-JP" altLang="en-US" smtClean="0"/>
              <a:t>　など</a:t>
            </a:r>
          </a:p>
          <a:p>
            <a:pPr eaLnBrk="1" hangingPunct="1"/>
            <a:r>
              <a:rPr lang="ja-JP" altLang="en-US" smtClean="0"/>
              <a:t>通常のプログラミング言語は、文脈自由文法ではないが、その構成要素の</a:t>
            </a:r>
            <a:r>
              <a:rPr lang="ja-JP" altLang="en-US" smtClean="0">
                <a:solidFill>
                  <a:srgbClr val="0033CC"/>
                </a:solidFill>
              </a:rPr>
              <a:t>多くは文脈自由文法で記述可能</a:t>
            </a:r>
            <a:r>
              <a:rPr lang="ja-JP" altLang="en-US" smtClean="0"/>
              <a:t>！</a:t>
            </a:r>
          </a:p>
          <a:p>
            <a:pPr eaLnBrk="1" hangingPunct="1"/>
            <a:r>
              <a:rPr lang="ja-JP" altLang="en-US" smtClean="0"/>
              <a:t>文法の制限の仕方にもいろいろある。</a:t>
            </a:r>
          </a:p>
        </p:txBody>
      </p:sp>
      <p:sp>
        <p:nvSpPr>
          <p:cNvPr id="4608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52A78D-0507-44D2-B886-C8485A42764A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2100"/>
            <a:ext cx="6870700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これからの内容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7696200" cy="3657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800" smtClean="0"/>
              <a:t>字句解析プログラムの作成方法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z="2400" smtClean="0"/>
              <a:t>手書きの方法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ja-JP" sz="2400" smtClean="0"/>
              <a:t>Flex</a:t>
            </a:r>
            <a:r>
              <a:rPr lang="ja-JP" altLang="en-US" sz="2400" smtClean="0"/>
              <a:t>を利用する方法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800" smtClean="0"/>
              <a:t>構文解析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z="2400" smtClean="0"/>
              <a:t>解析手法の種類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z="2400" smtClean="0"/>
              <a:t>左再帰とその除去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z="2400" smtClean="0"/>
              <a:t>括りだし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ja-JP" sz="2400" smtClean="0"/>
              <a:t>First</a:t>
            </a:r>
            <a:r>
              <a:rPr lang="ja-JP" altLang="en-US" sz="2400" smtClean="0"/>
              <a:t>と</a:t>
            </a:r>
            <a:r>
              <a:rPr lang="en-US" altLang="ja-JP" sz="2400" smtClean="0"/>
              <a:t>Follow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FB47BD-1F09-46C8-9D03-A99F7D185447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LR</a:t>
            </a:r>
            <a:r>
              <a:rPr lang="ja-JP" altLang="en-US" smtClean="0"/>
              <a:t>文法と</a:t>
            </a:r>
            <a:r>
              <a:rPr lang="en-US" altLang="ja-JP" smtClean="0"/>
              <a:t>LL</a:t>
            </a:r>
            <a:r>
              <a:rPr lang="ja-JP" altLang="en-US" smtClean="0"/>
              <a:t>文法</a:t>
            </a:r>
            <a:r>
              <a:rPr lang="en-US" altLang="ja-JP" smtClean="0"/>
              <a:t>(1)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828800"/>
            <a:ext cx="8355013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mtClean="0">
                <a:solidFill>
                  <a:schemeClr val="tx2"/>
                </a:solidFill>
              </a:rPr>
              <a:t>LR</a:t>
            </a:r>
            <a:r>
              <a:rPr lang="ja-JP" altLang="en-US" smtClean="0">
                <a:solidFill>
                  <a:schemeClr val="tx2"/>
                </a:solidFill>
              </a:rPr>
              <a:t>文法</a:t>
            </a:r>
            <a:r>
              <a:rPr lang="ja-JP" altLang="en-US" smtClean="0"/>
              <a:t>に対する構文解析法（</a:t>
            </a:r>
            <a:r>
              <a:rPr lang="en-US" altLang="ja-JP" smtClean="0">
                <a:solidFill>
                  <a:srgbClr val="0033CC"/>
                </a:solidFill>
              </a:rPr>
              <a:t>LR</a:t>
            </a:r>
            <a:r>
              <a:rPr lang="ja-JP" altLang="en-US" smtClean="0">
                <a:solidFill>
                  <a:srgbClr val="0033CC"/>
                </a:solidFill>
              </a:rPr>
              <a:t>構文解析法</a:t>
            </a:r>
            <a:r>
              <a:rPr lang="ja-JP" altLang="en-US" smtClean="0"/>
              <a:t>）	→ </a:t>
            </a:r>
            <a:r>
              <a:rPr lang="en-US" altLang="ja-JP" smtClean="0"/>
              <a:t>bottom up </a:t>
            </a:r>
            <a:r>
              <a:rPr lang="ja-JP" altLang="en-US" smtClean="0"/>
              <a:t>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mtClean="0">
                <a:solidFill>
                  <a:schemeClr val="tx2"/>
                </a:solidFill>
              </a:rPr>
              <a:t>LL</a:t>
            </a:r>
            <a:r>
              <a:rPr lang="ja-JP" altLang="en-US" smtClean="0">
                <a:solidFill>
                  <a:schemeClr val="tx2"/>
                </a:solidFill>
              </a:rPr>
              <a:t>文法</a:t>
            </a:r>
            <a:r>
              <a:rPr lang="ja-JP" altLang="en-US" smtClean="0"/>
              <a:t>に対する構文解析法（</a:t>
            </a:r>
            <a:r>
              <a:rPr lang="en-US" altLang="ja-JP" smtClean="0">
                <a:solidFill>
                  <a:srgbClr val="0033CC"/>
                </a:solidFill>
              </a:rPr>
              <a:t>LL</a:t>
            </a:r>
            <a:r>
              <a:rPr lang="ja-JP" altLang="en-US" smtClean="0">
                <a:solidFill>
                  <a:srgbClr val="0033CC"/>
                </a:solidFill>
              </a:rPr>
              <a:t>構文解析法</a:t>
            </a:r>
            <a:r>
              <a:rPr lang="ja-JP" altLang="en-US" smtClean="0"/>
              <a:t>）	→ </a:t>
            </a:r>
            <a:r>
              <a:rPr lang="en-US" altLang="ja-JP" smtClean="0"/>
              <a:t>top down </a:t>
            </a:r>
            <a:r>
              <a:rPr lang="ja-JP" altLang="en-US" smtClean="0"/>
              <a:t>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mtClean="0"/>
              <a:t>				（教科書</a:t>
            </a:r>
            <a:r>
              <a:rPr lang="en-US" altLang="ja-JP" smtClean="0"/>
              <a:t>76-77</a:t>
            </a:r>
            <a:r>
              <a:rPr lang="ja-JP" altLang="en-US" smtClean="0"/>
              <a:t>ページ参照）</a:t>
            </a:r>
          </a:p>
        </p:txBody>
      </p:sp>
      <p:sp>
        <p:nvSpPr>
          <p:cNvPr id="4710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85C124-3805-4E45-9484-70B3A80C1513}" type="slidenum">
              <a:rPr lang="en-US" altLang="ja-JP"/>
              <a:pPr/>
              <a:t>20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LR</a:t>
            </a:r>
            <a:r>
              <a:rPr lang="ja-JP" altLang="en-US" smtClean="0"/>
              <a:t>文法と</a:t>
            </a:r>
            <a:r>
              <a:rPr lang="en-US" altLang="ja-JP" smtClean="0"/>
              <a:t>LL</a:t>
            </a:r>
            <a:r>
              <a:rPr lang="ja-JP" altLang="en-US" smtClean="0"/>
              <a:t>文法</a:t>
            </a:r>
            <a:r>
              <a:rPr lang="en-US" altLang="ja-JP" smtClean="0"/>
              <a:t>(2)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828800"/>
            <a:ext cx="8953500" cy="3987800"/>
          </a:xfrm>
        </p:spPr>
        <p:txBody>
          <a:bodyPr/>
          <a:lstStyle/>
          <a:p>
            <a:pPr eaLnBrk="1" hangingPunct="1"/>
            <a:r>
              <a:rPr lang="en-US" altLang="ja-JP" smtClean="0"/>
              <a:t>LR</a:t>
            </a:r>
            <a:r>
              <a:rPr lang="ja-JP" altLang="en-US" smtClean="0"/>
              <a:t>文法に対する構文解析法（</a:t>
            </a:r>
            <a:r>
              <a:rPr lang="en-US" altLang="ja-JP" smtClean="0"/>
              <a:t>LR</a:t>
            </a:r>
            <a:r>
              <a:rPr lang="ja-JP" altLang="en-US" smtClean="0"/>
              <a:t>構文解析法）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		→ </a:t>
            </a:r>
            <a:r>
              <a:rPr lang="en-US" altLang="ja-JP" smtClean="0"/>
              <a:t>bottom up </a:t>
            </a:r>
            <a:r>
              <a:rPr lang="ja-JP" altLang="en-US" smtClean="0"/>
              <a:t>型 ＜＝　自動生成向き</a:t>
            </a:r>
            <a:r>
              <a:rPr lang="en-US" altLang="ja-JP" smtClean="0"/>
              <a:t>(Bison)</a:t>
            </a:r>
          </a:p>
          <a:p>
            <a:pPr eaLnBrk="1" hangingPunct="1"/>
            <a:r>
              <a:rPr lang="en-US" altLang="ja-JP" smtClean="0"/>
              <a:t>LL</a:t>
            </a:r>
            <a:r>
              <a:rPr lang="ja-JP" altLang="en-US" smtClean="0"/>
              <a:t>文法に対する構文解析法（</a:t>
            </a:r>
            <a:r>
              <a:rPr lang="en-US" altLang="ja-JP" smtClean="0"/>
              <a:t>LL</a:t>
            </a:r>
            <a:r>
              <a:rPr lang="ja-JP" altLang="en-US" smtClean="0"/>
              <a:t>構文解析法）</a:t>
            </a:r>
            <a:br>
              <a:rPr lang="ja-JP" altLang="en-US" smtClean="0"/>
            </a:br>
            <a:r>
              <a:rPr lang="ja-JP" altLang="en-US" smtClean="0"/>
              <a:t>	→ </a:t>
            </a:r>
            <a:r>
              <a:rPr lang="en-US" altLang="ja-JP" smtClean="0"/>
              <a:t>top down </a:t>
            </a:r>
            <a:r>
              <a:rPr lang="ja-JP" altLang="en-US" smtClean="0"/>
              <a:t>型　＜＝　手作業可能</a:t>
            </a:r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				（教科書</a:t>
            </a:r>
            <a:r>
              <a:rPr lang="en-US" altLang="ja-JP" smtClean="0"/>
              <a:t>76-77</a:t>
            </a:r>
            <a:r>
              <a:rPr lang="ja-JP" altLang="en-US" smtClean="0"/>
              <a:t>ページ参照）</a:t>
            </a:r>
          </a:p>
        </p:txBody>
      </p:sp>
      <p:sp>
        <p:nvSpPr>
          <p:cNvPr id="4813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B85DD9-539B-4A02-B491-8F6E45162019}" type="slidenum">
              <a:rPr lang="en-US" altLang="ja-JP"/>
              <a:pPr/>
              <a:t>21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LL(k)</a:t>
            </a:r>
            <a:r>
              <a:rPr lang="ja-JP" altLang="en-US" smtClean="0"/>
              <a:t>文法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構文解析は、文法規則（書き換え規則）を適用しつつ進行。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適用すべき規則は、一般には複数個存在。	→　</a:t>
            </a:r>
            <a:r>
              <a:rPr lang="en-US" altLang="ja-JP" smtClean="0">
                <a:solidFill>
                  <a:srgbClr val="0033CC"/>
                </a:solidFill>
              </a:rPr>
              <a:t>backtrack</a:t>
            </a:r>
            <a:r>
              <a:rPr lang="ja-JP" altLang="en-US" smtClean="0"/>
              <a:t>発生</a:t>
            </a:r>
            <a:br>
              <a:rPr lang="ja-JP" altLang="en-US" smtClean="0"/>
            </a:br>
            <a:r>
              <a:rPr lang="ja-JP" altLang="en-US" smtClean="0"/>
              <a:t>	→　効率低下（回避すべき！）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mtClean="0">
                <a:solidFill>
                  <a:schemeClr val="tx2"/>
                </a:solidFill>
              </a:rPr>
              <a:t>k</a:t>
            </a:r>
            <a:r>
              <a:rPr lang="ja-JP" altLang="en-US" smtClean="0">
                <a:solidFill>
                  <a:schemeClr val="tx2"/>
                </a:solidFill>
              </a:rPr>
              <a:t>文字先読</a:t>
            </a:r>
            <a:r>
              <a:rPr lang="ja-JP" altLang="en-US" smtClean="0"/>
              <a:t>で適用すべき規則が決定される文法がある！（</a:t>
            </a:r>
            <a:r>
              <a:rPr lang="en-US" altLang="ja-JP" smtClean="0">
                <a:solidFill>
                  <a:schemeClr val="tx2"/>
                </a:solidFill>
              </a:rPr>
              <a:t>LL(k)</a:t>
            </a:r>
            <a:r>
              <a:rPr lang="ja-JP" altLang="en-US" smtClean="0">
                <a:solidFill>
                  <a:schemeClr val="tx2"/>
                </a:solidFill>
              </a:rPr>
              <a:t>文法</a:t>
            </a:r>
            <a:r>
              <a:rPr lang="ja-JP" altLang="en-US" smtClean="0"/>
              <a:t>と呼ぶ）</a:t>
            </a:r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3851275" y="5791200"/>
            <a:ext cx="2443163" cy="701675"/>
          </a:xfrm>
          <a:prstGeom prst="wedgeRectCallout">
            <a:avLst>
              <a:gd name="adj1" fmla="val -80995"/>
              <a:gd name="adj2" fmla="val -13122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ja-JP" sz="2400"/>
              <a:t>Backtrack</a:t>
            </a:r>
            <a:r>
              <a:rPr lang="ja-JP" altLang="en-US" sz="2400"/>
              <a:t>なし！</a:t>
            </a:r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523038" y="5380038"/>
            <a:ext cx="1600200" cy="644525"/>
          </a:xfrm>
          <a:prstGeom prst="cloudCallout">
            <a:avLst>
              <a:gd name="adj1" fmla="val -29463"/>
              <a:gd name="adj2" fmla="val 91134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ja-JP" altLang="en-US"/>
              <a:t>これは</a:t>
            </a:r>
          </a:p>
          <a:p>
            <a:pPr algn="ctr" eaLnBrk="1" hangingPunct="1"/>
            <a:r>
              <a:rPr lang="ja-JP" altLang="en-US"/>
              <a:t>すごい！</a:t>
            </a:r>
          </a:p>
        </p:txBody>
      </p:sp>
      <p:sp>
        <p:nvSpPr>
          <p:cNvPr id="4915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D70508-2755-4263-99DD-03BC92BED45A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以下、</a:t>
            </a:r>
            <a:r>
              <a:rPr lang="en-US" altLang="ja-JP" smtClean="0"/>
              <a:t>LL(1)</a:t>
            </a:r>
            <a:r>
              <a:rPr lang="ja-JP" altLang="en-US" smtClean="0"/>
              <a:t>を取り扱います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018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6CCC75-D6D9-48A8-A3C3-716F4642E659}" type="slidenum">
              <a:rPr lang="en-US" altLang="ja-JP"/>
              <a:pPr/>
              <a:t>23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実例で考えよう！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括りだし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左再帰の回避</a:t>
            </a:r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A5AD7-1FED-43F3-B25F-1C7EEF3B468B}" type="slidenum">
              <a:rPr lang="en-US" altLang="ja-JP"/>
              <a:pPr/>
              <a:t>24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１．括りだし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文法</a:t>
            </a:r>
          </a:p>
          <a:p>
            <a:pPr lvl="1" eaLnBrk="1" hangingPunct="1">
              <a:buFontTx/>
              <a:buNone/>
            </a:pPr>
            <a:r>
              <a:rPr lang="en-US" altLang="ja-JP" smtClean="0">
                <a:solidFill>
                  <a:srgbClr val="0033CC"/>
                </a:solidFill>
              </a:rPr>
              <a:t>S → aBd</a:t>
            </a:r>
          </a:p>
          <a:p>
            <a:pPr lvl="1" eaLnBrk="1" hangingPunct="1">
              <a:buFontTx/>
              <a:buNone/>
            </a:pPr>
            <a:r>
              <a:rPr lang="en-US" altLang="ja-JP" smtClean="0">
                <a:solidFill>
                  <a:srgbClr val="0033CC"/>
                </a:solidFill>
              </a:rPr>
              <a:t>B → b | bc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ja-JP" altLang="en-US" smtClean="0"/>
              <a:t>入力： </a:t>
            </a:r>
            <a:r>
              <a:rPr lang="en-US" altLang="ja-JP" smtClean="0">
                <a:solidFill>
                  <a:srgbClr val="0033CC"/>
                </a:solidFill>
              </a:rPr>
              <a:t>abcd</a:t>
            </a:r>
          </a:p>
        </p:txBody>
      </p:sp>
      <p:sp>
        <p:nvSpPr>
          <p:cNvPr id="52228" name="AutoShape 4"/>
          <p:cNvSpPr>
            <a:spLocks/>
          </p:cNvSpPr>
          <p:nvPr/>
        </p:nvSpPr>
        <p:spPr bwMode="auto">
          <a:xfrm>
            <a:off x="976313" y="2473325"/>
            <a:ext cx="163512" cy="955675"/>
          </a:xfrm>
          <a:prstGeom prst="leftBrace">
            <a:avLst>
              <a:gd name="adj1" fmla="val 4870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522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3B5AD7-217B-41C7-B799-F135602B8832}" type="slidenum">
              <a:rPr lang="en-US" altLang="ja-JP"/>
              <a:pPr/>
              <a:t>25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127250" y="4978400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a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836988" y="5056188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72100" y="5057775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c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6781800" y="4938713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d</a:t>
            </a:r>
          </a:p>
        </p:txBody>
      </p:sp>
      <p:sp>
        <p:nvSpPr>
          <p:cNvPr id="53256" name="スライド番号プレースホルダ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B8FB57-E2E1-438D-ABBD-7E55975523A6}" type="slidenum">
              <a:rPr lang="en-US" altLang="ja-JP"/>
              <a:pPr/>
              <a:t>26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127250" y="4978400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a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836988" y="5056188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5372100" y="5057775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c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6781800" y="4938713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d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068763" y="1858963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S</a:t>
            </a:r>
          </a:p>
        </p:txBody>
      </p:sp>
      <p:cxnSp>
        <p:nvCxnSpPr>
          <p:cNvPr id="54281" name="AutoShape 9"/>
          <p:cNvCxnSpPr>
            <a:cxnSpLocks noChangeShapeType="1"/>
            <a:stCxn id="54280" idx="2"/>
            <a:endCxn id="54276" idx="0"/>
          </p:cNvCxnSpPr>
          <p:nvPr/>
        </p:nvCxnSpPr>
        <p:spPr bwMode="auto">
          <a:xfrm flipH="1">
            <a:off x="2630488" y="2865438"/>
            <a:ext cx="1941512" cy="21129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82" name="AutoShape 10"/>
          <p:cNvCxnSpPr>
            <a:cxnSpLocks noChangeShapeType="1"/>
            <a:stCxn id="54280" idx="2"/>
            <a:endCxn id="54283" idx="0"/>
          </p:cNvCxnSpPr>
          <p:nvPr/>
        </p:nvCxnSpPr>
        <p:spPr bwMode="auto">
          <a:xfrm>
            <a:off x="4572000" y="2865438"/>
            <a:ext cx="457200" cy="1057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4525963" y="3922713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cxnSp>
        <p:nvCxnSpPr>
          <p:cNvPr id="54284" name="AutoShape 12"/>
          <p:cNvCxnSpPr>
            <a:cxnSpLocks noChangeShapeType="1"/>
            <a:stCxn id="54280" idx="2"/>
            <a:endCxn id="54279" idx="0"/>
          </p:cNvCxnSpPr>
          <p:nvPr/>
        </p:nvCxnSpPr>
        <p:spPr bwMode="auto">
          <a:xfrm>
            <a:off x="4572000" y="2865438"/>
            <a:ext cx="2713038" cy="2073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5" name="スライド番号プレースホルダ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2AF507-2F67-41F6-BA21-07442AA4F8E9}" type="slidenum">
              <a:rPr lang="en-US" altLang="ja-JP"/>
              <a:pPr/>
              <a:t>27</a:t>
            </a:fld>
            <a:endParaRPr lang="en-US" altLang="ja-JP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127250" y="4978400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a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836988" y="5056188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372100" y="5057775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solidFill>
                  <a:srgbClr val="0033CC"/>
                </a:solidFill>
                <a:latin typeface="HG丸ｺﾞｼｯｸM-PRO" pitchFamily="50" charset="-128"/>
                <a:ea typeface="HG丸ｺﾞｼｯｸM-PRO" pitchFamily="50" charset="-128"/>
              </a:rPr>
              <a:t>c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6781800" y="4938713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d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068763" y="1858963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S</a:t>
            </a:r>
          </a:p>
        </p:txBody>
      </p:sp>
      <p:cxnSp>
        <p:nvCxnSpPr>
          <p:cNvPr id="55305" name="AutoShape 9"/>
          <p:cNvCxnSpPr>
            <a:cxnSpLocks noChangeShapeType="1"/>
            <a:stCxn id="55304" idx="2"/>
            <a:endCxn id="55300" idx="0"/>
          </p:cNvCxnSpPr>
          <p:nvPr/>
        </p:nvCxnSpPr>
        <p:spPr bwMode="auto">
          <a:xfrm flipH="1">
            <a:off x="2630488" y="2865438"/>
            <a:ext cx="1941512" cy="21129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6" name="AutoShape 10"/>
          <p:cNvCxnSpPr>
            <a:cxnSpLocks noChangeShapeType="1"/>
            <a:stCxn id="55304" idx="2"/>
            <a:endCxn id="55307" idx="0"/>
          </p:cNvCxnSpPr>
          <p:nvPr/>
        </p:nvCxnSpPr>
        <p:spPr bwMode="auto">
          <a:xfrm>
            <a:off x="4572000" y="2865438"/>
            <a:ext cx="0" cy="8175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068763" y="3683000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cxnSp>
        <p:nvCxnSpPr>
          <p:cNvPr id="55308" name="AutoShape 12"/>
          <p:cNvCxnSpPr>
            <a:cxnSpLocks noChangeShapeType="1"/>
            <a:stCxn id="55304" idx="2"/>
            <a:endCxn id="55303" idx="0"/>
          </p:cNvCxnSpPr>
          <p:nvPr/>
        </p:nvCxnSpPr>
        <p:spPr bwMode="auto">
          <a:xfrm>
            <a:off x="4572000" y="2865438"/>
            <a:ext cx="2713038" cy="2073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9" name="AutoShape 13"/>
          <p:cNvCxnSpPr>
            <a:cxnSpLocks noChangeShapeType="1"/>
            <a:stCxn id="55307" idx="2"/>
            <a:endCxn id="55301" idx="0"/>
          </p:cNvCxnSpPr>
          <p:nvPr/>
        </p:nvCxnSpPr>
        <p:spPr bwMode="auto">
          <a:xfrm flipH="1">
            <a:off x="4340225" y="4689475"/>
            <a:ext cx="231775" cy="36671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</p:cxn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5462588" y="5865813"/>
            <a:ext cx="868362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4400">
                <a:latin typeface="HGP創英角ﾎﾟｯﾌﾟ体" pitchFamily="50" charset="-128"/>
                <a:ea typeface="HGP創英角ﾎﾟｯﾌﾟ体" pitchFamily="50" charset="-128"/>
              </a:rPr>
              <a:t>?</a:t>
            </a:r>
          </a:p>
        </p:txBody>
      </p:sp>
      <p:sp>
        <p:nvSpPr>
          <p:cNvPr id="55311" name="スライド番号プレースホルダ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21849D-EA86-429C-A978-C5D21193D1C2}" type="slidenum">
              <a:rPr lang="en-US" altLang="ja-JP"/>
              <a:pPr/>
              <a:t>28</a:t>
            </a:fld>
            <a:endParaRPr lang="en-US" altLang="ja-JP"/>
          </a:p>
        </p:txBody>
      </p:sp>
      <p:sp>
        <p:nvSpPr>
          <p:cNvPr id="16" name="フッター プレースホルダ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Oval 14"/>
          <p:cNvSpPr>
            <a:spLocks noChangeArrowheads="1"/>
          </p:cNvSpPr>
          <p:nvPr/>
        </p:nvSpPr>
        <p:spPr bwMode="auto">
          <a:xfrm rot="1937132">
            <a:off x="3962400" y="3943350"/>
            <a:ext cx="1436688" cy="21923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2127250" y="4978400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a</a:t>
            </a:r>
          </a:p>
        </p:txBody>
      </p:sp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3836988" y="5056188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sp>
        <p:nvSpPr>
          <p:cNvPr id="56325" name="Text Box 6"/>
          <p:cNvSpPr txBox="1">
            <a:spLocks noChangeArrowheads="1"/>
          </p:cNvSpPr>
          <p:nvPr/>
        </p:nvSpPr>
        <p:spPr bwMode="auto">
          <a:xfrm>
            <a:off x="5372100" y="5057775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c</a:t>
            </a:r>
          </a:p>
        </p:txBody>
      </p:sp>
      <p:sp>
        <p:nvSpPr>
          <p:cNvPr id="56326" name="Text Box 7"/>
          <p:cNvSpPr txBox="1">
            <a:spLocks noChangeArrowheads="1"/>
          </p:cNvSpPr>
          <p:nvPr/>
        </p:nvSpPr>
        <p:spPr bwMode="auto">
          <a:xfrm>
            <a:off x="6781800" y="4938713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d</a:t>
            </a:r>
          </a:p>
        </p:txBody>
      </p: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4068763" y="1858963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S</a:t>
            </a:r>
          </a:p>
        </p:txBody>
      </p:sp>
      <p:cxnSp>
        <p:nvCxnSpPr>
          <p:cNvPr id="56328" name="AutoShape 9"/>
          <p:cNvCxnSpPr>
            <a:cxnSpLocks noChangeShapeType="1"/>
            <a:stCxn id="56327" idx="2"/>
            <a:endCxn id="56323" idx="0"/>
          </p:cNvCxnSpPr>
          <p:nvPr/>
        </p:nvCxnSpPr>
        <p:spPr bwMode="auto">
          <a:xfrm flipH="1">
            <a:off x="2630488" y="2865438"/>
            <a:ext cx="1941512" cy="21129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29" name="AutoShape 10"/>
          <p:cNvCxnSpPr>
            <a:cxnSpLocks noChangeShapeType="1"/>
            <a:stCxn id="56327" idx="2"/>
            <a:endCxn id="56330" idx="0"/>
          </p:cNvCxnSpPr>
          <p:nvPr/>
        </p:nvCxnSpPr>
        <p:spPr bwMode="auto">
          <a:xfrm>
            <a:off x="4572000" y="2865438"/>
            <a:ext cx="457200" cy="1057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56330" name="Text Box 11"/>
          <p:cNvSpPr txBox="1">
            <a:spLocks noChangeArrowheads="1"/>
          </p:cNvSpPr>
          <p:nvPr/>
        </p:nvSpPr>
        <p:spPr bwMode="auto">
          <a:xfrm>
            <a:off x="4525963" y="3922713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cxnSp>
        <p:nvCxnSpPr>
          <p:cNvPr id="56331" name="AutoShape 12"/>
          <p:cNvCxnSpPr>
            <a:cxnSpLocks noChangeShapeType="1"/>
            <a:stCxn id="56327" idx="2"/>
            <a:endCxn id="56326" idx="0"/>
          </p:cNvCxnSpPr>
          <p:nvPr/>
        </p:nvCxnSpPr>
        <p:spPr bwMode="auto">
          <a:xfrm>
            <a:off x="4572000" y="2865438"/>
            <a:ext cx="2713038" cy="2073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56332" name="Text Box 13"/>
          <p:cNvSpPr txBox="1">
            <a:spLocks noChangeArrowheads="1"/>
          </p:cNvSpPr>
          <p:nvPr/>
        </p:nvSpPr>
        <p:spPr bwMode="auto">
          <a:xfrm>
            <a:off x="0" y="1754188"/>
            <a:ext cx="43910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4400">
                <a:solidFill>
                  <a:srgbClr val="0033CC"/>
                </a:solidFill>
              </a:rPr>
              <a:t>Backtrac</a:t>
            </a:r>
            <a:r>
              <a:rPr lang="ja-JP" altLang="en-US" sz="4400">
                <a:solidFill>
                  <a:srgbClr val="0033CC"/>
                </a:solidFill>
              </a:rPr>
              <a:t>発生！</a:t>
            </a:r>
          </a:p>
        </p:txBody>
      </p:sp>
      <p:sp>
        <p:nvSpPr>
          <p:cNvPr id="57357" name="AutoShape 15"/>
          <p:cNvSpPr>
            <a:spLocks noChangeArrowheads="1"/>
          </p:cNvSpPr>
          <p:nvPr/>
        </p:nvSpPr>
        <p:spPr bwMode="auto">
          <a:xfrm rot="2443108">
            <a:off x="1154113" y="3178175"/>
            <a:ext cx="3013075" cy="839788"/>
          </a:xfrm>
          <a:custGeom>
            <a:avLst/>
            <a:gdLst>
              <a:gd name="T0" fmla="*/ 315229859 w 21600"/>
              <a:gd name="T1" fmla="*/ 0 h 21600"/>
              <a:gd name="T2" fmla="*/ 0 w 21600"/>
              <a:gd name="T3" fmla="*/ 16325090 h 21600"/>
              <a:gd name="T4" fmla="*/ 315229859 w 21600"/>
              <a:gd name="T5" fmla="*/ 32650180 h 21600"/>
              <a:gd name="T6" fmla="*/ 420306526 w 21600"/>
              <a:gd name="T7" fmla="*/ 1632509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56334" name="スライド番号プレースホルダ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4D9D85-AB8F-4346-9AED-5A513CE9C438}" type="slidenum">
              <a:rPr lang="en-US" altLang="ja-JP"/>
              <a:pPr/>
              <a:t>29</a:t>
            </a:fld>
            <a:endParaRPr lang="en-US" altLang="ja-JP"/>
          </a:p>
        </p:txBody>
      </p:sp>
      <p:sp>
        <p:nvSpPr>
          <p:cNvPr id="15" name="フッター プレースホルダ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参考資料</a:t>
            </a:r>
            <a:r>
              <a:rPr lang="en-US" altLang="ja-JP" smtClean="0"/>
              <a:t>(</a:t>
            </a:r>
            <a:r>
              <a:rPr lang="ja-JP" altLang="en-US" smtClean="0"/>
              <a:t>発展</a:t>
            </a:r>
            <a:r>
              <a:rPr lang="en-US" altLang="ja-JP" smtClean="0"/>
              <a:t>)</a:t>
            </a:r>
            <a:endParaRPr lang="ja-JP" altLang="en-US" smtClean="0"/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smtClean="0"/>
              <a:t>Intermediate Representations in Imperative Compilers: A Survey,</a:t>
            </a:r>
          </a:p>
          <a:p>
            <a:pPr>
              <a:buFontTx/>
              <a:buNone/>
            </a:pPr>
            <a:r>
              <a:rPr lang="en-US" altLang="ja-JP" smtClean="0"/>
              <a:t>  James Stanier and Des Watson,</a:t>
            </a:r>
          </a:p>
          <a:p>
            <a:pPr>
              <a:buFontTx/>
              <a:buNone/>
            </a:pPr>
            <a:r>
              <a:rPr lang="en-US" altLang="ja-JP" smtClean="0"/>
              <a:t>  ACM Computing Surveys, Vol.45, No.3, Article 26(27 pages), 2013.</a:t>
            </a:r>
          </a:p>
          <a:p>
            <a:pPr>
              <a:buFontTx/>
              <a:buNone/>
            </a:pPr>
            <a:endParaRPr lang="ja-JP" altLang="en-US" smtClean="0"/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281003-07EF-4C1A-A698-6F301D9A0F76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127250" y="4978400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a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836988" y="5056188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5372100" y="5057775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c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781800" y="4938713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d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068763" y="1858963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S</a:t>
            </a:r>
          </a:p>
        </p:txBody>
      </p:sp>
      <p:cxnSp>
        <p:nvCxnSpPr>
          <p:cNvPr id="57353" name="AutoShape 9"/>
          <p:cNvCxnSpPr>
            <a:cxnSpLocks noChangeShapeType="1"/>
            <a:stCxn id="57352" idx="2"/>
            <a:endCxn id="57348" idx="0"/>
          </p:cNvCxnSpPr>
          <p:nvPr/>
        </p:nvCxnSpPr>
        <p:spPr bwMode="auto">
          <a:xfrm flipH="1">
            <a:off x="2630488" y="2865438"/>
            <a:ext cx="1941512" cy="21129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7354" name="AutoShape 10"/>
          <p:cNvCxnSpPr>
            <a:cxnSpLocks noChangeShapeType="1"/>
            <a:stCxn id="57352" idx="2"/>
            <a:endCxn id="57355" idx="0"/>
          </p:cNvCxnSpPr>
          <p:nvPr/>
        </p:nvCxnSpPr>
        <p:spPr bwMode="auto">
          <a:xfrm>
            <a:off x="4572000" y="2865438"/>
            <a:ext cx="171450" cy="571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4240213" y="3436938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cxnSp>
        <p:nvCxnSpPr>
          <p:cNvPr id="57356" name="AutoShape 12"/>
          <p:cNvCxnSpPr>
            <a:cxnSpLocks noChangeShapeType="1"/>
            <a:stCxn id="57352" idx="2"/>
            <a:endCxn id="57351" idx="0"/>
          </p:cNvCxnSpPr>
          <p:nvPr/>
        </p:nvCxnSpPr>
        <p:spPr bwMode="auto">
          <a:xfrm>
            <a:off x="4572000" y="2865438"/>
            <a:ext cx="2713038" cy="2073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7357" name="AutoShape 13"/>
          <p:cNvCxnSpPr>
            <a:cxnSpLocks noChangeShapeType="1"/>
            <a:stCxn id="57355" idx="2"/>
            <a:endCxn id="57349" idx="0"/>
          </p:cNvCxnSpPr>
          <p:nvPr/>
        </p:nvCxnSpPr>
        <p:spPr bwMode="auto">
          <a:xfrm flipH="1">
            <a:off x="4340225" y="4443413"/>
            <a:ext cx="4032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7358" name="AutoShape 14"/>
          <p:cNvCxnSpPr>
            <a:cxnSpLocks noChangeShapeType="1"/>
            <a:stCxn id="57355" idx="2"/>
            <a:endCxn id="57350" idx="0"/>
          </p:cNvCxnSpPr>
          <p:nvPr/>
        </p:nvCxnSpPr>
        <p:spPr bwMode="auto">
          <a:xfrm>
            <a:off x="4743450" y="4443413"/>
            <a:ext cx="1131888" cy="6143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5516563" y="2219325"/>
            <a:ext cx="328295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 sz="4400">
                <a:solidFill>
                  <a:srgbClr val="0033CC"/>
                </a:solidFill>
              </a:rPr>
              <a:t>解析成功！</a:t>
            </a:r>
          </a:p>
        </p:txBody>
      </p:sp>
      <p:sp>
        <p:nvSpPr>
          <p:cNvPr id="57360" name="スライド番号プレースホルダ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B999D5-0BDC-4788-ADD1-BDC47B41A8CB}" type="slidenum">
              <a:rPr lang="en-US" altLang="ja-JP"/>
              <a:pPr/>
              <a:t>30</a:t>
            </a:fld>
            <a:endParaRPr lang="en-US" altLang="ja-JP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backtrack</a:t>
            </a:r>
            <a:r>
              <a:rPr lang="ja-JP" altLang="en-US" smtClean="0"/>
              <a:t>回避の方法</a:t>
            </a:r>
            <a:br>
              <a:rPr lang="ja-JP" altLang="en-US" smtClean="0"/>
            </a:br>
            <a:r>
              <a:rPr lang="ja-JP" altLang="en-US" smtClean="0"/>
              <a:t>	→　括りだし</a:t>
            </a:r>
          </a:p>
        </p:txBody>
      </p:sp>
      <p:sp>
        <p:nvSpPr>
          <p:cNvPr id="5837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7DFD65-7E65-45A7-8B8B-0557E16F9371}" type="slidenum">
              <a:rPr lang="en-US" altLang="ja-JP"/>
              <a:pPr/>
              <a:t>31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１．括りだし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文法</a:t>
            </a:r>
          </a:p>
          <a:p>
            <a:pPr lvl="1" eaLnBrk="1" hangingPunct="1">
              <a:buFontTx/>
              <a:buNone/>
            </a:pPr>
            <a:r>
              <a:rPr lang="en-US" altLang="ja-JP" smtClean="0">
                <a:solidFill>
                  <a:srgbClr val="0033CC"/>
                </a:solidFill>
              </a:rPr>
              <a:t>S → aBd</a:t>
            </a:r>
            <a:r>
              <a:rPr lang="ja-JP" altLang="en-US" smtClean="0">
                <a:solidFill>
                  <a:srgbClr val="0033CC"/>
                </a:solidFill>
              </a:rPr>
              <a:t>　　　　　　　　 </a:t>
            </a:r>
            <a:r>
              <a:rPr lang="en-US" altLang="ja-JP" smtClean="0">
                <a:solidFill>
                  <a:srgbClr val="0033CC"/>
                </a:solidFill>
              </a:rPr>
              <a:t>S → aBd</a:t>
            </a:r>
          </a:p>
          <a:p>
            <a:pPr lvl="1" eaLnBrk="1" hangingPunct="1">
              <a:buFontTx/>
              <a:buNone/>
            </a:pPr>
            <a:r>
              <a:rPr lang="en-US" altLang="ja-JP" smtClean="0">
                <a:solidFill>
                  <a:srgbClr val="0033CC"/>
                </a:solidFill>
              </a:rPr>
              <a:t>B → </a:t>
            </a:r>
            <a:r>
              <a:rPr lang="en-US" altLang="ja-JP" smtClean="0">
                <a:solidFill>
                  <a:schemeClr val="tx2"/>
                </a:solidFill>
              </a:rPr>
              <a:t>b | bc</a:t>
            </a:r>
            <a:r>
              <a:rPr lang="ja-JP" altLang="en-US" smtClean="0">
                <a:solidFill>
                  <a:srgbClr val="0033CC"/>
                </a:solidFill>
              </a:rPr>
              <a:t>　　　　　　　</a:t>
            </a:r>
            <a:r>
              <a:rPr lang="en-US" altLang="ja-JP" smtClean="0">
                <a:solidFill>
                  <a:srgbClr val="0033CC"/>
                </a:solidFill>
              </a:rPr>
              <a:t>B → </a:t>
            </a:r>
            <a:r>
              <a:rPr lang="en-US" altLang="ja-JP" smtClean="0">
                <a:solidFill>
                  <a:schemeClr val="tx2"/>
                </a:solidFill>
              </a:rPr>
              <a:t>b (c |ε)</a:t>
            </a:r>
          </a:p>
          <a:p>
            <a:pPr eaLnBrk="1" hangingPunct="1"/>
            <a:endParaRPr lang="en-US" altLang="ja-JP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en-US" altLang="ja-JP" smtClean="0">
              <a:solidFill>
                <a:srgbClr val="0033CC"/>
              </a:solidFill>
            </a:endParaRPr>
          </a:p>
        </p:txBody>
      </p:sp>
      <p:sp>
        <p:nvSpPr>
          <p:cNvPr id="59396" name="AutoShape 4"/>
          <p:cNvSpPr>
            <a:spLocks/>
          </p:cNvSpPr>
          <p:nvPr/>
        </p:nvSpPr>
        <p:spPr bwMode="auto">
          <a:xfrm>
            <a:off x="976313" y="2473325"/>
            <a:ext cx="163512" cy="955675"/>
          </a:xfrm>
          <a:prstGeom prst="leftBrace">
            <a:avLst>
              <a:gd name="adj1" fmla="val 4870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59397" name="AutoShape 5"/>
          <p:cNvSpPr>
            <a:spLocks/>
          </p:cNvSpPr>
          <p:nvPr/>
        </p:nvSpPr>
        <p:spPr bwMode="auto">
          <a:xfrm>
            <a:off x="4408488" y="2473325"/>
            <a:ext cx="163512" cy="955675"/>
          </a:xfrm>
          <a:prstGeom prst="leftBrace">
            <a:avLst>
              <a:gd name="adj1" fmla="val 4870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3282950" y="2682875"/>
            <a:ext cx="974725" cy="4651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399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50B71-923F-471B-A918-31491EA9D6FB}" type="slidenum">
              <a:rPr lang="en-US" altLang="ja-JP"/>
              <a:pPr/>
              <a:t>32</a:t>
            </a:fld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8"/>
          <p:cNvSpPr>
            <a:spLocks noChangeArrowheads="1"/>
          </p:cNvSpPr>
          <p:nvPr/>
        </p:nvSpPr>
        <p:spPr bwMode="auto">
          <a:xfrm>
            <a:off x="3057525" y="3687763"/>
            <a:ext cx="3852863" cy="3170237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61443" name="Rectangle 17"/>
          <p:cNvSpPr>
            <a:spLocks noChangeArrowheads="1"/>
          </p:cNvSpPr>
          <p:nvPr/>
        </p:nvSpPr>
        <p:spPr bwMode="auto">
          <a:xfrm>
            <a:off x="1514475" y="1978025"/>
            <a:ext cx="4541838" cy="14509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左再帰の回避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z="9600" smtClean="0"/>
              <a:t>		</a:t>
            </a:r>
            <a:r>
              <a:rPr lang="en-US" altLang="ja-JP" sz="9600" smtClean="0">
                <a:solidFill>
                  <a:schemeClr val="tx2"/>
                </a:solidFill>
              </a:rPr>
              <a:t>A</a:t>
            </a:r>
            <a:r>
              <a:rPr lang="en-US" altLang="ja-JP" sz="9600" smtClean="0"/>
              <a:t>→</a:t>
            </a:r>
            <a:r>
              <a:rPr lang="en-US" altLang="ja-JP" sz="9600" smtClean="0">
                <a:solidFill>
                  <a:schemeClr val="tx2"/>
                </a:solidFill>
              </a:rPr>
              <a:t>A</a:t>
            </a:r>
            <a:r>
              <a:rPr lang="en-US" altLang="ja-JP" sz="9600" smtClean="0"/>
              <a:t>β</a:t>
            </a:r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5276850" y="3603625"/>
            <a:ext cx="67468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3600">
                <a:solidFill>
                  <a:srgbClr val="0033CC"/>
                </a:solidFill>
              </a:rPr>
              <a:t>A</a:t>
            </a:r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4572000" y="4606925"/>
            <a:ext cx="67468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3600">
                <a:solidFill>
                  <a:srgbClr val="0033CC"/>
                </a:solidFill>
              </a:rPr>
              <a:t>A</a:t>
            </a:r>
          </a:p>
        </p:txBody>
      </p:sp>
      <p:sp>
        <p:nvSpPr>
          <p:cNvPr id="60424" name="Text Box 6"/>
          <p:cNvSpPr txBox="1">
            <a:spLocks noChangeArrowheads="1"/>
          </p:cNvSpPr>
          <p:nvPr/>
        </p:nvSpPr>
        <p:spPr bwMode="auto">
          <a:xfrm>
            <a:off x="6018213" y="4518025"/>
            <a:ext cx="6746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3600"/>
              <a:t>β</a:t>
            </a:r>
          </a:p>
        </p:txBody>
      </p:sp>
      <p:sp>
        <p:nvSpPr>
          <p:cNvPr id="60425" name="Text Box 7"/>
          <p:cNvSpPr txBox="1">
            <a:spLocks noChangeArrowheads="1"/>
          </p:cNvSpPr>
          <p:nvPr/>
        </p:nvSpPr>
        <p:spPr bwMode="auto">
          <a:xfrm>
            <a:off x="3897313" y="5670550"/>
            <a:ext cx="6746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3600">
                <a:solidFill>
                  <a:srgbClr val="0033CC"/>
                </a:solidFill>
              </a:rPr>
              <a:t>A</a:t>
            </a:r>
          </a:p>
        </p:txBody>
      </p:sp>
      <p:sp>
        <p:nvSpPr>
          <p:cNvPr id="60426" name="Text Box 8"/>
          <p:cNvSpPr txBox="1">
            <a:spLocks noChangeArrowheads="1"/>
          </p:cNvSpPr>
          <p:nvPr/>
        </p:nvSpPr>
        <p:spPr bwMode="auto">
          <a:xfrm>
            <a:off x="5148263" y="5611813"/>
            <a:ext cx="6746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3600"/>
              <a:t>β</a:t>
            </a:r>
          </a:p>
        </p:txBody>
      </p:sp>
      <p:cxnSp>
        <p:nvCxnSpPr>
          <p:cNvPr id="60427" name="AutoShape 9"/>
          <p:cNvCxnSpPr>
            <a:cxnSpLocks noChangeShapeType="1"/>
            <a:stCxn id="60422" idx="2"/>
            <a:endCxn id="60423" idx="0"/>
          </p:cNvCxnSpPr>
          <p:nvPr/>
        </p:nvCxnSpPr>
        <p:spPr bwMode="auto">
          <a:xfrm flipH="1">
            <a:off x="4910138" y="4244975"/>
            <a:ext cx="7048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28" name="AutoShape 10"/>
          <p:cNvCxnSpPr>
            <a:cxnSpLocks noChangeShapeType="1"/>
            <a:stCxn id="60423" idx="2"/>
            <a:endCxn id="60425" idx="0"/>
          </p:cNvCxnSpPr>
          <p:nvPr/>
        </p:nvCxnSpPr>
        <p:spPr bwMode="auto">
          <a:xfrm flipH="1">
            <a:off x="4235450" y="5248275"/>
            <a:ext cx="674688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29" name="AutoShape 11"/>
          <p:cNvCxnSpPr>
            <a:cxnSpLocks noChangeShapeType="1"/>
            <a:stCxn id="60423" idx="2"/>
            <a:endCxn id="60426" idx="0"/>
          </p:cNvCxnSpPr>
          <p:nvPr/>
        </p:nvCxnSpPr>
        <p:spPr bwMode="auto">
          <a:xfrm>
            <a:off x="4910138" y="5248275"/>
            <a:ext cx="576262" cy="363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30" name="AutoShape 12"/>
          <p:cNvCxnSpPr>
            <a:cxnSpLocks noChangeShapeType="1"/>
            <a:stCxn id="60422" idx="2"/>
            <a:endCxn id="60424" idx="0"/>
          </p:cNvCxnSpPr>
          <p:nvPr/>
        </p:nvCxnSpPr>
        <p:spPr bwMode="auto">
          <a:xfrm>
            <a:off x="5614988" y="4244975"/>
            <a:ext cx="741362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31" name="Rectangle 13"/>
          <p:cNvSpPr>
            <a:spLocks noChangeArrowheads="1"/>
          </p:cNvSpPr>
          <p:nvPr/>
        </p:nvSpPr>
        <p:spPr bwMode="auto">
          <a:xfrm>
            <a:off x="3552825" y="6557963"/>
            <a:ext cx="88900" cy="889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cxnSp>
        <p:nvCxnSpPr>
          <p:cNvPr id="60432" name="AutoShape 14"/>
          <p:cNvCxnSpPr>
            <a:cxnSpLocks noChangeShapeType="1"/>
            <a:stCxn id="60425" idx="2"/>
            <a:endCxn id="60431" idx="0"/>
          </p:cNvCxnSpPr>
          <p:nvPr/>
        </p:nvCxnSpPr>
        <p:spPr bwMode="auto">
          <a:xfrm flipH="1">
            <a:off x="3597275" y="6311900"/>
            <a:ext cx="638175" cy="24606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60433" name="Rectangle 15"/>
          <p:cNvSpPr>
            <a:spLocks noChangeArrowheads="1"/>
          </p:cNvSpPr>
          <p:nvPr/>
        </p:nvSpPr>
        <p:spPr bwMode="auto">
          <a:xfrm>
            <a:off x="4643438" y="6523038"/>
            <a:ext cx="88900" cy="889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cxnSp>
        <p:nvCxnSpPr>
          <p:cNvPr id="60434" name="AutoShape 16"/>
          <p:cNvCxnSpPr>
            <a:cxnSpLocks noChangeShapeType="1"/>
            <a:stCxn id="60425" idx="2"/>
            <a:endCxn id="60433" idx="0"/>
          </p:cNvCxnSpPr>
          <p:nvPr/>
        </p:nvCxnSpPr>
        <p:spPr bwMode="auto">
          <a:xfrm>
            <a:off x="4235450" y="6311900"/>
            <a:ext cx="452438" cy="2111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61459" name="AutoShape 20"/>
          <p:cNvSpPr>
            <a:spLocks noChangeArrowheads="1"/>
          </p:cNvSpPr>
          <p:nvPr/>
        </p:nvSpPr>
        <p:spPr bwMode="auto">
          <a:xfrm>
            <a:off x="0" y="4084638"/>
            <a:ext cx="3810000" cy="1619250"/>
          </a:xfrm>
          <a:prstGeom prst="cloudCallout">
            <a:avLst>
              <a:gd name="adj1" fmla="val 44167"/>
              <a:gd name="adj2" fmla="val 8872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>
                <a:solidFill>
                  <a:srgbClr val="0033CC"/>
                </a:solidFill>
              </a:rPr>
              <a:t>無限降下だ！</a:t>
            </a:r>
          </a:p>
        </p:txBody>
      </p:sp>
      <p:pic>
        <p:nvPicPr>
          <p:cNvPr id="60436" name="Picture 22" descr="Pierre de Fermat">
            <a:hlinkClick r:id="rId2" tooltip="Pierre de Fermat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124450"/>
            <a:ext cx="10604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37" name="Text Box 23"/>
          <p:cNvSpPr txBox="1">
            <a:spLocks noChangeArrowheads="1"/>
          </p:cNvSpPr>
          <p:nvPr/>
        </p:nvSpPr>
        <p:spPr bwMode="auto">
          <a:xfrm>
            <a:off x="1265238" y="6499225"/>
            <a:ext cx="15589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/>
              <a:t>Fermat</a:t>
            </a:r>
          </a:p>
        </p:txBody>
      </p:sp>
      <p:sp>
        <p:nvSpPr>
          <p:cNvPr id="60438" name="スライド番号プレースホルダ 2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A9F46F-860E-4D5C-B6AF-2299C4BC1D09}" type="slidenum">
              <a:rPr lang="en-US" altLang="ja-JP"/>
              <a:pPr/>
              <a:t>33</a:t>
            </a:fld>
            <a:endParaRPr lang="en-US" altLang="ja-JP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33CC"/>
                </a:solidFill>
              </a:rPr>
              <a:t>左再帰</a:t>
            </a:r>
            <a:r>
              <a:rPr lang="ja-JP" altLang="en-US" smtClean="0"/>
              <a:t>の回避方法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A→Aα|β</a:t>
            </a:r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lvl="1" eaLnBrk="1" hangingPunct="1">
              <a:buFont typeface="Wingdings" pitchFamily="2" charset="2"/>
              <a:buChar char="ó"/>
            </a:pPr>
            <a:r>
              <a:rPr lang="en-US" altLang="ja-JP" smtClean="0">
                <a:sym typeface="Wingdings" pitchFamily="2" charset="2"/>
              </a:rPr>
              <a:t>  A   → βA’</a:t>
            </a:r>
            <a:br>
              <a:rPr lang="en-US" altLang="ja-JP" smtClean="0">
                <a:sym typeface="Wingdings" pitchFamily="2" charset="2"/>
              </a:rPr>
            </a:br>
            <a:r>
              <a:rPr lang="en-US" altLang="ja-JP" smtClean="0">
                <a:sym typeface="Wingdings" pitchFamily="2" charset="2"/>
              </a:rPr>
              <a:t>   A’ → αA</a:t>
            </a:r>
            <a:r>
              <a:rPr lang="en-US" altLang="ja-JP" smtClean="0">
                <a:latin typeface="Arial" charset="0"/>
                <a:sym typeface="Wingdings" pitchFamily="2" charset="2"/>
              </a:rPr>
              <a:t>’</a:t>
            </a:r>
            <a:r>
              <a:rPr lang="en-US" altLang="ja-JP" smtClean="0">
                <a:sym typeface="Wingdings" pitchFamily="2" charset="2"/>
              </a:rPr>
              <a:t> | ε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ja-JP" smtClean="0">
              <a:sym typeface="Wingdings" pitchFamily="2" charset="2"/>
            </a:endParaRPr>
          </a:p>
          <a:p>
            <a:pPr lvl="1" eaLnBrk="1" hangingPunct="1">
              <a:buFont typeface="Wingdings" pitchFamily="2" charset="2"/>
              <a:buChar char="ó"/>
            </a:pPr>
            <a:endParaRPr lang="en-US" altLang="ja-JP" smtClean="0">
              <a:sym typeface="Wingdings" pitchFamily="2" charset="2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ja-JP" smtClean="0"/>
              <a:t>				</a:t>
            </a:r>
            <a:r>
              <a:rPr lang="ja-JP" altLang="en-US" smtClean="0"/>
              <a:t>（教科書</a:t>
            </a:r>
            <a:r>
              <a:rPr lang="en-US" altLang="ja-JP" smtClean="0"/>
              <a:t>81</a:t>
            </a:r>
            <a:r>
              <a:rPr lang="ja-JP" altLang="en-US" smtClean="0"/>
              <a:t>ページ参照）</a:t>
            </a:r>
          </a:p>
        </p:txBody>
      </p:sp>
      <p:sp>
        <p:nvSpPr>
          <p:cNvPr id="61444" name="AutoShape 4"/>
          <p:cNvSpPr>
            <a:spLocks/>
          </p:cNvSpPr>
          <p:nvPr/>
        </p:nvSpPr>
        <p:spPr bwMode="auto">
          <a:xfrm>
            <a:off x="1649413" y="3033713"/>
            <a:ext cx="254000" cy="895350"/>
          </a:xfrm>
          <a:prstGeom prst="leftBrace">
            <a:avLst>
              <a:gd name="adj1" fmla="val 293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6144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27E1B-A813-4E7F-AFE0-D78EEA3CDA63}" type="slidenum">
              <a:rPr lang="en-US" altLang="ja-JP"/>
              <a:pPr/>
              <a:t>34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左再帰の例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en-US" altLang="ja-JP" smtClean="0">
                <a:solidFill>
                  <a:schemeClr val="tx2"/>
                </a:solidFill>
              </a:rPr>
              <a:t>E</a:t>
            </a:r>
            <a:r>
              <a:rPr lang="en-US" altLang="ja-JP" smtClean="0"/>
              <a:t> → </a:t>
            </a:r>
            <a:r>
              <a:rPr lang="en-US" altLang="ja-JP" smtClean="0">
                <a:solidFill>
                  <a:schemeClr val="tx2"/>
                </a:solidFill>
              </a:rPr>
              <a:t>E</a:t>
            </a:r>
            <a:r>
              <a:rPr lang="en-US" altLang="ja-JP" smtClean="0"/>
              <a:t> + T | T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en-US" altLang="ja-JP" smtClean="0">
                <a:solidFill>
                  <a:schemeClr val="tx2"/>
                </a:solidFill>
              </a:rPr>
              <a:t>T</a:t>
            </a:r>
            <a:r>
              <a:rPr lang="en-US" altLang="ja-JP" smtClean="0"/>
              <a:t> → </a:t>
            </a:r>
            <a:r>
              <a:rPr lang="en-US" altLang="ja-JP" smtClean="0">
                <a:solidFill>
                  <a:schemeClr val="tx2"/>
                </a:solidFill>
              </a:rPr>
              <a:t>T</a:t>
            </a:r>
            <a:r>
              <a:rPr lang="en-US" altLang="ja-JP" smtClean="0"/>
              <a:t> * F | F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F → ( E ) | id</a:t>
            </a:r>
          </a:p>
        </p:txBody>
      </p:sp>
      <p:sp>
        <p:nvSpPr>
          <p:cNvPr id="62468" name="AutoShape 4"/>
          <p:cNvSpPr>
            <a:spLocks/>
          </p:cNvSpPr>
          <p:nvPr/>
        </p:nvSpPr>
        <p:spPr bwMode="auto">
          <a:xfrm>
            <a:off x="900113" y="1843088"/>
            <a:ext cx="104775" cy="1585912"/>
          </a:xfrm>
          <a:prstGeom prst="leftBrace">
            <a:avLst>
              <a:gd name="adj1" fmla="val 12613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6246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876DAB-9E4B-4240-AB0C-8E58CF8D4D87}" type="slidenum">
              <a:rPr lang="en-US" altLang="ja-JP"/>
              <a:pPr/>
              <a:t>35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" descr="10%"/>
          <p:cNvSpPr>
            <a:spLocks noChangeArrowheads="1"/>
          </p:cNvSpPr>
          <p:nvPr/>
        </p:nvSpPr>
        <p:spPr bwMode="auto">
          <a:xfrm>
            <a:off x="1093788" y="1797050"/>
            <a:ext cx="2338387" cy="56991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左再帰の回避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en-US" altLang="ja-JP" smtClean="0">
                <a:solidFill>
                  <a:schemeClr val="tx2"/>
                </a:solidFill>
              </a:rPr>
              <a:t>E</a:t>
            </a:r>
            <a:r>
              <a:rPr lang="en-US" altLang="ja-JP" smtClean="0"/>
              <a:t> → </a:t>
            </a:r>
            <a:r>
              <a:rPr lang="en-US" altLang="ja-JP" smtClean="0">
                <a:solidFill>
                  <a:schemeClr val="tx2"/>
                </a:solidFill>
              </a:rPr>
              <a:t>E</a:t>
            </a:r>
            <a:r>
              <a:rPr lang="en-US" altLang="ja-JP" smtClean="0"/>
              <a:t> </a:t>
            </a:r>
            <a:r>
              <a:rPr lang="en-US" altLang="ja-JP" smtClean="0">
                <a:solidFill>
                  <a:srgbClr val="0033CC"/>
                </a:solidFill>
              </a:rPr>
              <a:t>+ T</a:t>
            </a:r>
            <a:r>
              <a:rPr lang="en-US" altLang="ja-JP" smtClean="0"/>
              <a:t> | T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en-US" altLang="ja-JP" smtClean="0">
                <a:solidFill>
                  <a:schemeClr val="tx2"/>
                </a:solidFill>
              </a:rPr>
              <a:t>T</a:t>
            </a:r>
            <a:r>
              <a:rPr lang="en-US" altLang="ja-JP" smtClean="0"/>
              <a:t> → </a:t>
            </a:r>
            <a:r>
              <a:rPr lang="en-US" altLang="ja-JP" smtClean="0">
                <a:solidFill>
                  <a:schemeClr val="tx2"/>
                </a:solidFill>
              </a:rPr>
              <a:t>T</a:t>
            </a:r>
            <a:r>
              <a:rPr lang="en-US" altLang="ja-JP" smtClean="0"/>
              <a:t> * F | F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F → ( E ) | id</a:t>
            </a:r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eaLnBrk="1" hangingPunct="1">
              <a:buFontTx/>
              <a:buNone/>
            </a:pPr>
            <a:r>
              <a:rPr lang="en-US" altLang="ja-JP" smtClean="0"/>
              <a:t>					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828800"/>
            <a:ext cx="3771900" cy="215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 </a:t>
            </a:r>
            <a:r>
              <a:rPr lang="en-US" altLang="ja-JP" smtClean="0">
                <a:solidFill>
                  <a:schemeClr val="tx2"/>
                </a:solidFill>
              </a:rPr>
              <a:t>E</a:t>
            </a:r>
            <a:r>
              <a:rPr lang="en-US" altLang="ja-JP" smtClean="0"/>
              <a:t> → T </a:t>
            </a:r>
            <a:r>
              <a:rPr lang="en-US" altLang="ja-JP" smtClean="0">
                <a:solidFill>
                  <a:schemeClr val="hlink"/>
                </a:solidFill>
              </a:rPr>
              <a:t>E</a:t>
            </a:r>
            <a:r>
              <a:rPr lang="en-US" altLang="ja-JP" smtClean="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 </a:t>
            </a:r>
            <a:r>
              <a:rPr lang="en-US" altLang="ja-JP" smtClean="0">
                <a:solidFill>
                  <a:schemeClr val="hlink"/>
                </a:solidFill>
              </a:rPr>
              <a:t>E</a:t>
            </a:r>
            <a:r>
              <a:rPr lang="en-US" altLang="ja-JP" smtClean="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mtClean="0"/>
              <a:t> → </a:t>
            </a:r>
            <a:r>
              <a:rPr lang="en-US" altLang="ja-JP" smtClean="0">
                <a:solidFill>
                  <a:srgbClr val="0033CC"/>
                </a:solidFill>
              </a:rPr>
              <a:t>+ T</a:t>
            </a:r>
            <a:r>
              <a:rPr lang="en-US" altLang="ja-JP" smtClean="0"/>
              <a:t> </a:t>
            </a:r>
            <a:r>
              <a:rPr lang="en-US" altLang="ja-JP" smtClean="0">
                <a:solidFill>
                  <a:schemeClr val="hlink"/>
                </a:solidFill>
              </a:rPr>
              <a:t>E</a:t>
            </a:r>
            <a:r>
              <a:rPr lang="en-US" altLang="ja-JP" smtClean="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mtClean="0"/>
              <a:t> | ε</a:t>
            </a:r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eaLnBrk="1" hangingPunct="1">
              <a:buFontTx/>
              <a:buNone/>
            </a:pPr>
            <a:r>
              <a:rPr lang="en-US" altLang="ja-JP" smtClean="0"/>
              <a:t> </a:t>
            </a:r>
          </a:p>
        </p:txBody>
      </p:sp>
      <p:sp>
        <p:nvSpPr>
          <p:cNvPr id="63494" name="AutoShape 4"/>
          <p:cNvSpPr>
            <a:spLocks/>
          </p:cNvSpPr>
          <p:nvPr/>
        </p:nvSpPr>
        <p:spPr bwMode="auto">
          <a:xfrm>
            <a:off x="900113" y="1843088"/>
            <a:ext cx="104775" cy="1585912"/>
          </a:xfrm>
          <a:prstGeom prst="leftBrace">
            <a:avLst>
              <a:gd name="adj1" fmla="val 12613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63495" name="AutoShape 8"/>
          <p:cNvSpPr>
            <a:spLocks noChangeArrowheads="1"/>
          </p:cNvSpPr>
          <p:nvPr/>
        </p:nvSpPr>
        <p:spPr bwMode="auto">
          <a:xfrm>
            <a:off x="3751263" y="2109788"/>
            <a:ext cx="749300" cy="481012"/>
          </a:xfrm>
          <a:prstGeom prst="rightArrow">
            <a:avLst>
              <a:gd name="adj1" fmla="val 50000"/>
              <a:gd name="adj2" fmla="val 3894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63496" name="AutoShape 9"/>
          <p:cNvSpPr>
            <a:spLocks/>
          </p:cNvSpPr>
          <p:nvPr/>
        </p:nvSpPr>
        <p:spPr bwMode="auto">
          <a:xfrm>
            <a:off x="4572000" y="1843088"/>
            <a:ext cx="165100" cy="1065212"/>
          </a:xfrm>
          <a:prstGeom prst="leftBrace">
            <a:avLst>
              <a:gd name="adj1" fmla="val 537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63497" name="スライド番号プレースホルダ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E764A2-7DD0-4781-A735-B5C313CE622F}" type="slidenum">
              <a:rPr lang="en-US" altLang="ja-JP"/>
              <a:pPr/>
              <a:t>36</a:t>
            </a:fld>
            <a:endParaRPr lang="en-US" altLang="ja-JP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左再帰の回避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en-US" altLang="ja-JP" smtClean="0">
                <a:solidFill>
                  <a:schemeClr val="tx2"/>
                </a:solidFill>
              </a:rPr>
              <a:t>E</a:t>
            </a:r>
            <a:r>
              <a:rPr lang="en-US" altLang="ja-JP" smtClean="0"/>
              <a:t> → </a:t>
            </a:r>
            <a:r>
              <a:rPr lang="en-US" altLang="ja-JP" smtClean="0">
                <a:solidFill>
                  <a:schemeClr val="tx2"/>
                </a:solidFill>
              </a:rPr>
              <a:t>E</a:t>
            </a:r>
            <a:r>
              <a:rPr lang="en-US" altLang="ja-JP" smtClean="0"/>
              <a:t> </a:t>
            </a:r>
            <a:r>
              <a:rPr lang="en-US" altLang="ja-JP" smtClean="0">
                <a:solidFill>
                  <a:srgbClr val="0033CC"/>
                </a:solidFill>
              </a:rPr>
              <a:t>+ T</a:t>
            </a:r>
            <a:r>
              <a:rPr lang="en-US" altLang="ja-JP" smtClean="0"/>
              <a:t> | T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en-US" altLang="ja-JP" smtClean="0">
                <a:solidFill>
                  <a:schemeClr val="tx2"/>
                </a:solidFill>
              </a:rPr>
              <a:t>T</a:t>
            </a:r>
            <a:r>
              <a:rPr lang="en-US" altLang="ja-JP" smtClean="0"/>
              <a:t> → </a:t>
            </a:r>
            <a:r>
              <a:rPr lang="en-US" altLang="ja-JP" smtClean="0">
                <a:solidFill>
                  <a:schemeClr val="tx2"/>
                </a:solidFill>
              </a:rPr>
              <a:t>T</a:t>
            </a:r>
            <a:r>
              <a:rPr lang="en-US" altLang="ja-JP" smtClean="0"/>
              <a:t> * F | F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F → ( E ) | id</a:t>
            </a:r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eaLnBrk="1" hangingPunct="1">
              <a:buFontTx/>
              <a:buNone/>
            </a:pPr>
            <a:r>
              <a:rPr lang="en-US" altLang="ja-JP" smtClean="0"/>
              <a:t>					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828800"/>
            <a:ext cx="3771900" cy="215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 </a:t>
            </a:r>
            <a:r>
              <a:rPr lang="en-US" altLang="ja-JP" smtClean="0">
                <a:solidFill>
                  <a:schemeClr val="tx2"/>
                </a:solidFill>
              </a:rPr>
              <a:t>E</a:t>
            </a:r>
            <a:r>
              <a:rPr lang="en-US" altLang="ja-JP" smtClean="0"/>
              <a:t> → T </a:t>
            </a:r>
            <a:r>
              <a:rPr lang="en-US" altLang="ja-JP" smtClean="0">
                <a:solidFill>
                  <a:schemeClr val="hlink"/>
                </a:solidFill>
              </a:rPr>
              <a:t>E</a:t>
            </a:r>
            <a:r>
              <a:rPr lang="en-US" altLang="ja-JP" smtClean="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 </a:t>
            </a:r>
            <a:r>
              <a:rPr lang="en-US" altLang="ja-JP" smtClean="0">
                <a:solidFill>
                  <a:schemeClr val="hlink"/>
                </a:solidFill>
              </a:rPr>
              <a:t>E</a:t>
            </a:r>
            <a:r>
              <a:rPr lang="en-US" altLang="ja-JP" smtClean="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mtClean="0"/>
              <a:t> → </a:t>
            </a:r>
            <a:r>
              <a:rPr lang="en-US" altLang="ja-JP" smtClean="0">
                <a:solidFill>
                  <a:srgbClr val="0033CC"/>
                </a:solidFill>
              </a:rPr>
              <a:t>+ T</a:t>
            </a:r>
            <a:r>
              <a:rPr lang="en-US" altLang="ja-JP" smtClean="0"/>
              <a:t> </a:t>
            </a:r>
            <a:r>
              <a:rPr lang="en-US" altLang="ja-JP" smtClean="0">
                <a:solidFill>
                  <a:schemeClr val="hlink"/>
                </a:solidFill>
              </a:rPr>
              <a:t>E</a:t>
            </a:r>
            <a:r>
              <a:rPr lang="en-US" altLang="ja-JP" smtClean="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mtClean="0"/>
              <a:t> | ε</a:t>
            </a:r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eaLnBrk="1" hangingPunct="1">
              <a:buFontTx/>
              <a:buNone/>
            </a:pPr>
            <a:r>
              <a:rPr lang="en-US" altLang="ja-JP" smtClean="0"/>
              <a:t> </a:t>
            </a:r>
          </a:p>
        </p:txBody>
      </p:sp>
      <p:sp>
        <p:nvSpPr>
          <p:cNvPr id="64517" name="AutoShape 5"/>
          <p:cNvSpPr>
            <a:spLocks/>
          </p:cNvSpPr>
          <p:nvPr/>
        </p:nvSpPr>
        <p:spPr bwMode="auto">
          <a:xfrm>
            <a:off x="900113" y="1843088"/>
            <a:ext cx="104775" cy="1585912"/>
          </a:xfrm>
          <a:prstGeom prst="leftBrace">
            <a:avLst>
              <a:gd name="adj1" fmla="val 12613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4751388" y="3694113"/>
            <a:ext cx="37719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T</a:t>
            </a:r>
            <a:r>
              <a:rPr lang="en-US" altLang="ja-JP" sz="2800"/>
              <a:t> → F </a:t>
            </a:r>
            <a:r>
              <a:rPr lang="en-US" altLang="ja-JP" sz="2800">
                <a:solidFill>
                  <a:schemeClr val="hlink"/>
                </a:solidFill>
              </a:rPr>
              <a:t>T</a:t>
            </a:r>
            <a:r>
              <a:rPr lang="en-US" altLang="ja-JP" sz="28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z="2800"/>
              <a:t> 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altLang="ja-JP" sz="2800"/>
              <a:t> </a:t>
            </a:r>
            <a:r>
              <a:rPr lang="en-US" altLang="ja-JP" sz="2800">
                <a:solidFill>
                  <a:schemeClr val="hlink"/>
                </a:solidFill>
              </a:rPr>
              <a:t>T</a:t>
            </a:r>
            <a:r>
              <a:rPr lang="en-US" altLang="ja-JP" sz="28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z="2800"/>
              <a:t> → </a:t>
            </a:r>
            <a:r>
              <a:rPr lang="en-US" altLang="ja-JP" sz="2800">
                <a:solidFill>
                  <a:srgbClr val="0033CC"/>
                </a:solidFill>
              </a:rPr>
              <a:t>* F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hlink"/>
                </a:solidFill>
              </a:rPr>
              <a:t>T</a:t>
            </a:r>
            <a:r>
              <a:rPr lang="en-US" altLang="ja-JP" sz="28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z="2800"/>
              <a:t> | ε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altLang="ja-JP" sz="2800"/>
          </a:p>
          <a:p>
            <a:pPr marL="342900" indent="-342900" eaLnBrk="1" hangingPunct="1">
              <a:spcBef>
                <a:spcPct val="20000"/>
              </a:spcBef>
            </a:pPr>
            <a:r>
              <a:rPr lang="en-US" altLang="ja-JP" sz="2800"/>
              <a:t> F → ( E ) | id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altLang="ja-JP" sz="2800"/>
          </a:p>
          <a:p>
            <a:pPr marL="342900" indent="-342900" eaLnBrk="1" hangingPunct="1">
              <a:spcBef>
                <a:spcPct val="20000"/>
              </a:spcBef>
            </a:pPr>
            <a:r>
              <a:rPr lang="en-US" altLang="ja-JP" sz="2800"/>
              <a:t> </a:t>
            </a: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3751263" y="2109788"/>
            <a:ext cx="749300" cy="481012"/>
          </a:xfrm>
          <a:prstGeom prst="rightArrow">
            <a:avLst>
              <a:gd name="adj1" fmla="val 50000"/>
              <a:gd name="adj2" fmla="val 3894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64520" name="AutoShape 8"/>
          <p:cNvSpPr>
            <a:spLocks/>
          </p:cNvSpPr>
          <p:nvPr/>
        </p:nvSpPr>
        <p:spPr bwMode="auto">
          <a:xfrm>
            <a:off x="4572000" y="1889125"/>
            <a:ext cx="179388" cy="3852863"/>
          </a:xfrm>
          <a:prstGeom prst="leftBrace">
            <a:avLst>
              <a:gd name="adj1" fmla="val 17898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64521" name="スライド番号プレースホルダ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FB975B-4B49-4EBA-A0D6-0FF0958C5438}" type="slidenum">
              <a:rPr lang="en-US" altLang="ja-JP"/>
              <a:pPr/>
              <a:t>37</a:t>
            </a:fld>
            <a:endParaRPr lang="en-US" altLang="ja-JP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LL(1)</a:t>
            </a:r>
            <a:r>
              <a:rPr lang="ja-JP" altLang="en-US" smtClean="0"/>
              <a:t>文法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solidFill>
                  <a:srgbClr val="0033CC"/>
                </a:solidFill>
              </a:rPr>
              <a:t>LL(1)</a:t>
            </a:r>
            <a:r>
              <a:rPr lang="ja-JP" altLang="en-US" smtClean="0">
                <a:solidFill>
                  <a:srgbClr val="0033CC"/>
                </a:solidFill>
              </a:rPr>
              <a:t>文法</a:t>
            </a:r>
            <a:r>
              <a:rPr lang="ja-JP" altLang="en-US" smtClean="0"/>
              <a:t>は、</a:t>
            </a:r>
            <a:r>
              <a:rPr lang="ja-JP" altLang="en-US" smtClean="0">
                <a:solidFill>
                  <a:srgbClr val="0033CC"/>
                </a:solidFill>
              </a:rPr>
              <a:t>１文字先読み</a:t>
            </a:r>
            <a:r>
              <a:rPr lang="ja-JP" altLang="en-US" smtClean="0"/>
              <a:t>することで、適用すべき</a:t>
            </a:r>
            <a:r>
              <a:rPr lang="ja-JP" altLang="en-US" smtClean="0">
                <a:solidFill>
                  <a:srgbClr val="0033CC"/>
                </a:solidFill>
              </a:rPr>
              <a:t>規則が一意に決まる</a:t>
            </a:r>
            <a:r>
              <a:rPr lang="ja-JP" altLang="en-US" smtClean="0"/>
              <a:t>、という性質を備え持っている。</a:t>
            </a:r>
          </a:p>
          <a:p>
            <a:pPr eaLnBrk="1" hangingPunct="1"/>
            <a:r>
              <a:rPr lang="ja-JP" altLang="en-US" smtClean="0"/>
              <a:t>つまり、「</a:t>
            </a:r>
            <a:r>
              <a:rPr lang="en-US" altLang="ja-JP" smtClean="0"/>
              <a:t>A→α</a:t>
            </a:r>
            <a:r>
              <a:rPr lang="ja-JP" altLang="en-US" smtClean="0"/>
              <a:t>｜</a:t>
            </a:r>
            <a:r>
              <a:rPr lang="en-US" altLang="ja-JP" smtClean="0"/>
              <a:t>β</a:t>
            </a:r>
            <a:r>
              <a:rPr lang="ja-JP" altLang="en-US" smtClean="0"/>
              <a:t>」に対して、１文字先読みすれば、 「</a:t>
            </a:r>
            <a:r>
              <a:rPr lang="en-US" altLang="ja-JP" smtClean="0"/>
              <a:t>A→α</a:t>
            </a:r>
            <a:r>
              <a:rPr lang="ja-JP" altLang="en-US" smtClean="0"/>
              <a:t>」 と「</a:t>
            </a:r>
            <a:r>
              <a:rPr lang="en-US" altLang="ja-JP" smtClean="0"/>
              <a:t>A→β</a:t>
            </a:r>
            <a:r>
              <a:rPr lang="ja-JP" altLang="en-US" smtClean="0"/>
              <a:t>」のどちらを適用すればいいのかが決まる。</a:t>
            </a:r>
            <a:br>
              <a:rPr lang="ja-JP" altLang="en-US" smtClean="0"/>
            </a:br>
            <a:r>
              <a:rPr lang="ja-JP" altLang="en-US" smtClean="0"/>
              <a:t>（効率のよい処理が望める）</a:t>
            </a:r>
          </a:p>
        </p:txBody>
      </p:sp>
      <p:sp>
        <p:nvSpPr>
          <p:cNvPr id="6554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3F6EA7-E286-4F71-A2BB-BBAB24FBED25}" type="slidenum">
              <a:rPr lang="en-US" altLang="ja-JP"/>
              <a:pPr/>
              <a:t>38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1828800"/>
            <a:ext cx="8296275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mtClean="0"/>
              <a:t>　でも、与えられた文法が</a:t>
            </a:r>
            <a:r>
              <a:rPr lang="en-US" altLang="ja-JP" smtClean="0"/>
              <a:t>LL(1)</a:t>
            </a:r>
            <a:r>
              <a:rPr lang="ja-JP" altLang="en-US" smtClean="0"/>
              <a:t>文法であることをどうやって知ることができるのだろうか？</a:t>
            </a:r>
          </a:p>
        </p:txBody>
      </p:sp>
      <p:sp>
        <p:nvSpPr>
          <p:cNvPr id="6656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ED6E23-22DB-4552-AD8A-606C2A0E14F3}" type="slidenum">
              <a:rPr lang="en-US" altLang="ja-JP"/>
              <a:pPr/>
              <a:t>39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394575" cy="1600200"/>
          </a:xfrm>
        </p:spPr>
        <p:txBody>
          <a:bodyPr/>
          <a:lstStyle/>
          <a:p>
            <a:pPr algn="l" eaLnBrk="1" hangingPunct="1"/>
            <a:r>
              <a:rPr lang="ja-JP" altLang="en-US" dirty="0" smtClean="0"/>
              <a:t>復習課題：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Ｆ</a:t>
            </a:r>
            <a:r>
              <a:rPr lang="en-US" altLang="ja-JP" dirty="0" err="1" smtClean="0"/>
              <a:t>lex</a:t>
            </a:r>
            <a:r>
              <a:rPr lang="ja-JP" altLang="en-US" dirty="0" smtClean="0"/>
              <a:t>を使ってみよう！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自分で過去問に取り組む。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自分で新しい課題</a:t>
            </a:r>
            <a:r>
              <a:rPr lang="ja-JP" altLang="en-US" dirty="0" smtClean="0"/>
              <a:t>を見つける。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その他（自由に）</a:t>
            </a:r>
            <a:endParaRPr lang="ja-JP" altLang="ja-JP" dirty="0" smtClean="0"/>
          </a:p>
        </p:txBody>
      </p:sp>
      <p:sp>
        <p:nvSpPr>
          <p:cNvPr id="3072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3DB4E4-A7EE-4AE4-937C-E1E0CC586544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LL(1)</a:t>
            </a:r>
            <a:r>
              <a:rPr lang="ja-JP" altLang="en-US" smtClean="0"/>
              <a:t>文法の判定法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First</a:t>
            </a:r>
          </a:p>
          <a:p>
            <a:pPr eaLnBrk="1" hangingPunct="1"/>
            <a:r>
              <a:rPr lang="en-US" altLang="ja-JP" smtClean="0"/>
              <a:t>Follow</a:t>
            </a:r>
          </a:p>
        </p:txBody>
      </p:sp>
      <p:pic>
        <p:nvPicPr>
          <p:cNvPr id="67588" name="Picture 4" descr="j04231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076700"/>
            <a:ext cx="1827212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9" name="AutoShape 5"/>
          <p:cNvSpPr>
            <a:spLocks noChangeArrowheads="1"/>
          </p:cNvSpPr>
          <p:nvPr/>
        </p:nvSpPr>
        <p:spPr bwMode="auto">
          <a:xfrm flipH="1">
            <a:off x="1358781" y="3441700"/>
            <a:ext cx="3452501" cy="1936750"/>
          </a:xfrm>
          <a:prstGeom prst="wedgeEllipseCallout">
            <a:avLst>
              <a:gd name="adj1" fmla="val -108148"/>
              <a:gd name="adj2" fmla="val 3893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ja-JP" altLang="en-US" dirty="0"/>
              <a:t>これ</a:t>
            </a:r>
            <a:r>
              <a:rPr lang="ja-JP" altLang="en-US" dirty="0" smtClean="0"/>
              <a:t>は</a:t>
            </a:r>
            <a:r>
              <a:rPr lang="ja-JP" altLang="en-US" dirty="0"/>
              <a:t>次回</a:t>
            </a:r>
            <a:r>
              <a:rPr lang="ja-JP" altLang="en-US" dirty="0" smtClean="0"/>
              <a:t>やりましょう</a:t>
            </a:r>
            <a:r>
              <a:rPr lang="ja-JP" altLang="en-US" dirty="0"/>
              <a:t>。少し煩雑ですが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pPr algn="ctr" eaLnBrk="1" hangingPunct="1"/>
            <a:r>
              <a:rPr lang="ja-JP" altLang="en-US" dirty="0" smtClean="0"/>
              <a:t>難しく</a:t>
            </a:r>
            <a:r>
              <a:rPr lang="ja-JP" altLang="en-US" dirty="0"/>
              <a:t>はありません。</a:t>
            </a:r>
            <a:endParaRPr lang="en-US" altLang="ja-JP" dirty="0"/>
          </a:p>
          <a:p>
            <a:pPr algn="ctr" eaLnBrk="1" hangingPunct="1"/>
            <a:r>
              <a:rPr lang="ja-JP" altLang="en-US" dirty="0"/>
              <a:t>でも重要ですよ！</a:t>
            </a:r>
          </a:p>
        </p:txBody>
      </p:sp>
      <p:sp>
        <p:nvSpPr>
          <p:cNvPr id="6759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E23C59-BDD9-40C3-AEC8-B45919DD0088}" type="slidenum">
              <a:rPr lang="en-US" altLang="ja-JP"/>
              <a:pPr/>
              <a:t>40</a:t>
            </a:fld>
            <a:endParaRPr lang="en-US" altLang="ja-JP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手順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825750" y="2565400"/>
            <a:ext cx="10795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ja-JP"/>
              <a:t>Flex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508625" y="2565400"/>
            <a:ext cx="10795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ja-JP"/>
              <a:t>gcc</a:t>
            </a:r>
          </a:p>
        </p:txBody>
      </p:sp>
      <p:cxnSp>
        <p:nvCxnSpPr>
          <p:cNvPr id="31749" name="AutoShape 5"/>
          <p:cNvCxnSpPr>
            <a:cxnSpLocks noChangeShapeType="1"/>
            <a:stCxn id="32771" idx="3"/>
            <a:endCxn id="32772" idx="1"/>
          </p:cNvCxnSpPr>
          <p:nvPr/>
        </p:nvCxnSpPr>
        <p:spPr bwMode="auto">
          <a:xfrm>
            <a:off x="3905250" y="2997200"/>
            <a:ext cx="16033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1928813" y="2967038"/>
            <a:ext cx="71437" cy="7143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092200" y="2684463"/>
            <a:ext cx="107791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ja-JP"/>
              <a:t>Flex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ja-JP"/>
              <a:t>Program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032250" y="260508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ja-JP"/>
              <a:t>Lex.yy.c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5514975" y="4265613"/>
            <a:ext cx="10795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ja-JP"/>
              <a:t>a.exe</a:t>
            </a:r>
          </a:p>
        </p:txBody>
      </p:sp>
      <p:cxnSp>
        <p:nvCxnSpPr>
          <p:cNvPr id="31754" name="AutoShape 10"/>
          <p:cNvCxnSpPr>
            <a:cxnSpLocks noChangeShapeType="1"/>
            <a:stCxn id="32772" idx="2"/>
            <a:endCxn id="32777" idx="0"/>
          </p:cNvCxnSpPr>
          <p:nvPr/>
        </p:nvCxnSpPr>
        <p:spPr bwMode="auto">
          <a:xfrm>
            <a:off x="6048375" y="3429000"/>
            <a:ext cx="6350" cy="836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148013" y="4518025"/>
            <a:ext cx="14239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/>
              <a:t>文字列入力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7323138" y="4510088"/>
            <a:ext cx="7953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/>
              <a:t>出力</a:t>
            </a:r>
          </a:p>
        </p:txBody>
      </p:sp>
      <p:cxnSp>
        <p:nvCxnSpPr>
          <p:cNvPr id="31757" name="AutoShape 13"/>
          <p:cNvCxnSpPr>
            <a:cxnSpLocks noChangeShapeType="1"/>
            <a:stCxn id="32777" idx="3"/>
            <a:endCxn id="31756" idx="1"/>
          </p:cNvCxnSpPr>
          <p:nvPr/>
        </p:nvCxnSpPr>
        <p:spPr bwMode="auto">
          <a:xfrm flipV="1">
            <a:off x="6594475" y="4694238"/>
            <a:ext cx="728663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58" name="AutoShape 14"/>
          <p:cNvCxnSpPr>
            <a:cxnSpLocks noChangeShapeType="1"/>
            <a:stCxn id="31755" idx="3"/>
            <a:endCxn id="32777" idx="1"/>
          </p:cNvCxnSpPr>
          <p:nvPr/>
        </p:nvCxnSpPr>
        <p:spPr bwMode="auto">
          <a:xfrm flipV="1">
            <a:off x="4572000" y="4697413"/>
            <a:ext cx="942975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280025" y="1758950"/>
            <a:ext cx="1530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/>
              <a:t>ライブラリ（ｆｌ）</a:t>
            </a:r>
          </a:p>
        </p:txBody>
      </p:sp>
      <p:cxnSp>
        <p:nvCxnSpPr>
          <p:cNvPr id="31760" name="AutoShape 16"/>
          <p:cNvCxnSpPr>
            <a:cxnSpLocks noChangeShapeType="1"/>
            <a:stCxn id="31759" idx="2"/>
            <a:endCxn id="32772" idx="0"/>
          </p:cNvCxnSpPr>
          <p:nvPr/>
        </p:nvCxnSpPr>
        <p:spPr bwMode="auto">
          <a:xfrm>
            <a:off x="6045200" y="2125663"/>
            <a:ext cx="3175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1" name="AutoShape 17"/>
          <p:cNvCxnSpPr>
            <a:cxnSpLocks noChangeShapeType="1"/>
            <a:stCxn id="31751" idx="3"/>
            <a:endCxn id="32771" idx="1"/>
          </p:cNvCxnSpPr>
          <p:nvPr/>
        </p:nvCxnSpPr>
        <p:spPr bwMode="auto">
          <a:xfrm flipV="1">
            <a:off x="2170113" y="2997200"/>
            <a:ext cx="655637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62" name="スライド番号プレースホルダ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703C7F-A136-4078-8D71-044999DCF4D0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7475"/>
            <a:ext cx="6870700" cy="806450"/>
          </a:xfrm>
        </p:spPr>
        <p:txBody>
          <a:bodyPr/>
          <a:lstStyle/>
          <a:p>
            <a:pPr eaLnBrk="1" hangingPunct="1"/>
            <a:r>
              <a:rPr lang="en-US" altLang="ja-JP" smtClean="0"/>
              <a:t>Flex</a:t>
            </a:r>
            <a:r>
              <a:rPr lang="ja-JP" altLang="en-US" smtClean="0"/>
              <a:t>プログラムの記述</a:t>
            </a:r>
            <a:r>
              <a:rPr lang="en-US" altLang="ja-JP" smtClean="0"/>
              <a:t>(1)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525" y="974725"/>
            <a:ext cx="8964613" cy="4511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dirty="0" err="1" smtClean="0"/>
              <a:t>delim</a:t>
            </a:r>
            <a:r>
              <a:rPr lang="en-US" altLang="ja-JP" dirty="0" smtClean="0"/>
              <a:t>	[ \t\n]</a:t>
            </a:r>
          </a:p>
          <a:p>
            <a:pPr eaLnBrk="1" hangingPunct="1">
              <a:buFontTx/>
              <a:buNone/>
            </a:pPr>
            <a:r>
              <a:rPr lang="en-US" altLang="ja-JP" dirty="0" err="1" smtClean="0"/>
              <a:t>ws</a:t>
            </a:r>
            <a:r>
              <a:rPr lang="en-US" altLang="ja-JP" dirty="0" smtClean="0"/>
              <a:t>		{</a:t>
            </a:r>
            <a:r>
              <a:rPr lang="en-US" altLang="ja-JP" dirty="0" err="1" smtClean="0"/>
              <a:t>delim</a:t>
            </a:r>
            <a:r>
              <a:rPr lang="en-US" altLang="ja-JP" dirty="0" smtClean="0"/>
              <a:t>}+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letter	[a-</a:t>
            </a:r>
            <a:r>
              <a:rPr lang="en-US" altLang="ja-JP" dirty="0" err="1" smtClean="0"/>
              <a:t>zA</a:t>
            </a:r>
            <a:r>
              <a:rPr lang="en-US" altLang="ja-JP" dirty="0" smtClean="0"/>
              <a:t>-Z]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digit		[0-9]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id		{letter}({letter}|{digit})*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number	{digit}+(\.{digit}+)?(E[+\-]?{digit}+)?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%%</a:t>
            </a:r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4481C7-2F1D-4B89-BBC4-2B0B57B7C6C9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7475"/>
            <a:ext cx="6870700" cy="806450"/>
          </a:xfrm>
        </p:spPr>
        <p:txBody>
          <a:bodyPr/>
          <a:lstStyle/>
          <a:p>
            <a:pPr eaLnBrk="1" hangingPunct="1"/>
            <a:r>
              <a:rPr lang="en-US" altLang="ja-JP" smtClean="0"/>
              <a:t>Flex</a:t>
            </a:r>
            <a:r>
              <a:rPr lang="ja-JP" altLang="en-US" smtClean="0"/>
              <a:t>プログラムの記述</a:t>
            </a:r>
            <a:r>
              <a:rPr lang="en-US" altLang="ja-JP" smtClean="0"/>
              <a:t>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044575"/>
            <a:ext cx="9024938" cy="4362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dirty="0" smtClean="0"/>
              <a:t>{</a:t>
            </a:r>
            <a:r>
              <a:rPr lang="en-US" altLang="ja-JP" dirty="0" err="1" smtClean="0"/>
              <a:t>ws</a:t>
            </a:r>
            <a:r>
              <a:rPr lang="en-US" altLang="ja-JP" dirty="0" smtClean="0"/>
              <a:t>}		{ /* do nothing */ }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If		{return(IF);}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Then	{return(THEN);}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else 		{return(ELSE);}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{id}		{</a:t>
            </a:r>
            <a:r>
              <a:rPr lang="en-US" altLang="ja-JP" dirty="0" err="1" smtClean="0"/>
              <a:t>yylval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install_id</a:t>
            </a:r>
            <a:r>
              <a:rPr lang="en-US" altLang="ja-JP" dirty="0" smtClean="0"/>
              <a:t>( ); return(ID);}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{number} {</a:t>
            </a:r>
            <a:r>
              <a:rPr lang="en-US" altLang="ja-JP" dirty="0" err="1" smtClean="0"/>
              <a:t>yylval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install_num</a:t>
            </a:r>
            <a:r>
              <a:rPr lang="en-US" altLang="ja-JP" dirty="0" smtClean="0"/>
              <a:t>();</a:t>
            </a:r>
            <a:br>
              <a:rPr lang="en-US" altLang="ja-JP" dirty="0" smtClean="0"/>
            </a:br>
            <a:r>
              <a:rPr lang="en-US" altLang="ja-JP" dirty="0" smtClean="0"/>
              <a:t>		  return(NUMBER);}</a:t>
            </a:r>
          </a:p>
          <a:p>
            <a:pPr eaLnBrk="1" hangingPunct="1">
              <a:buFontTx/>
              <a:buNone/>
            </a:pPr>
            <a:endParaRPr lang="en-US" altLang="ja-JP" dirty="0" smtClean="0"/>
          </a:p>
          <a:p>
            <a:pPr eaLnBrk="1" hangingPunct="1">
              <a:buFontTx/>
              <a:buNone/>
            </a:pPr>
            <a:endParaRPr lang="en-US" altLang="ja-JP" dirty="0" smtClean="0"/>
          </a:p>
        </p:txBody>
      </p:sp>
      <p:sp>
        <p:nvSpPr>
          <p:cNvPr id="3379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ACB29E-ABFB-4016-A4DD-7D783DE8FC50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7475"/>
            <a:ext cx="6870700" cy="806450"/>
          </a:xfrm>
        </p:spPr>
        <p:txBody>
          <a:bodyPr/>
          <a:lstStyle/>
          <a:p>
            <a:pPr eaLnBrk="1" hangingPunct="1"/>
            <a:r>
              <a:rPr lang="en-US" altLang="ja-JP" smtClean="0"/>
              <a:t>Flex</a:t>
            </a:r>
            <a:r>
              <a:rPr lang="ja-JP" altLang="en-US" smtClean="0"/>
              <a:t>プログラムの記述</a:t>
            </a:r>
            <a:r>
              <a:rPr lang="en-US" altLang="ja-JP" smtClean="0"/>
              <a:t>(3)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044575"/>
            <a:ext cx="9024938" cy="4362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&lt;</a:t>
            </a:r>
            <a:r>
              <a:rPr lang="en-US" altLang="ja-JP" dirty="0" smtClean="0">
                <a:latin typeface="Arial" charset="0"/>
              </a:rPr>
              <a:t>”</a:t>
            </a:r>
            <a:r>
              <a:rPr lang="en-US" altLang="ja-JP" dirty="0" smtClean="0"/>
              <a:t>		{</a:t>
            </a:r>
            <a:r>
              <a:rPr lang="en-US" altLang="ja-JP" dirty="0" err="1" smtClean="0"/>
              <a:t>yylval</a:t>
            </a:r>
            <a:r>
              <a:rPr lang="en-US" altLang="ja-JP" dirty="0" smtClean="0"/>
              <a:t> = LT; return(RELOP);}</a:t>
            </a:r>
          </a:p>
          <a:p>
            <a:pPr eaLnBrk="1" hangingPunct="1">
              <a:buFontTx/>
              <a:buNone/>
            </a:pP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&lt;=</a:t>
            </a: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		{</a:t>
            </a:r>
            <a:r>
              <a:rPr lang="en-US" altLang="ja-JP" dirty="0" err="1" smtClean="0"/>
              <a:t>yylval</a:t>
            </a:r>
            <a:r>
              <a:rPr lang="en-US" altLang="ja-JP" dirty="0" smtClean="0"/>
              <a:t> = LE; return(RELOP);}</a:t>
            </a:r>
          </a:p>
          <a:p>
            <a:pPr eaLnBrk="1" hangingPunct="1">
              <a:buFontTx/>
              <a:buNone/>
            </a:pP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=</a:t>
            </a: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		{</a:t>
            </a:r>
            <a:r>
              <a:rPr lang="en-US" altLang="ja-JP" dirty="0" err="1" smtClean="0"/>
              <a:t>yylval</a:t>
            </a:r>
            <a:r>
              <a:rPr lang="en-US" altLang="ja-JP" dirty="0" smtClean="0"/>
              <a:t> = EQ; return(RELOP);}</a:t>
            </a:r>
          </a:p>
          <a:p>
            <a:pPr eaLnBrk="1" hangingPunct="1">
              <a:buFontTx/>
              <a:buNone/>
            </a:pP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&lt;&gt;</a:t>
            </a:r>
            <a:r>
              <a:rPr lang="en-US" altLang="ja-JP" dirty="0" smtClean="0">
                <a:latin typeface="Arial" charset="0"/>
              </a:rPr>
              <a:t>”</a:t>
            </a:r>
            <a:r>
              <a:rPr lang="en-US" altLang="ja-JP" dirty="0" smtClean="0"/>
              <a:t>		{</a:t>
            </a:r>
            <a:r>
              <a:rPr lang="en-US" altLang="ja-JP" dirty="0" err="1" smtClean="0"/>
              <a:t>yylval</a:t>
            </a:r>
            <a:r>
              <a:rPr lang="en-US" altLang="ja-JP" dirty="0" smtClean="0"/>
              <a:t> = NE; return(RELOP);}</a:t>
            </a:r>
          </a:p>
          <a:p>
            <a:pPr eaLnBrk="1" hangingPunct="1">
              <a:buFontTx/>
              <a:buNone/>
            </a:pP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&gt;</a:t>
            </a: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		{</a:t>
            </a:r>
            <a:r>
              <a:rPr lang="en-US" altLang="ja-JP" dirty="0" err="1" smtClean="0"/>
              <a:t>yylval</a:t>
            </a:r>
            <a:r>
              <a:rPr lang="en-US" altLang="ja-JP" dirty="0" smtClean="0"/>
              <a:t> = GT; return(RELOP);}</a:t>
            </a:r>
          </a:p>
          <a:p>
            <a:pPr eaLnBrk="1" hangingPunct="1">
              <a:buFontTx/>
              <a:buNone/>
            </a:pP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&gt;=</a:t>
            </a: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		{</a:t>
            </a:r>
            <a:r>
              <a:rPr lang="en-US" altLang="ja-JP" dirty="0" err="1" smtClean="0"/>
              <a:t>yylval</a:t>
            </a:r>
            <a:r>
              <a:rPr lang="en-US" altLang="ja-JP" dirty="0" smtClean="0"/>
              <a:t> = GE; return(RELOP);}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%%</a:t>
            </a:r>
          </a:p>
          <a:p>
            <a:pPr eaLnBrk="1" hangingPunct="1">
              <a:buFontTx/>
              <a:buNone/>
            </a:pPr>
            <a:endParaRPr lang="en-US" altLang="ja-JP" dirty="0" smtClean="0"/>
          </a:p>
        </p:txBody>
      </p:sp>
      <p:sp>
        <p:nvSpPr>
          <p:cNvPr id="3482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1DE439-6484-472E-8C02-DE20CE32465A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7475"/>
            <a:ext cx="6870700" cy="806450"/>
          </a:xfrm>
        </p:spPr>
        <p:txBody>
          <a:bodyPr/>
          <a:lstStyle/>
          <a:p>
            <a:pPr eaLnBrk="1" hangingPunct="1"/>
            <a:r>
              <a:rPr lang="en-US" altLang="ja-JP" smtClean="0"/>
              <a:t>Flex</a:t>
            </a:r>
            <a:r>
              <a:rPr lang="ja-JP" altLang="en-US" smtClean="0"/>
              <a:t>プログラムの記述</a:t>
            </a:r>
            <a:r>
              <a:rPr lang="en-US" altLang="ja-JP" smtClean="0"/>
              <a:t>(4)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044575"/>
            <a:ext cx="8785225" cy="4362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dirty="0" err="1" smtClean="0"/>
              <a:t>install_id</a:t>
            </a:r>
            <a:r>
              <a:rPr lang="en-US" altLang="ja-JP" dirty="0" smtClean="0"/>
              <a:t>( ){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	static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id_ptr</a:t>
            </a:r>
            <a:r>
              <a:rPr lang="en-US" altLang="ja-JP" dirty="0" smtClean="0"/>
              <a:t>=0;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	return(</a:t>
            </a:r>
            <a:r>
              <a:rPr lang="en-US" altLang="ja-JP" dirty="0" err="1" smtClean="0"/>
              <a:t>id_ptr</a:t>
            </a:r>
            <a:r>
              <a:rPr lang="en-US" altLang="ja-JP" dirty="0" smtClean="0"/>
              <a:t>); }</a:t>
            </a:r>
          </a:p>
          <a:p>
            <a:pPr eaLnBrk="1" hangingPunct="1">
              <a:buFontTx/>
              <a:buNone/>
            </a:pPr>
            <a:endParaRPr lang="en-US" altLang="ja-JP" dirty="0" smtClean="0"/>
          </a:p>
          <a:p>
            <a:pPr eaLnBrk="1" hangingPunct="1">
              <a:buFontTx/>
              <a:buNone/>
            </a:pPr>
            <a:r>
              <a:rPr lang="en-US" altLang="ja-JP" dirty="0" err="1" smtClean="0"/>
              <a:t>install_num</a:t>
            </a:r>
            <a:r>
              <a:rPr lang="en-US" altLang="ja-JP" dirty="0" smtClean="0"/>
              <a:t>( ){	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	static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num_ptr</a:t>
            </a:r>
            <a:r>
              <a:rPr lang="en-US" altLang="ja-JP" dirty="0" smtClean="0"/>
              <a:t>=0;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	return(</a:t>
            </a:r>
            <a:r>
              <a:rPr lang="en-US" altLang="ja-JP" dirty="0" err="1" smtClean="0"/>
              <a:t>num_ptr</a:t>
            </a:r>
            <a:r>
              <a:rPr lang="en-US" altLang="ja-JP" dirty="0" smtClean="0"/>
              <a:t>); }</a:t>
            </a:r>
          </a:p>
        </p:txBody>
      </p:sp>
      <p:sp>
        <p:nvSpPr>
          <p:cNvPr id="3584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F4663A-45CA-4398-8F9D-8517C5623BFA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2013</a:t>
            </a:r>
            <a:r>
              <a:rPr lang="ja-JP" altLang="en-US" smtClean="0"/>
              <a:t>（東京工科大学ＣＳ学部）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ＭＳ Ｐゴシック" pitchFamily="50" charset="-128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2868</TotalTime>
  <Words>1117</Words>
  <Application>Microsoft Office PowerPoint</Application>
  <PresentationFormat>画面に合わせる (4:3)</PresentationFormat>
  <Paragraphs>310</Paragraphs>
  <Slides>40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50" baseType="lpstr">
      <vt:lpstr>Comic Sans MS</vt:lpstr>
      <vt:lpstr>ＭＳ Ｐゴシック</vt:lpstr>
      <vt:lpstr>Arial</vt:lpstr>
      <vt:lpstr>Calibri</vt:lpstr>
      <vt:lpstr>HGｺﾞｼｯｸE</vt:lpstr>
      <vt:lpstr>Tahoma</vt:lpstr>
      <vt:lpstr>HGP創英角ﾎﾟｯﾌﾟ体</vt:lpstr>
      <vt:lpstr>HG丸ｺﾞｼｯｸM-PRO</vt:lpstr>
      <vt:lpstr>Wingdings</vt:lpstr>
      <vt:lpstr>Crayons</vt:lpstr>
      <vt:lpstr>言語プロセッサ2013 -No.6-</vt:lpstr>
      <vt:lpstr>これからの内容</vt:lpstr>
      <vt:lpstr>参考資料(発展)</vt:lpstr>
      <vt:lpstr>復習課題： 　Ｆlexを使ってみよう！</vt:lpstr>
      <vt:lpstr>手順</vt:lpstr>
      <vt:lpstr>Flexプログラムの記述(1)</vt:lpstr>
      <vt:lpstr>Flexプログラムの記述(2)</vt:lpstr>
      <vt:lpstr>Flexプログラムの記述(3)</vt:lpstr>
      <vt:lpstr>Flexプログラムの記述(4)</vt:lpstr>
      <vt:lpstr>Flexの復習</vt:lpstr>
      <vt:lpstr>手順</vt:lpstr>
      <vt:lpstr>手順</vt:lpstr>
      <vt:lpstr>実際の手順</vt:lpstr>
      <vt:lpstr>字句解析から構文解析へ</vt:lpstr>
      <vt:lpstr>構文解析編</vt:lpstr>
      <vt:lpstr>キーワード（構文解析）</vt:lpstr>
      <vt:lpstr>いろいろな構文解析法</vt:lpstr>
      <vt:lpstr>スライド 18</vt:lpstr>
      <vt:lpstr>スライド 19</vt:lpstr>
      <vt:lpstr>LR文法とLL文法(1)</vt:lpstr>
      <vt:lpstr>LR文法とLL文法(2)</vt:lpstr>
      <vt:lpstr>LL(k)文法</vt:lpstr>
      <vt:lpstr>以下、LL(1)を取り扱います</vt:lpstr>
      <vt:lpstr>実例で考えよう！</vt:lpstr>
      <vt:lpstr>１．括りだし</vt:lpstr>
      <vt:lpstr>スライド 26</vt:lpstr>
      <vt:lpstr>スライド 27</vt:lpstr>
      <vt:lpstr>スライド 28</vt:lpstr>
      <vt:lpstr>スライド 29</vt:lpstr>
      <vt:lpstr>スライド 30</vt:lpstr>
      <vt:lpstr>スライド 31</vt:lpstr>
      <vt:lpstr>１．括りだし</vt:lpstr>
      <vt:lpstr>左再帰の回避</vt:lpstr>
      <vt:lpstr>左再帰の回避方法</vt:lpstr>
      <vt:lpstr>左再帰の例</vt:lpstr>
      <vt:lpstr>左再帰の回避</vt:lpstr>
      <vt:lpstr>左再帰の回避</vt:lpstr>
      <vt:lpstr>LL(1)文法</vt:lpstr>
      <vt:lpstr>スライド 39</vt:lpstr>
      <vt:lpstr>LL(1)文法の判定法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言語プロセッサ2005 -No.6-</dc:title>
  <dc:creator>Administrator</dc:creator>
  <cp:lastModifiedBy>kameda</cp:lastModifiedBy>
  <cp:revision>171</cp:revision>
  <dcterms:created xsi:type="dcterms:W3CDTF">2005-11-30T02:33:27Z</dcterms:created>
  <dcterms:modified xsi:type="dcterms:W3CDTF">2013-11-11T03:45:55Z</dcterms:modified>
</cp:coreProperties>
</file>