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7" r:id="rId2"/>
    <p:sldId id="258" r:id="rId3"/>
    <p:sldId id="259" r:id="rId4"/>
    <p:sldId id="260" r:id="rId5"/>
    <p:sldId id="314" r:id="rId6"/>
    <p:sldId id="315" r:id="rId7"/>
    <p:sldId id="316" r:id="rId8"/>
    <p:sldId id="317" r:id="rId9"/>
    <p:sldId id="318" r:id="rId10"/>
    <p:sldId id="320" r:id="rId11"/>
    <p:sldId id="321" r:id="rId12"/>
    <p:sldId id="322" r:id="rId13"/>
    <p:sldId id="323" r:id="rId14"/>
    <p:sldId id="325" r:id="rId15"/>
    <p:sldId id="324" r:id="rId16"/>
    <p:sldId id="326" r:id="rId17"/>
    <p:sldId id="328" r:id="rId18"/>
    <p:sldId id="327" r:id="rId19"/>
    <p:sldId id="329" r:id="rId20"/>
    <p:sldId id="330" r:id="rId21"/>
    <p:sldId id="331" r:id="rId22"/>
    <p:sldId id="332" r:id="rId23"/>
    <p:sldId id="333" r:id="rId24"/>
    <p:sldId id="335" r:id="rId25"/>
    <p:sldId id="336" r:id="rId26"/>
    <p:sldId id="337" r:id="rId27"/>
    <p:sldId id="338" r:id="rId28"/>
    <p:sldId id="340" r:id="rId29"/>
    <p:sldId id="344" r:id="rId30"/>
    <p:sldId id="346"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34" r:id="rId47"/>
    <p:sldId id="310" r:id="rId48"/>
    <p:sldId id="311" r:id="rId49"/>
    <p:sldId id="312" r:id="rId50"/>
    <p:sldId id="313" r:id="rId51"/>
    <p:sldId id="363" r:id="rId5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E6B254-8C59-4648-8881-77284E661F29}" type="datetimeFigureOut">
              <a:rPr kumimoji="1" lang="ja-JP" altLang="en-US" smtClean="0"/>
              <a:t>2015/5/26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721A1F-D26F-4C7D-85A4-3DD73C44301B}" type="slidenum">
              <a:rPr kumimoji="1" lang="ja-JP" altLang="en-US" smtClean="0"/>
              <a:t>‹#›</a:t>
            </a:fld>
            <a:endParaRPr kumimoji="1" lang="ja-JP" altLang="en-US"/>
          </a:p>
        </p:txBody>
      </p:sp>
    </p:spTree>
    <p:extLst>
      <p:ext uri="{BB962C8B-B14F-4D97-AF65-F5344CB8AC3E}">
        <p14:creationId xmlns:p14="http://schemas.microsoft.com/office/powerpoint/2010/main" val="2559067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25FE8B5-8F4B-499C-967D-B522D2133C70}" type="slidenum">
              <a:rPr kumimoji="1" lang="ja-JP" altLang="en-US" smtClean="0"/>
              <a:t>1</a:t>
            </a:fld>
            <a:endParaRPr kumimoji="1" lang="ja-JP" altLang="en-US"/>
          </a:p>
        </p:txBody>
      </p:sp>
    </p:spTree>
    <p:extLst>
      <p:ext uri="{BB962C8B-B14F-4D97-AF65-F5344CB8AC3E}">
        <p14:creationId xmlns:p14="http://schemas.microsoft.com/office/powerpoint/2010/main" val="655742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721A1F-D26F-4C7D-85A4-3DD73C44301B}" type="slidenum">
              <a:rPr kumimoji="1" lang="ja-JP" altLang="en-US" smtClean="0"/>
              <a:t>4</a:t>
            </a:fld>
            <a:endParaRPr kumimoji="1" lang="ja-JP" altLang="en-US"/>
          </a:p>
        </p:txBody>
      </p:sp>
    </p:spTree>
    <p:extLst>
      <p:ext uri="{BB962C8B-B14F-4D97-AF65-F5344CB8AC3E}">
        <p14:creationId xmlns:p14="http://schemas.microsoft.com/office/powerpoint/2010/main" val="2471976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5120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3005D27-E857-4864-BA1D-E6739D804907}" type="slidenum">
              <a:rPr lang="ja-JP" altLang="en-US"/>
              <a:pPr/>
              <a:t>20</a:t>
            </a:fld>
            <a:endParaRPr lang="ja-JP" altLang="en-US"/>
          </a:p>
        </p:txBody>
      </p:sp>
    </p:spTree>
    <p:extLst>
      <p:ext uri="{BB962C8B-B14F-4D97-AF65-F5344CB8AC3E}">
        <p14:creationId xmlns:p14="http://schemas.microsoft.com/office/powerpoint/2010/main" val="2487340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721A1F-D26F-4C7D-85A4-3DD73C44301B}" type="slidenum">
              <a:rPr kumimoji="1" lang="ja-JP" altLang="en-US" smtClean="0"/>
              <a:t>27</a:t>
            </a:fld>
            <a:endParaRPr kumimoji="1" lang="ja-JP" altLang="en-US"/>
          </a:p>
        </p:txBody>
      </p:sp>
    </p:spTree>
    <p:extLst>
      <p:ext uri="{BB962C8B-B14F-4D97-AF65-F5344CB8AC3E}">
        <p14:creationId xmlns:p14="http://schemas.microsoft.com/office/powerpoint/2010/main" val="2812430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5222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BBABADE-0908-47A3-9C4C-CB0032DDB4AB}" type="slidenum">
              <a:rPr lang="ja-JP" altLang="en-US"/>
              <a:pPr/>
              <a:t>29</a:t>
            </a:fld>
            <a:endParaRPr lang="ja-JP" altLang="en-US"/>
          </a:p>
        </p:txBody>
      </p:sp>
    </p:spTree>
    <p:extLst>
      <p:ext uri="{BB962C8B-B14F-4D97-AF65-F5344CB8AC3E}">
        <p14:creationId xmlns:p14="http://schemas.microsoft.com/office/powerpoint/2010/main" val="2146814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4CCBEB0-1CEB-4141-82C2-51AE7F263316}" type="datetime1">
              <a:rPr kumimoji="1" lang="ja-JP" altLang="en-US" smtClean="0"/>
              <a:t>2015/5/26</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6" name="スライド番号プレースホルダー 5"/>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3622185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7759B4-85B6-4E0B-A4CF-D5443D100066}" type="datetime1">
              <a:rPr kumimoji="1" lang="ja-JP" altLang="en-US" smtClean="0"/>
              <a:t>2015/5/26</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6" name="スライド番号プレースホルダー 5"/>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278877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7E723C-A772-4D27-AC3F-AA06FC97A699}" type="datetime1">
              <a:rPr kumimoji="1" lang="ja-JP" altLang="en-US" smtClean="0"/>
              <a:t>2015/5/26</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6" name="スライド番号プレースホルダー 5"/>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3583726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09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形式言語とオートマトン</a:t>
            </a:r>
            <a:r>
              <a:rPr lang="en-US" altLang="ja-JP"/>
              <a:t>2013</a:t>
            </a:r>
          </a:p>
        </p:txBody>
      </p:sp>
      <p:sp>
        <p:nvSpPr>
          <p:cNvPr id="7" name="Rectangle 6"/>
          <p:cNvSpPr>
            <a:spLocks noGrp="1" noChangeArrowheads="1"/>
          </p:cNvSpPr>
          <p:nvPr>
            <p:ph type="sldNum" sz="quarter" idx="12"/>
          </p:nvPr>
        </p:nvSpPr>
        <p:spPr>
          <a:ln/>
        </p:spPr>
        <p:txBody>
          <a:bodyPr/>
          <a:lstStyle>
            <a:lvl1pPr>
              <a:defRPr/>
            </a:lvl1pPr>
          </a:lstStyle>
          <a:p>
            <a:fld id="{5EF63CEC-8546-4E15-AE8C-DD86209213D0}" type="slidenum">
              <a:rPr lang="en-US" altLang="ja-JP"/>
              <a:pPr/>
              <a:t>‹#›</a:t>
            </a:fld>
            <a:endParaRPr lang="en-US" altLang="ja-JP"/>
          </a:p>
        </p:txBody>
      </p:sp>
    </p:spTree>
    <p:extLst>
      <p:ext uri="{BB962C8B-B14F-4D97-AF65-F5344CB8AC3E}">
        <p14:creationId xmlns:p14="http://schemas.microsoft.com/office/powerpoint/2010/main" val="135786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B84282-C357-42AA-A3DD-7C969D3525B4}" type="datetime1">
              <a:rPr kumimoji="1" lang="ja-JP" altLang="en-US" smtClean="0"/>
              <a:t>2015/5/26</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6" name="スライド番号プレースホルダー 5"/>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4267460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39CBA69-D725-41B7-9192-CA55F481A5DA}" type="datetime1">
              <a:rPr kumimoji="1" lang="ja-JP" altLang="en-US" smtClean="0"/>
              <a:t>2015/5/26</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6" name="スライド番号プレースホルダー 5"/>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359266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E28427D-F014-4EA1-A7B5-B8AAD5983201}" type="datetime1">
              <a:rPr kumimoji="1" lang="ja-JP" altLang="en-US" smtClean="0"/>
              <a:t>2015/5/26</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7" name="スライド番号プレースホルダー 6"/>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357622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47C270C-6A9B-4FE9-A92F-A6B17720D332}" type="datetime1">
              <a:rPr kumimoji="1" lang="ja-JP" altLang="en-US" smtClean="0"/>
              <a:t>2015/5/26</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9" name="スライド番号プレースホルダー 8"/>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70012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1D576AB-5879-4E53-AD7F-51FE66B24A4A}" type="datetime1">
              <a:rPr kumimoji="1" lang="ja-JP" altLang="en-US" smtClean="0"/>
              <a:t>2015/5/26</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429289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4D3D13-B181-4770-9C5F-06AC2B4FB80E}" type="datetime1">
              <a:rPr kumimoji="1" lang="ja-JP" altLang="en-US" smtClean="0"/>
              <a:t>2015/5/26</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4" name="スライド番号プレースホルダー 3"/>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163380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F1AA9BD-10F4-4FD2-953D-44182897A71B}" type="datetime1">
              <a:rPr kumimoji="1" lang="ja-JP" altLang="en-US" smtClean="0"/>
              <a:t>2015/5/26</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7" name="スライド番号プレースホルダー 6"/>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320027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60719F-DED7-4A14-BB88-D2FA20385FD4}" type="datetime1">
              <a:rPr kumimoji="1" lang="ja-JP" altLang="en-US" smtClean="0"/>
              <a:t>2015/5/26</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7" name="スライド番号プレースホルダー 6"/>
          <p:cNvSpPr>
            <a:spLocks noGrp="1"/>
          </p:cNvSpPr>
          <p:nvPr>
            <p:ph type="sldNum" sz="quarter" idx="12"/>
          </p:nvPr>
        </p:nvSpPr>
        <p:spPr/>
        <p:txBody>
          <a:body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194486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9ED4C-F813-41D6-8D8D-96043EA87E4F}" type="datetime1">
              <a:rPr kumimoji="1" lang="ja-JP" altLang="en-US" smtClean="0"/>
              <a:t>2015/5/26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CC3B2-7645-4CF3-B11A-F50F1C5A27F3}" type="slidenum">
              <a:rPr kumimoji="1" lang="ja-JP" altLang="en-US" smtClean="0"/>
              <a:t>‹#›</a:t>
            </a:fld>
            <a:endParaRPr kumimoji="1" lang="ja-JP" altLang="en-US"/>
          </a:p>
        </p:txBody>
      </p:sp>
    </p:spTree>
    <p:extLst>
      <p:ext uri="{BB962C8B-B14F-4D97-AF65-F5344CB8AC3E}">
        <p14:creationId xmlns:p14="http://schemas.microsoft.com/office/powerpoint/2010/main" val="2147873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3.bin"/><Relationship Id="rId4" Type="http://schemas.openxmlformats.org/officeDocument/2006/relationships/image" Target="../media/image12.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gigazine.net/news/20150508-chip/"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fpwqqu24_bQ" TargetMode="External"/><Relationship Id="rId2" Type="http://schemas.openxmlformats.org/officeDocument/2006/relationships/hyperlink" Target="https://www.youtube.com/watch?v=IVfVQYbO6H8" TargetMode="External"/><Relationship Id="rId1" Type="http://schemas.openxmlformats.org/officeDocument/2006/relationships/slideLayout" Target="../slideLayouts/slideLayout2.xml"/><Relationship Id="rId4" Type="http://schemas.openxmlformats.org/officeDocument/2006/relationships/hyperlink" Target="https://www.youtube.com/watch?v=iEgLwKTsgE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67648" y="2130426"/>
            <a:ext cx="8531411" cy="1470025"/>
          </a:xfrm>
        </p:spPr>
        <p:txBody>
          <a:bodyPr>
            <a:normAutofit fontScale="90000"/>
          </a:bodyPr>
          <a:lstStyle/>
          <a:p>
            <a:r>
              <a:rPr lang="ja-JP" altLang="en-US" dirty="0" smtClean="0"/>
              <a:t>コンピュータサイエンス概論２０１５第</a:t>
            </a:r>
            <a:r>
              <a:rPr lang="ja-JP" altLang="en-US" dirty="0"/>
              <a:t>６</a:t>
            </a:r>
            <a:r>
              <a:rPr lang="ja-JP" altLang="en-US" dirty="0" smtClean="0"/>
              <a:t>日目</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東京工科大学</a:t>
            </a:r>
            <a:endParaRPr kumimoji="1" lang="en-US" altLang="ja-JP" dirty="0" smtClean="0"/>
          </a:p>
          <a:p>
            <a:r>
              <a:rPr lang="ja-JP" altLang="en-US" dirty="0" smtClean="0"/>
              <a:t>コンピュータサイエンス学部</a:t>
            </a:r>
            <a:endParaRPr lang="en-US" altLang="ja-JP" dirty="0" smtClean="0"/>
          </a:p>
          <a:p>
            <a:r>
              <a:rPr kumimoji="1" lang="ja-JP" altLang="en-US" dirty="0" smtClean="0"/>
              <a:t>担当：亀田弘之</a:t>
            </a: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1</a:t>
            </a:fld>
            <a:endParaRPr kumimoji="1" lang="ja-JP" altLang="en-US"/>
          </a:p>
        </p:txBody>
      </p:sp>
    </p:spTree>
    <p:extLst>
      <p:ext uri="{BB962C8B-B14F-4D97-AF65-F5344CB8AC3E}">
        <p14:creationId xmlns:p14="http://schemas.microsoft.com/office/powerpoint/2010/main" val="3315355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ネピアのアイデア（対数計算法）の着想</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ja-JP" dirty="0" smtClean="0"/>
              <a:t>ある</a:t>
            </a:r>
            <a:r>
              <a:rPr lang="ja-JP" altLang="ja-JP" dirty="0"/>
              <a:t>方法を思いついた（等差数列と等比数列を組み合わせる</a:t>
            </a:r>
            <a:r>
              <a:rPr lang="ja-JP" altLang="ja-JP" dirty="0" smtClean="0"/>
              <a:t>方法</a:t>
            </a:r>
            <a:endParaRPr lang="en-US" altLang="ja-JP" dirty="0"/>
          </a:p>
          <a:p>
            <a:r>
              <a:rPr lang="ja-JP" altLang="ja-JP" dirty="0" smtClean="0"/>
              <a:t>ネピア</a:t>
            </a:r>
            <a:r>
              <a:rPr lang="ja-JP" altLang="ja-JP" dirty="0"/>
              <a:t>の方法：</a:t>
            </a:r>
          </a:p>
          <a:p>
            <a:pPr marL="0" indent="0">
              <a:buNone/>
            </a:pPr>
            <a:r>
              <a:rPr lang="ja-JP" altLang="ja-JP" dirty="0"/>
              <a:t>　　　　等差数列（初項０、等差１）、等比数列（初項１、等比２</a:t>
            </a:r>
            <a:r>
              <a:rPr lang="ja-JP" altLang="ja-JP" dirty="0" smtClean="0"/>
              <a:t>）</a:t>
            </a:r>
            <a:r>
              <a:rPr lang="ja-JP" altLang="en-US" dirty="0" smtClean="0"/>
              <a:t>を利用</a:t>
            </a:r>
            <a:endParaRPr lang="ja-JP" altLang="ja-JP" dirty="0"/>
          </a:p>
          <a:p>
            <a:pPr marL="0" indent="0">
              <a:buNone/>
            </a:pPr>
            <a:r>
              <a:rPr lang="ja-JP" altLang="ja-JP" dirty="0"/>
              <a:t>　　</a:t>
            </a:r>
            <a:r>
              <a:rPr lang="ja-JP" altLang="en-US" dirty="0" smtClean="0"/>
              <a:t>　</a:t>
            </a:r>
            <a:r>
              <a:rPr lang="en-US" altLang="ja-JP" dirty="0" smtClean="0"/>
              <a:t>---------------------------------------------------------------------------------</a:t>
            </a:r>
            <a:endParaRPr lang="ja-JP" altLang="ja-JP" dirty="0"/>
          </a:p>
          <a:p>
            <a:pPr marL="0" indent="0">
              <a:buNone/>
            </a:pPr>
            <a:r>
              <a:rPr lang="zh-CN" altLang="ja-JP" dirty="0"/>
              <a:t>　　</a:t>
            </a:r>
            <a:r>
              <a:rPr lang="en-US" altLang="zh-CN" dirty="0" smtClean="0"/>
              <a:t> </a:t>
            </a:r>
            <a:r>
              <a:rPr lang="zh-CN" altLang="ja-JP" dirty="0" smtClean="0"/>
              <a:t>等差数列 </a:t>
            </a:r>
            <a:r>
              <a:rPr lang="zh-CN" altLang="ja-JP" dirty="0"/>
              <a:t>｜ </a:t>
            </a:r>
            <a:r>
              <a:rPr lang="en-US" altLang="ja-JP" b="1" dirty="0"/>
              <a:t>0   1   2   3    4   </a:t>
            </a:r>
            <a:r>
              <a:rPr lang="en-US" altLang="ja-JP" b="1" dirty="0" smtClean="0"/>
              <a:t>  5     </a:t>
            </a:r>
            <a:r>
              <a:rPr lang="en-US" altLang="ja-JP" b="1" dirty="0"/>
              <a:t>6 </a:t>
            </a:r>
            <a:r>
              <a:rPr lang="en-US" altLang="ja-JP" b="1" dirty="0" smtClean="0"/>
              <a:t>      7       8       9        </a:t>
            </a:r>
            <a:r>
              <a:rPr lang="en-US" altLang="ja-JP" b="1" dirty="0"/>
              <a:t>10</a:t>
            </a:r>
            <a:endParaRPr lang="ja-JP" altLang="ja-JP" dirty="0"/>
          </a:p>
          <a:p>
            <a:pPr marL="0" indent="0">
              <a:buNone/>
            </a:pPr>
            <a:r>
              <a:rPr lang="zh-CN" altLang="ja-JP" dirty="0"/>
              <a:t>　　</a:t>
            </a:r>
            <a:r>
              <a:rPr lang="en-US" altLang="ja-JP" dirty="0" smtClean="0"/>
              <a:t>---------------------------------------------------------------------------------</a:t>
            </a:r>
            <a:endParaRPr lang="ja-JP" altLang="ja-JP" dirty="0"/>
          </a:p>
          <a:p>
            <a:pPr marL="0" indent="0">
              <a:buNone/>
            </a:pPr>
            <a:r>
              <a:rPr lang="zh-CN" altLang="ja-JP" dirty="0"/>
              <a:t>　　</a:t>
            </a:r>
            <a:r>
              <a:rPr lang="en-US" altLang="zh-CN" dirty="0" smtClean="0"/>
              <a:t> </a:t>
            </a:r>
            <a:r>
              <a:rPr lang="zh-CN" altLang="ja-JP" dirty="0" smtClean="0"/>
              <a:t>等比数列 </a:t>
            </a:r>
            <a:r>
              <a:rPr lang="zh-CN" altLang="ja-JP" dirty="0"/>
              <a:t>｜ </a:t>
            </a:r>
            <a:r>
              <a:rPr lang="en-US" altLang="ja-JP" b="1" dirty="0"/>
              <a:t>1   2   4   8   16   32   64   128   256   512   1024</a:t>
            </a:r>
            <a:endParaRPr lang="ja-JP" altLang="ja-JP" dirty="0"/>
          </a:p>
          <a:p>
            <a:pPr marL="0" indent="0">
              <a:buNone/>
            </a:pPr>
            <a:r>
              <a:rPr lang="zh-CN" altLang="ja-JP" dirty="0"/>
              <a:t>　　</a:t>
            </a:r>
            <a:r>
              <a:rPr lang="en-US" altLang="ja-JP" dirty="0" smtClean="0"/>
              <a:t>---------------------------------------------------------------------------------</a:t>
            </a:r>
            <a:endParaRPr lang="ja-JP" altLang="ja-JP" dirty="0"/>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10</a:t>
            </a:fld>
            <a:endParaRPr kumimoji="1" lang="ja-JP" altLang="en-US"/>
          </a:p>
        </p:txBody>
      </p:sp>
    </p:spTree>
    <p:extLst>
      <p:ext uri="{BB962C8B-B14F-4D97-AF65-F5344CB8AC3E}">
        <p14:creationId xmlns:p14="http://schemas.microsoft.com/office/powerpoint/2010/main" val="4292971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例：</a:t>
            </a:r>
            <a:r>
              <a:rPr lang="ja-JP" altLang="ja-JP" b="1" dirty="0"/>
              <a:t>４×１６</a:t>
            </a:r>
            <a:r>
              <a:rPr lang="ja-JP" altLang="ja-JP" dirty="0"/>
              <a:t>を計算する</a:t>
            </a:r>
            <a:r>
              <a:rPr lang="ja-JP" altLang="ja-JP" dirty="0" smtClean="0"/>
              <a:t>。</a:t>
            </a:r>
            <a:endParaRPr kumimoji="1" lang="ja-JP" altLang="en-US" dirty="0"/>
          </a:p>
        </p:txBody>
      </p:sp>
      <p:sp>
        <p:nvSpPr>
          <p:cNvPr id="3" name="コンテンツ プレースホルダー 2"/>
          <p:cNvSpPr>
            <a:spLocks noGrp="1"/>
          </p:cNvSpPr>
          <p:nvPr>
            <p:ph idx="1"/>
          </p:nvPr>
        </p:nvSpPr>
        <p:spPr>
          <a:xfrm>
            <a:off x="244699" y="1416676"/>
            <a:ext cx="11947301" cy="4760287"/>
          </a:xfrm>
        </p:spPr>
        <p:txBody>
          <a:bodyPr>
            <a:normAutofit/>
          </a:bodyPr>
          <a:lstStyle/>
          <a:p>
            <a:pPr marL="0" indent="0">
              <a:buNone/>
            </a:pPr>
            <a:r>
              <a:rPr lang="ja-JP" altLang="ja-JP" dirty="0" smtClean="0"/>
              <a:t>手順</a:t>
            </a:r>
            <a:r>
              <a:rPr lang="ja-JP" altLang="ja-JP" dirty="0"/>
              <a:t>１</a:t>
            </a:r>
            <a:r>
              <a:rPr lang="ja-JP" altLang="ja-JP" dirty="0" smtClean="0"/>
              <a:t>）</a:t>
            </a:r>
            <a:r>
              <a:rPr lang="ja-JP" altLang="en-US" dirty="0"/>
              <a:t> </a:t>
            </a:r>
            <a:r>
              <a:rPr lang="ja-JP" altLang="ja-JP" dirty="0" smtClean="0"/>
              <a:t>まず</a:t>
            </a:r>
            <a:r>
              <a:rPr lang="ja-JP" altLang="ja-JP" dirty="0"/>
              <a:t>、数“４”を等比数列の列の中に見つけ</a:t>
            </a:r>
            <a:r>
              <a:rPr lang="ja-JP" altLang="ja-JP" dirty="0" smtClean="0"/>
              <a:t>、</a:t>
            </a:r>
            <a:r>
              <a:rPr lang="en-US" altLang="ja-JP" dirty="0" smtClean="0"/>
              <a:t/>
            </a:r>
            <a:br>
              <a:rPr lang="en-US" altLang="ja-JP" dirty="0" smtClean="0"/>
            </a:br>
            <a:r>
              <a:rPr lang="en-US" altLang="ja-JP" dirty="0" smtClean="0"/>
              <a:t>             </a:t>
            </a:r>
            <a:r>
              <a:rPr lang="ja-JP" altLang="ja-JP" dirty="0" smtClean="0"/>
              <a:t>それ</a:t>
            </a:r>
            <a:r>
              <a:rPr lang="ja-JP" altLang="ja-JP" dirty="0"/>
              <a:t>に対応する等差数列の数を求める</a:t>
            </a:r>
            <a:r>
              <a:rPr lang="ja-JP" altLang="ja-JP" dirty="0" smtClean="0"/>
              <a:t>。４</a:t>
            </a:r>
            <a:r>
              <a:rPr lang="ja-JP" altLang="ja-JP" dirty="0"/>
              <a:t>に対応している数は</a:t>
            </a:r>
            <a:r>
              <a:rPr lang="ja-JP" altLang="ja-JP" dirty="0" smtClean="0"/>
              <a:t>２</a:t>
            </a:r>
            <a:r>
              <a:rPr lang="ja-JP" altLang="en-US" dirty="0" smtClean="0"/>
              <a:t>。</a:t>
            </a:r>
            <a:r>
              <a:rPr lang="en-US" altLang="ja-JP" dirty="0" smtClean="0"/>
              <a:t>  	</a:t>
            </a:r>
            <a:r>
              <a:rPr lang="ja-JP" altLang="ja-JP" dirty="0" smtClean="0"/>
              <a:t>（注）等比数列中の数を“真数（しんすう）”、それに対応する</a:t>
            </a:r>
            <a:endParaRPr lang="en-US" altLang="ja-JP" dirty="0" smtClean="0"/>
          </a:p>
          <a:p>
            <a:pPr marL="0" indent="0">
              <a:buNone/>
            </a:pPr>
            <a:r>
              <a:rPr lang="en-US" altLang="ja-JP" dirty="0"/>
              <a:t> </a:t>
            </a:r>
            <a:r>
              <a:rPr lang="en-US" altLang="ja-JP" dirty="0" smtClean="0"/>
              <a:t>                   </a:t>
            </a:r>
            <a:r>
              <a:rPr lang="ja-JP" altLang="ja-JP" dirty="0" smtClean="0"/>
              <a:t>等差数列の数を“対数（対数）”と呼ぶことにする。</a:t>
            </a:r>
          </a:p>
          <a:p>
            <a:pPr marL="0" indent="0">
              <a:buNone/>
            </a:pPr>
            <a:r>
              <a:rPr lang="ja-JP" altLang="ja-JP" dirty="0" smtClean="0"/>
              <a:t>手順</a:t>
            </a:r>
            <a:r>
              <a:rPr lang="ja-JP" altLang="ja-JP" dirty="0"/>
              <a:t>２</a:t>
            </a:r>
            <a:r>
              <a:rPr lang="ja-JP" altLang="ja-JP" dirty="0" smtClean="0"/>
              <a:t>）</a:t>
            </a:r>
            <a:r>
              <a:rPr lang="en-US" altLang="ja-JP" dirty="0" smtClean="0"/>
              <a:t> </a:t>
            </a:r>
            <a:r>
              <a:rPr lang="ja-JP" altLang="ja-JP" dirty="0" smtClean="0"/>
              <a:t>次</a:t>
            </a:r>
            <a:r>
              <a:rPr lang="ja-JP" altLang="ja-JP" dirty="0"/>
              <a:t>に、真数１６に対する対数を求めると、４。</a:t>
            </a:r>
          </a:p>
          <a:p>
            <a:pPr marL="0" indent="0">
              <a:buNone/>
            </a:pPr>
            <a:r>
              <a:rPr lang="ja-JP" altLang="ja-JP" dirty="0" smtClean="0"/>
              <a:t>手順</a:t>
            </a:r>
            <a:r>
              <a:rPr lang="ja-JP" altLang="ja-JP" dirty="0"/>
              <a:t>３</a:t>
            </a:r>
            <a:r>
              <a:rPr lang="ja-JP" altLang="ja-JP" dirty="0" smtClean="0"/>
              <a:t>）</a:t>
            </a:r>
            <a:r>
              <a:rPr lang="en-US" altLang="ja-JP" dirty="0" smtClean="0"/>
              <a:t> </a:t>
            </a:r>
            <a:r>
              <a:rPr lang="ja-JP" altLang="ja-JP" dirty="0" smtClean="0"/>
              <a:t>求めた</a:t>
            </a:r>
            <a:r>
              <a:rPr lang="ja-JP" altLang="ja-JP" dirty="0"/>
              <a:t>２つの対数の和を計算する。２＋４＝６</a:t>
            </a:r>
            <a:r>
              <a:rPr lang="ja-JP" altLang="ja-JP" dirty="0" smtClean="0"/>
              <a:t>。</a:t>
            </a:r>
            <a:endParaRPr lang="en-US" altLang="ja-JP" dirty="0" smtClean="0"/>
          </a:p>
          <a:p>
            <a:pPr marL="0" indent="0">
              <a:buNone/>
            </a:pPr>
            <a:r>
              <a:rPr lang="ja-JP" altLang="ja-JP" dirty="0" smtClean="0"/>
              <a:t>手順</a:t>
            </a:r>
            <a:r>
              <a:rPr lang="ja-JP" altLang="ja-JP" dirty="0"/>
              <a:t>４</a:t>
            </a:r>
            <a:r>
              <a:rPr lang="ja-JP" altLang="ja-JP" dirty="0" smtClean="0"/>
              <a:t>）</a:t>
            </a:r>
            <a:r>
              <a:rPr lang="en-US" altLang="ja-JP" dirty="0" smtClean="0"/>
              <a:t> </a:t>
            </a:r>
            <a:r>
              <a:rPr lang="ja-JP" altLang="ja-JP" dirty="0" smtClean="0"/>
              <a:t>得られた</a:t>
            </a:r>
            <a:r>
              <a:rPr lang="ja-JP" altLang="ja-JP" dirty="0"/>
              <a:t>対数の和６を等差数列の中に見つけ</a:t>
            </a:r>
            <a:r>
              <a:rPr lang="ja-JP" altLang="ja-JP" dirty="0" smtClean="0"/>
              <a:t>、</a:t>
            </a:r>
            <a:r>
              <a:rPr lang="en-US" altLang="ja-JP" dirty="0"/>
              <a:t/>
            </a:r>
            <a:br>
              <a:rPr lang="en-US" altLang="ja-JP" dirty="0"/>
            </a:br>
            <a:r>
              <a:rPr lang="ja-JP" altLang="en-US" dirty="0" smtClean="0"/>
              <a:t>　　　　　</a:t>
            </a:r>
            <a:r>
              <a:rPr lang="ja-JP" altLang="ja-JP" dirty="0" smtClean="0"/>
              <a:t>それ</a:t>
            </a:r>
            <a:r>
              <a:rPr lang="ja-JP" altLang="ja-JP" dirty="0"/>
              <a:t>に対応している真数を表から読み取る</a:t>
            </a:r>
            <a:r>
              <a:rPr lang="ja-JP" altLang="ja-JP" dirty="0" smtClean="0"/>
              <a:t>。対</a:t>
            </a:r>
            <a:r>
              <a:rPr lang="ja-JP" altLang="ja-JP" dirty="0"/>
              <a:t>数６に対する真数は６４。</a:t>
            </a:r>
          </a:p>
          <a:p>
            <a:pPr marL="0" indent="0">
              <a:buNone/>
            </a:pPr>
            <a:r>
              <a:rPr lang="ja-JP" altLang="ja-JP" dirty="0" smtClean="0"/>
              <a:t>手順</a:t>
            </a:r>
            <a:r>
              <a:rPr lang="ja-JP" altLang="ja-JP" dirty="0"/>
              <a:t>５</a:t>
            </a:r>
            <a:r>
              <a:rPr lang="ja-JP" altLang="ja-JP" dirty="0" smtClean="0"/>
              <a:t>）</a:t>
            </a:r>
            <a:r>
              <a:rPr lang="en-US" altLang="ja-JP" dirty="0" smtClean="0"/>
              <a:t> </a:t>
            </a:r>
            <a:r>
              <a:rPr lang="ja-JP" altLang="ja-JP" dirty="0" smtClean="0"/>
              <a:t>得られた</a:t>
            </a:r>
            <a:r>
              <a:rPr lang="ja-JP" altLang="ja-JP" dirty="0"/>
              <a:t>数６４が、掛け算４×１６の答え</a:t>
            </a:r>
            <a:r>
              <a:rPr lang="ja-JP" altLang="ja-JP" dirty="0" smtClean="0"/>
              <a:t>。</a:t>
            </a: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11</a:t>
            </a:fld>
            <a:endParaRPr kumimoji="1" lang="ja-JP" altLang="en-US"/>
          </a:p>
        </p:txBody>
      </p:sp>
    </p:spTree>
    <p:extLst>
      <p:ext uri="{BB962C8B-B14F-4D97-AF65-F5344CB8AC3E}">
        <p14:creationId xmlns:p14="http://schemas.microsoft.com/office/powerpoint/2010/main" val="1676212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この計算方法の欠点</a:t>
            </a:r>
          </a:p>
        </p:txBody>
      </p:sp>
      <p:sp>
        <p:nvSpPr>
          <p:cNvPr id="3" name="コンテンツ プレースホルダー 2"/>
          <p:cNvSpPr>
            <a:spLocks noGrp="1"/>
          </p:cNvSpPr>
          <p:nvPr>
            <p:ph idx="1"/>
          </p:nvPr>
        </p:nvSpPr>
        <p:spPr/>
        <p:txBody>
          <a:bodyPr/>
          <a:lstStyle/>
          <a:p>
            <a:pPr marL="0" indent="0">
              <a:buNone/>
            </a:pPr>
            <a:r>
              <a:rPr lang="ja-JP" altLang="ja-JP" dirty="0" smtClean="0"/>
              <a:t>＊</a:t>
            </a:r>
            <a:r>
              <a:rPr lang="ja-JP" altLang="ja-JP" dirty="0"/>
              <a:t>表にない数をどうやって計算するか？　</a:t>
            </a:r>
            <a:r>
              <a:rPr lang="en-US" altLang="ja-JP" dirty="0" smtClean="0"/>
              <a:t/>
            </a:r>
            <a:br>
              <a:rPr lang="en-US" altLang="ja-JP" dirty="0" smtClean="0"/>
            </a:br>
            <a:r>
              <a:rPr lang="ja-JP" altLang="en-US" dirty="0" smtClean="0"/>
              <a:t>　　</a:t>
            </a:r>
            <a:r>
              <a:rPr lang="ja-JP" altLang="ja-JP" dirty="0" smtClean="0"/>
              <a:t>（</a:t>
            </a:r>
            <a:r>
              <a:rPr lang="ja-JP" altLang="ja-JP" dirty="0"/>
              <a:t>例：３×５はどうする？）</a:t>
            </a:r>
          </a:p>
          <a:p>
            <a:pPr marL="0" indent="0">
              <a:buNone/>
            </a:pPr>
            <a:r>
              <a:rPr lang="ja-JP" altLang="ja-JP" dirty="0" smtClean="0"/>
              <a:t>＊</a:t>
            </a:r>
            <a:r>
              <a:rPr lang="ja-JP" altLang="ja-JP" dirty="0"/>
              <a:t>表のサイズはどの程度まで必要なのか？など</a:t>
            </a: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12</a:t>
            </a:fld>
            <a:endParaRPr kumimoji="1" lang="ja-JP" altLang="en-US"/>
          </a:p>
        </p:txBody>
      </p:sp>
    </p:spTree>
    <p:extLst>
      <p:ext uri="{BB962C8B-B14F-4D97-AF65-F5344CB8AC3E}">
        <p14:creationId xmlns:p14="http://schemas.microsoft.com/office/powerpoint/2010/main" val="2641728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次</a:t>
            </a:r>
            <a:r>
              <a:rPr lang="ja-JP" altLang="en-US" dirty="0" smtClean="0"/>
              <a:t>のアイデア（常用対数）</a:t>
            </a:r>
            <a:endParaRPr kumimoji="1" lang="ja-JP" altLang="en-US" dirty="0"/>
          </a:p>
        </p:txBody>
      </p:sp>
      <p:sp>
        <p:nvSpPr>
          <p:cNvPr id="3" name="コンテンツ プレースホルダー 2"/>
          <p:cNvSpPr>
            <a:spLocks noGrp="1"/>
          </p:cNvSpPr>
          <p:nvPr>
            <p:ph idx="1"/>
          </p:nvPr>
        </p:nvSpPr>
        <p:spPr>
          <a:xfrm>
            <a:off x="373487" y="1390918"/>
            <a:ext cx="11719775" cy="5164428"/>
          </a:xfrm>
        </p:spPr>
        <p:txBody>
          <a:bodyPr>
            <a:normAutofit fontScale="92500"/>
          </a:bodyPr>
          <a:lstStyle/>
          <a:p>
            <a:pPr lvl="0"/>
            <a:r>
              <a:rPr lang="ja-JP" altLang="ja-JP" dirty="0"/>
              <a:t>ネピアはブリッグスとともに、対数計算方法の改善をめざした。</a:t>
            </a:r>
          </a:p>
          <a:p>
            <a:pPr lvl="0"/>
            <a:r>
              <a:rPr lang="ja-JP" altLang="ja-JP" dirty="0"/>
              <a:t>ネピアの死後、ブリック数は</a:t>
            </a:r>
            <a:r>
              <a:rPr lang="en-US" altLang="ja-JP" u="sng" dirty="0"/>
              <a:t>14</a:t>
            </a:r>
            <a:r>
              <a:rPr lang="ja-JP" altLang="ja-JP" u="sng" dirty="0"/>
              <a:t>桁の対数計算用の数表</a:t>
            </a:r>
            <a:r>
              <a:rPr lang="ja-JP" altLang="ja-JP" dirty="0"/>
              <a:t>を</a:t>
            </a:r>
            <a:r>
              <a:rPr lang="ja-JP" altLang="ja-JP" dirty="0" smtClean="0"/>
              <a:t>一生かけ</a:t>
            </a:r>
            <a:r>
              <a:rPr lang="ja-JP" altLang="ja-JP" dirty="0"/>
              <a:t>完成させた。</a:t>
            </a:r>
          </a:p>
          <a:p>
            <a:pPr lvl="0"/>
            <a:r>
              <a:rPr lang="ja-JP" altLang="ja-JP" dirty="0"/>
              <a:t>ネピアのアイデアは、常用対数により</a:t>
            </a:r>
            <a:r>
              <a:rPr lang="ja-JP" altLang="ja-JP" u="sng" dirty="0"/>
              <a:t>一般の人たちにも広く使われる</a:t>
            </a:r>
            <a:r>
              <a:rPr lang="ja-JP" altLang="ja-JP" dirty="0"/>
              <a:t>ようになった。</a:t>
            </a:r>
          </a:p>
          <a:p>
            <a:pPr lvl="0"/>
            <a:r>
              <a:rPr lang="ja-JP" altLang="ja-JP" dirty="0"/>
              <a:t>常用対数とは、真数１に対して対数０を、真数１０に対して対数</a:t>
            </a:r>
            <a:r>
              <a:rPr lang="ja-JP" altLang="ja-JP" dirty="0" smtClean="0"/>
              <a:t>１を</a:t>
            </a:r>
            <a:r>
              <a:rPr lang="ja-JP" altLang="ja-JP" dirty="0"/>
              <a:t>、真数１００に対して対数２を対応させる、というもの。</a:t>
            </a:r>
          </a:p>
          <a:p>
            <a:pPr lvl="0"/>
            <a:r>
              <a:rPr lang="ja-JP" altLang="ja-JP" dirty="0"/>
              <a:t>この方法であれば、</a:t>
            </a:r>
            <a:r>
              <a:rPr lang="ja-JP" altLang="ja-JP" u="sng" dirty="0"/>
              <a:t>表のサイズが確定</a:t>
            </a:r>
            <a:r>
              <a:rPr lang="ja-JP" altLang="ja-JP" dirty="0"/>
              <a:t>する。</a:t>
            </a:r>
          </a:p>
          <a:p>
            <a:pPr marL="457200" lvl="1" indent="0">
              <a:buNone/>
            </a:pPr>
            <a:r>
              <a:rPr lang="ja-JP" altLang="en-US" dirty="0" smtClean="0"/>
              <a:t>　</a:t>
            </a:r>
            <a:r>
              <a:rPr lang="ja-JP" altLang="ja-JP" dirty="0" smtClean="0"/>
              <a:t>例えば、</a:t>
            </a:r>
            <a:r>
              <a:rPr lang="ja-JP" altLang="ja-JP" dirty="0"/>
              <a:t>まず、５の対数を数表から読み取ると</a:t>
            </a:r>
            <a:r>
              <a:rPr lang="en-US" altLang="ja-JP" dirty="0" smtClean="0"/>
              <a:t>0.699</a:t>
            </a:r>
            <a:r>
              <a:rPr lang="ja-JP" altLang="ja-JP" dirty="0" smtClean="0"/>
              <a:t>１０</a:t>
            </a:r>
            <a:r>
              <a:rPr lang="ja-JP" altLang="ja-JP" dirty="0"/>
              <a:t>の対数は定義より１だから、５０の対数は</a:t>
            </a:r>
            <a:r>
              <a:rPr lang="en-US" altLang="ja-JP" dirty="0"/>
              <a:t>1.699 </a:t>
            </a:r>
            <a:r>
              <a:rPr lang="ja-JP" altLang="ja-JP" dirty="0"/>
              <a:t>と求まる</a:t>
            </a:r>
            <a:r>
              <a:rPr lang="ja-JP" altLang="ja-JP" dirty="0" smtClean="0"/>
              <a:t>。この真</a:t>
            </a:r>
            <a:r>
              <a:rPr lang="ja-JP" altLang="ja-JP" dirty="0"/>
              <a:t>数５０に対する対数を計算したければ</a:t>
            </a:r>
            <a:r>
              <a:rPr lang="ja-JP" altLang="ja-JP" dirty="0" smtClean="0"/>
              <a:t>、５０</a:t>
            </a:r>
            <a:r>
              <a:rPr lang="ja-JP" altLang="ja-JP" dirty="0"/>
              <a:t>＝５×１０に注意して、</a:t>
            </a:r>
          </a:p>
          <a:p>
            <a:pPr marL="457200" lvl="1" indent="0">
              <a:buNone/>
            </a:pPr>
            <a:r>
              <a:rPr lang="ja-JP" altLang="ja-JP" dirty="0" smtClean="0"/>
              <a:t>こと</a:t>
            </a:r>
            <a:r>
              <a:rPr lang="ja-JP" altLang="ja-JP" dirty="0"/>
              <a:t>を利用して、２５１の対数は</a:t>
            </a:r>
            <a:r>
              <a:rPr lang="ja-JP" altLang="ja-JP" dirty="0" smtClean="0"/>
              <a:t>、</a:t>
            </a:r>
            <a:r>
              <a:rPr lang="en-US" altLang="ja-JP" dirty="0" smtClean="0"/>
              <a:t>2.51</a:t>
            </a:r>
            <a:r>
              <a:rPr lang="ja-JP" altLang="ja-JP" dirty="0"/>
              <a:t>×</a:t>
            </a:r>
            <a:r>
              <a:rPr lang="en-US" altLang="ja-JP" dirty="0"/>
              <a:t>10^2</a:t>
            </a:r>
            <a:r>
              <a:rPr lang="ja-JP" altLang="ja-JP" dirty="0"/>
              <a:t>だから、</a:t>
            </a:r>
            <a:r>
              <a:rPr lang="en-US" altLang="ja-JP" dirty="0"/>
              <a:t>2.51</a:t>
            </a:r>
            <a:r>
              <a:rPr lang="ja-JP" altLang="ja-JP" dirty="0"/>
              <a:t>の対数に</a:t>
            </a:r>
            <a:r>
              <a:rPr lang="en-US" altLang="ja-JP" dirty="0"/>
              <a:t>2</a:t>
            </a:r>
            <a:r>
              <a:rPr lang="ja-JP" altLang="ja-JP" dirty="0"/>
              <a:t>を足せば求まる。つまり、</a:t>
            </a:r>
            <a:r>
              <a:rPr lang="en-US" altLang="ja-JP" dirty="0"/>
              <a:t>1</a:t>
            </a:r>
            <a:r>
              <a:rPr lang="ja-JP" altLang="ja-JP" dirty="0"/>
              <a:t>～１</a:t>
            </a:r>
            <a:r>
              <a:rPr lang="en-US" altLang="ja-JP" dirty="0"/>
              <a:t>0 </a:t>
            </a:r>
            <a:r>
              <a:rPr lang="ja-JP" altLang="ja-JP" dirty="0" err="1"/>
              <a:t>までの</a:t>
            </a:r>
            <a:r>
              <a:rPr lang="ja-JP" altLang="ja-JP" dirty="0"/>
              <a:t>対数表を作成しておけば様々な掛け算が計算できる。</a:t>
            </a:r>
          </a:p>
          <a:p>
            <a:r>
              <a:rPr lang="ja-JP" altLang="ja-JP" dirty="0" smtClean="0"/>
              <a:t>この</a:t>
            </a:r>
            <a:r>
              <a:rPr lang="ja-JP" altLang="ja-JP" dirty="0"/>
              <a:t>ため、一般の人たちに対数計算が広まった。それ故に“</a:t>
            </a:r>
            <a:r>
              <a:rPr lang="ja-JP" altLang="ja-JP" u="sng" dirty="0"/>
              <a:t>常用</a:t>
            </a:r>
            <a:r>
              <a:rPr lang="ja-JP" altLang="ja-JP" dirty="0"/>
              <a:t>”対数と呼ばれる。</a:t>
            </a:r>
          </a:p>
          <a:p>
            <a:pPr lvl="0"/>
            <a:r>
              <a:rPr lang="ja-JP" altLang="ja-JP" dirty="0"/>
              <a:t>対数計算の発明により、「天文学者の人生が</a:t>
            </a:r>
            <a:r>
              <a:rPr lang="en-US" altLang="ja-JP" dirty="0"/>
              <a:t>2</a:t>
            </a:r>
            <a:r>
              <a:rPr lang="ja-JP" altLang="ja-JP" dirty="0"/>
              <a:t>倍になった」とも言われている</a:t>
            </a:r>
            <a:r>
              <a:rPr lang="ja-JP" altLang="ja-JP" dirty="0" smtClean="0"/>
              <a:t>。</a:t>
            </a:r>
            <a:endParaRPr lang="ja-JP" altLang="ja-JP"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13</a:t>
            </a:fld>
            <a:endParaRPr kumimoji="1" lang="ja-JP" altLang="en-US"/>
          </a:p>
        </p:txBody>
      </p:sp>
    </p:spTree>
    <p:extLst>
      <p:ext uri="{BB962C8B-B14F-4D97-AF65-F5344CB8AC3E}">
        <p14:creationId xmlns:p14="http://schemas.microsoft.com/office/powerpoint/2010/main" val="2619133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ありがたさを知る例</a:t>
            </a:r>
            <a:endParaRPr kumimoji="1" lang="ja-JP" altLang="en-US" dirty="0"/>
          </a:p>
        </p:txBody>
      </p:sp>
      <p:sp>
        <p:nvSpPr>
          <p:cNvPr id="3" name="コンテンツ プレースホルダー 2"/>
          <p:cNvSpPr>
            <a:spLocks noGrp="1"/>
          </p:cNvSpPr>
          <p:nvPr>
            <p:ph idx="1"/>
          </p:nvPr>
        </p:nvSpPr>
        <p:spPr>
          <a:xfrm>
            <a:off x="838200" y="1825625"/>
            <a:ext cx="4717869" cy="4340044"/>
          </a:xfrm>
        </p:spPr>
        <p:txBody>
          <a:bodyPr/>
          <a:lstStyle/>
          <a:p>
            <a:pPr marL="0" indent="0">
              <a:buNone/>
            </a:pPr>
            <a:r>
              <a:rPr lang="en-US" altLang="ja-JP" dirty="0" smtClean="0"/>
              <a:t>1.41421356</a:t>
            </a:r>
            <a:r>
              <a:rPr kumimoji="1" lang="en-US" altLang="ja-JP" dirty="0" smtClean="0"/>
              <a:t>×1.41421356=?</a:t>
            </a:r>
            <a:endParaRPr lang="en-US" altLang="ja-JP" dirty="0" smtClean="0"/>
          </a:p>
          <a:p>
            <a:pPr marL="0" indent="0">
              <a:buNone/>
            </a:pPr>
            <a:r>
              <a:rPr kumimoji="1" lang="en-US" altLang="ja-JP" dirty="0" smtClean="0"/>
              <a:t>(</a:t>
            </a:r>
            <a:r>
              <a:rPr kumimoji="1" lang="ja-JP" altLang="en-US" dirty="0" smtClean="0"/>
              <a:t>自習問題：　普通のやり方と常用対数計算とで、手間を比較してみよう！</a:t>
            </a:r>
            <a:r>
              <a:rPr kumimoji="1" lang="en-US" altLang="ja-JP" dirty="0" smtClean="0"/>
              <a:t>)</a:t>
            </a:r>
          </a:p>
          <a:p>
            <a:pPr marL="0" indent="0">
              <a:buNone/>
            </a:pPr>
            <a:r>
              <a:rPr lang="ja-JP" altLang="en-US" dirty="0"/>
              <a:t>　</a:t>
            </a:r>
            <a:r>
              <a:rPr lang="ja-JP" altLang="en-US" dirty="0" smtClean="0"/>
              <a:t>＝＞来週説明します。</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14</a:t>
            </a:fld>
            <a:endParaRPr kumimoji="1" lang="ja-JP" altLang="en-US"/>
          </a:p>
        </p:txBody>
      </p:sp>
      <p:pic>
        <p:nvPicPr>
          <p:cNvPr id="1026" name="Picture 2" descr="http://emath.s40.xrea.com/ydir/Wiki/index.php?plugin=ref&amp;page=%BC%AB%C1%B3%C2%D0%BF%F4%C9%BD&amp;src=ln01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6314" y="466226"/>
            <a:ext cx="4614566" cy="5790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659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a:t>
            </a:r>
            <a:r>
              <a:rPr lang="ja-JP" altLang="en-US" dirty="0"/>
              <a:t>他</a:t>
            </a:r>
            <a:r>
              <a:rPr lang="ja-JP" altLang="en-US" dirty="0" smtClean="0"/>
              <a:t>の工夫</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func>
                        <m:funcPr>
                          <m:ctrlPr>
                            <a:rPr kumimoji="1" lang="en-US" altLang="ja-JP" i="1" smtClean="0">
                              <a:latin typeface="Cambria Math" panose="02040503050406030204" pitchFamily="18" charset="0"/>
                            </a:rPr>
                          </m:ctrlPr>
                        </m:funcPr>
                        <m:fName>
                          <m:r>
                            <m:rPr>
                              <m:sty m:val="p"/>
                            </m:rPr>
                            <a:rPr kumimoji="1" lang="en-US" altLang="ja-JP" i="0" smtClean="0">
                              <a:latin typeface="Cambria Math" panose="02040503050406030204" pitchFamily="18" charset="0"/>
                            </a:rPr>
                            <m:t>sin</m:t>
                          </m:r>
                        </m:fName>
                        <m:e>
                          <m:r>
                            <m:rPr>
                              <m:sty m:val="p"/>
                            </m:rPr>
                            <a:rPr lang="en-US" altLang="ja-JP" i="1">
                              <a:latin typeface="Cambria Math" panose="02040503050406030204" pitchFamily="18" charset="0"/>
                            </a:rPr>
                            <m:t>α</m:t>
                          </m:r>
                        </m:e>
                      </m:func>
                      <m:func>
                        <m:funcPr>
                          <m:ctrlPr>
                            <a:rPr kumimoji="1" lang="en-US" altLang="ja-JP" i="1" smtClean="0">
                              <a:latin typeface="Cambria Math" panose="02040503050406030204" pitchFamily="18" charset="0"/>
                            </a:rPr>
                          </m:ctrlPr>
                        </m:funcPr>
                        <m:fName>
                          <m:r>
                            <a:rPr lang="ja-JP" altLang="en-US" i="1">
                              <a:latin typeface="Cambria Math" panose="02040503050406030204" pitchFamily="18" charset="0"/>
                            </a:rPr>
                            <m:t>・</m:t>
                          </m:r>
                          <m:r>
                            <m:rPr>
                              <m:sty m:val="p"/>
                            </m:rPr>
                            <a:rPr kumimoji="1" lang="en-US" altLang="ja-JP" i="0" smtClean="0">
                              <a:latin typeface="Cambria Math" panose="02040503050406030204" pitchFamily="18" charset="0"/>
                            </a:rPr>
                            <m:t>cos</m:t>
                          </m:r>
                        </m:fName>
                        <m:e>
                          <m:r>
                            <m:rPr>
                              <m:sty m:val="p"/>
                            </m:rPr>
                            <a:rPr lang="en-US" altLang="ja-JP" i="1">
                              <a:latin typeface="Cambria Math" panose="02040503050406030204" pitchFamily="18" charset="0"/>
                            </a:rPr>
                            <m:t>β</m:t>
                          </m:r>
                          <m:r>
                            <a:rPr kumimoji="1" lang="en-US" altLang="ja-JP" b="0" i="1" smtClean="0">
                              <a:latin typeface="Cambria Math" panose="02040503050406030204" pitchFamily="18" charset="0"/>
                            </a:rPr>
                            <m:t>=</m:t>
                          </m:r>
                          <m:func>
                            <m:funcPr>
                              <m:ctrlPr>
                                <a:rPr lang="en-US" altLang="ja-JP" i="1">
                                  <a:latin typeface="Cambria Math" panose="02040503050406030204" pitchFamily="18" charset="0"/>
                                </a:rPr>
                              </m:ctrlPr>
                            </m:funcPr>
                            <m:fName>
                              <m:f>
                                <m:fPr>
                                  <m:ctrlPr>
                                    <a:rPr lang="en-US" altLang="ja-JP" i="1">
                                      <a:latin typeface="Cambria Math" panose="02040503050406030204" pitchFamily="18" charset="0"/>
                                    </a:rPr>
                                  </m:ctrlPr>
                                </m:fPr>
                                <m:num>
                                  <m:r>
                                    <a:rPr lang="en-US" altLang="ja-JP" i="1">
                                      <a:latin typeface="Cambria Math" panose="02040503050406030204" pitchFamily="18" charset="0"/>
                                    </a:rPr>
                                    <m:t>1</m:t>
                                  </m:r>
                                </m:num>
                                <m:den>
                                  <m:r>
                                    <a:rPr lang="en-US" altLang="ja-JP" i="1">
                                      <a:latin typeface="Cambria Math" panose="02040503050406030204" pitchFamily="18" charset="0"/>
                                    </a:rPr>
                                    <m:t>2</m:t>
                                  </m:r>
                                </m:den>
                              </m:f>
                              <m:r>
                                <m:rPr>
                                  <m:sty m:val="p"/>
                                </m:rPr>
                                <a:rPr lang="en-US" altLang="ja-JP">
                                  <a:latin typeface="Cambria Math" panose="02040503050406030204" pitchFamily="18" charset="0"/>
                                </a:rPr>
                                <m:t>sin</m:t>
                              </m:r>
                            </m:fName>
                            <m:e>
                              <m:r>
                                <a:rPr lang="en-US" altLang="ja-JP" b="0" i="1" smtClean="0">
                                  <a:latin typeface="Cambria Math" panose="02040503050406030204" pitchFamily="18" charset="0"/>
                                </a:rPr>
                                <m:t>(</m:t>
                              </m:r>
                              <m:r>
                                <a:rPr lang="el-GR" altLang="ja-JP" i="1">
                                  <a:latin typeface="Cambria Math" panose="02040503050406030204" pitchFamily="18" charset="0"/>
                                </a:rPr>
                                <m:t>𝛼</m:t>
                              </m:r>
                              <m:r>
                                <a:rPr lang="en-US" altLang="ja-JP" b="0" i="1" smtClean="0">
                                  <a:latin typeface="Cambria Math" panose="02040503050406030204" pitchFamily="18" charset="0"/>
                                </a:rPr>
                                <m:t>+</m:t>
                              </m:r>
                              <m:r>
                                <m:rPr>
                                  <m:sty m:val="p"/>
                                </m:rPr>
                                <a:rPr lang="en-US" altLang="ja-JP" i="1">
                                  <a:latin typeface="Cambria Math" panose="02040503050406030204" pitchFamily="18" charset="0"/>
                                </a:rPr>
                                <m:t>β</m:t>
                              </m:r>
                              <m:r>
                                <a:rPr lang="en-US" altLang="ja-JP" b="0" i="1" smtClean="0">
                                  <a:latin typeface="Cambria Math" panose="02040503050406030204" pitchFamily="18" charset="0"/>
                                </a:rPr>
                                <m:t>)</m:t>
                              </m:r>
                            </m:e>
                          </m:func>
                          <m:r>
                            <a:rPr lang="en-US" altLang="ja-JP" b="0" i="1" smtClean="0">
                              <a:latin typeface="Cambria Math" panose="02040503050406030204" pitchFamily="18" charset="0"/>
                            </a:rPr>
                            <m:t>+</m:t>
                          </m:r>
                          <m:func>
                            <m:funcPr>
                              <m:ctrlPr>
                                <a:rPr lang="en-US" altLang="ja-JP" i="1">
                                  <a:latin typeface="Cambria Math" panose="02040503050406030204" pitchFamily="18" charset="0"/>
                                </a:rPr>
                              </m:ctrlPr>
                            </m:funcPr>
                            <m:fName>
                              <m:r>
                                <m:rPr>
                                  <m:sty m:val="p"/>
                                </m:rPr>
                                <a:rPr lang="en-US" altLang="ja-JP">
                                  <a:latin typeface="Cambria Math" panose="02040503050406030204" pitchFamily="18" charset="0"/>
                                </a:rPr>
                                <m:t>sin</m:t>
                              </m:r>
                            </m:fName>
                            <m:e>
                              <m:r>
                                <a:rPr lang="en-US" altLang="ja-JP" b="0" i="1" smtClean="0">
                                  <a:latin typeface="Cambria Math" panose="02040503050406030204" pitchFamily="18" charset="0"/>
                                </a:rPr>
                                <m:t>(</m:t>
                              </m:r>
                              <m:r>
                                <m:rPr>
                                  <m:sty m:val="p"/>
                                </m:rPr>
                                <a:rPr lang="en-US" altLang="ja-JP" i="1" smtClean="0">
                                  <a:latin typeface="Cambria Math" panose="02040503050406030204" pitchFamily="18" charset="0"/>
                                </a:rPr>
                                <m:t>α</m:t>
                              </m:r>
                              <m:r>
                                <a:rPr lang="en-US" altLang="ja-JP" b="0" i="1" smtClean="0">
                                  <a:latin typeface="Cambria Math" panose="02040503050406030204" pitchFamily="18" charset="0"/>
                                </a:rPr>
                                <m:t>−</m:t>
                              </m:r>
                              <m:r>
                                <a:rPr lang="el-GR" altLang="ja-JP" i="1">
                                  <a:latin typeface="Cambria Math" panose="02040503050406030204" pitchFamily="18" charset="0"/>
                                </a:rPr>
                                <m:t>𝛽</m:t>
                              </m:r>
                              <m:r>
                                <a:rPr lang="en-US" altLang="ja-JP" b="0" i="1" smtClean="0">
                                  <a:latin typeface="Cambria Math" panose="02040503050406030204" pitchFamily="18" charset="0"/>
                                </a:rPr>
                                <m:t>)</m:t>
                              </m:r>
                            </m:e>
                          </m:func>
                        </m:e>
                      </m:func>
                    </m:oMath>
                  </m:oMathPara>
                </a14:m>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ja-JP" altLang="en-US">
                    <a:noFill/>
                  </a:rPr>
                  <a:t> </a:t>
                </a:r>
              </a:p>
            </p:txBody>
          </p:sp>
        </mc:Fallback>
      </mc:AlternateContent>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15</a:t>
            </a:fld>
            <a:endParaRPr kumimoji="1" lang="ja-JP" altLang="en-US"/>
          </a:p>
        </p:txBody>
      </p:sp>
    </p:spTree>
    <p:extLst>
      <p:ext uri="{BB962C8B-B14F-4D97-AF65-F5344CB8AC3E}">
        <p14:creationId xmlns:p14="http://schemas.microsoft.com/office/powerpoint/2010/main" val="5465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さて、「計算とはそもそも何？」に戻りましょう</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16</a:t>
            </a:fld>
            <a:endParaRPr kumimoji="1" lang="ja-JP" altLang="en-US"/>
          </a:p>
        </p:txBody>
      </p:sp>
    </p:spTree>
    <p:extLst>
      <p:ext uri="{BB962C8B-B14F-4D97-AF65-F5344CB8AC3E}">
        <p14:creationId xmlns:p14="http://schemas.microsoft.com/office/powerpoint/2010/main" val="824945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次の計算における基本的な</a:t>
            </a:r>
            <a:r>
              <a:rPr lang="ja-JP" altLang="en-US" dirty="0" smtClean="0"/>
              <a:t>操作</a:t>
            </a:r>
            <a:r>
              <a:rPr kumimoji="1" lang="en-US" altLang="ja-JP" dirty="0" smtClean="0"/>
              <a:t>(</a:t>
            </a:r>
            <a:r>
              <a:rPr kumimoji="1" lang="ja-JP" altLang="en-US" dirty="0" smtClean="0"/>
              <a:t>ソフトウェア</a:t>
            </a:r>
            <a:r>
              <a:rPr kumimoji="1" lang="en-US" altLang="ja-JP" dirty="0" smtClean="0"/>
              <a:t>)</a:t>
            </a:r>
            <a:r>
              <a:rPr kumimoji="1" lang="ja-JP" altLang="en-US" dirty="0" smtClean="0"/>
              <a:t>は何か？　また、必要なハードウェアは何か？</a:t>
            </a:r>
            <a:endParaRPr kumimoji="1" lang="ja-JP" altLang="en-US" dirty="0"/>
          </a:p>
        </p:txBody>
      </p:sp>
      <p:sp>
        <p:nvSpPr>
          <p:cNvPr id="3" name="コンテンツ プレースホルダー 2"/>
          <p:cNvSpPr>
            <a:spLocks noGrp="1"/>
          </p:cNvSpPr>
          <p:nvPr>
            <p:ph idx="1"/>
          </p:nvPr>
        </p:nvSpPr>
        <p:spPr>
          <a:xfrm>
            <a:off x="3826099" y="1847850"/>
            <a:ext cx="3772437" cy="4351338"/>
          </a:xfrm>
        </p:spPr>
        <p:txBody>
          <a:bodyPr>
            <a:normAutofit/>
          </a:bodyPr>
          <a:lstStyle/>
          <a:p>
            <a:pPr marL="0" indent="0">
              <a:buNone/>
            </a:pPr>
            <a:endParaRPr kumimoji="1" lang="en-US" altLang="ja-JP" dirty="0" smtClean="0"/>
          </a:p>
          <a:p>
            <a:pPr marL="0" indent="0">
              <a:buNone/>
            </a:pPr>
            <a:r>
              <a:rPr lang="ja-JP" altLang="en-US" sz="7200" dirty="0" smtClean="0"/>
              <a:t>　　１２３</a:t>
            </a:r>
            <a:endParaRPr lang="en-US" altLang="ja-JP" sz="7200" dirty="0" smtClean="0"/>
          </a:p>
          <a:p>
            <a:pPr marL="0" indent="0">
              <a:buNone/>
            </a:pPr>
            <a:r>
              <a:rPr lang="en-US" altLang="ja-JP" sz="7200" u="sng" dirty="0" smtClean="0"/>
              <a:t>+)  </a:t>
            </a:r>
            <a:r>
              <a:rPr lang="ja-JP" altLang="en-US" sz="7200" u="sng" dirty="0" smtClean="0"/>
              <a:t>４５６　　</a:t>
            </a:r>
            <a:endParaRPr kumimoji="1" lang="en-US" altLang="ja-JP" sz="7200" dirty="0" smtClean="0"/>
          </a:p>
          <a:p>
            <a:pPr marL="0" indent="0">
              <a:buNone/>
            </a:pPr>
            <a:r>
              <a:rPr lang="en-US" altLang="ja-JP" sz="7200" dirty="0"/>
              <a:t> </a:t>
            </a:r>
            <a:r>
              <a:rPr lang="en-US" altLang="ja-JP" sz="7200" dirty="0" smtClean="0"/>
              <a:t>      579</a:t>
            </a:r>
            <a:endParaRPr kumimoji="1" lang="ja-JP" altLang="en-US" sz="7200"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17</a:t>
            </a:fld>
            <a:endParaRPr kumimoji="1" lang="ja-JP" altLang="en-US"/>
          </a:p>
        </p:txBody>
      </p:sp>
    </p:spTree>
    <p:extLst>
      <p:ext uri="{BB962C8B-B14F-4D97-AF65-F5344CB8AC3E}">
        <p14:creationId xmlns:p14="http://schemas.microsoft.com/office/powerpoint/2010/main" val="2338184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以下、「オートマトン理論」より抜粋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計算を行うことができる装置を実際に構成することができる。</a:t>
            </a:r>
            <a:endParaRPr kumimoji="1" lang="en-US" altLang="ja-JP" dirty="0" smtClean="0"/>
          </a:p>
          <a:p>
            <a:r>
              <a:rPr lang="ja-JP" altLang="en-US" dirty="0" smtClean="0"/>
              <a:t>それを見て行こう！</a:t>
            </a:r>
            <a:endParaRPr lang="en-US" altLang="ja-JP" dirty="0" smtClean="0"/>
          </a:p>
          <a:p>
            <a:endParaRPr kumimoji="1" lang="en-US" altLang="ja-JP" dirty="0"/>
          </a:p>
          <a:p>
            <a:r>
              <a:rPr lang="ja-JP" altLang="en-US" dirty="0" smtClean="0"/>
              <a:t>そのためには、まず、「有限オートマトン」から紹介します。</a:t>
            </a: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18</a:t>
            </a:fld>
            <a:endParaRPr kumimoji="1" lang="ja-JP" altLang="en-US"/>
          </a:p>
        </p:txBody>
      </p:sp>
    </p:spTree>
    <p:extLst>
      <p:ext uri="{BB962C8B-B14F-4D97-AF65-F5344CB8AC3E}">
        <p14:creationId xmlns:p14="http://schemas.microsoft.com/office/powerpoint/2010/main" val="1703769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mtClean="0"/>
              <a:t>①有限オートマトンの表現</a:t>
            </a:r>
            <a:r>
              <a:rPr lang="en-US" altLang="ja-JP" smtClean="0"/>
              <a:t>(1)</a:t>
            </a:r>
            <a:endParaRPr lang="ja-JP" altLang="en-US" smtClean="0"/>
          </a:p>
        </p:txBody>
      </p:sp>
      <p:sp>
        <p:nvSpPr>
          <p:cNvPr id="22531" name="Rectangle 3"/>
          <p:cNvSpPr>
            <a:spLocks noGrp="1" noChangeArrowheads="1"/>
          </p:cNvSpPr>
          <p:nvPr>
            <p:ph type="body" idx="1"/>
          </p:nvPr>
        </p:nvSpPr>
        <p:spPr/>
        <p:txBody>
          <a:bodyPr/>
          <a:lstStyle/>
          <a:p>
            <a:pPr eaLnBrk="1" hangingPunct="1"/>
            <a:r>
              <a:rPr lang="ja-JP" altLang="en-US" dirty="0" smtClean="0"/>
              <a:t>有限オートマトンの概観</a:t>
            </a:r>
          </a:p>
        </p:txBody>
      </p:sp>
      <p:sp>
        <p:nvSpPr>
          <p:cNvPr id="22532" name="Rectangle 4"/>
          <p:cNvSpPr>
            <a:spLocks noChangeArrowheads="1"/>
          </p:cNvSpPr>
          <p:nvPr/>
        </p:nvSpPr>
        <p:spPr bwMode="auto">
          <a:xfrm>
            <a:off x="2424114" y="2420938"/>
            <a:ext cx="7127875" cy="792162"/>
          </a:xfrm>
          <a:prstGeom prst="rect">
            <a:avLst/>
          </a:prstGeom>
          <a:solidFill>
            <a:schemeClr val="bg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3" name="Line 5"/>
          <p:cNvSpPr>
            <a:spLocks noChangeShapeType="1"/>
          </p:cNvSpPr>
          <p:nvPr/>
        </p:nvSpPr>
        <p:spPr bwMode="auto">
          <a:xfrm>
            <a:off x="3071813" y="24209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34" name="Line 6"/>
          <p:cNvSpPr>
            <a:spLocks noChangeShapeType="1"/>
          </p:cNvSpPr>
          <p:nvPr/>
        </p:nvSpPr>
        <p:spPr bwMode="auto">
          <a:xfrm>
            <a:off x="3719513" y="24209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35" name="Line 7"/>
          <p:cNvSpPr>
            <a:spLocks noChangeShapeType="1"/>
          </p:cNvSpPr>
          <p:nvPr/>
        </p:nvSpPr>
        <p:spPr bwMode="auto">
          <a:xfrm>
            <a:off x="4367213" y="24209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36" name="Line 8"/>
          <p:cNvSpPr>
            <a:spLocks noChangeShapeType="1"/>
          </p:cNvSpPr>
          <p:nvPr/>
        </p:nvSpPr>
        <p:spPr bwMode="auto">
          <a:xfrm>
            <a:off x="5016500" y="24209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37" name="Line 9"/>
          <p:cNvSpPr>
            <a:spLocks noChangeShapeType="1"/>
          </p:cNvSpPr>
          <p:nvPr/>
        </p:nvSpPr>
        <p:spPr bwMode="auto">
          <a:xfrm>
            <a:off x="5664200" y="24209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38" name="Line 10"/>
          <p:cNvSpPr>
            <a:spLocks noChangeShapeType="1"/>
          </p:cNvSpPr>
          <p:nvPr/>
        </p:nvSpPr>
        <p:spPr bwMode="auto">
          <a:xfrm>
            <a:off x="6311900" y="24209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39" name="Line 11"/>
          <p:cNvSpPr>
            <a:spLocks noChangeShapeType="1"/>
          </p:cNvSpPr>
          <p:nvPr/>
        </p:nvSpPr>
        <p:spPr bwMode="auto">
          <a:xfrm>
            <a:off x="6959600" y="24209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40" name="Line 12"/>
          <p:cNvSpPr>
            <a:spLocks noChangeShapeType="1"/>
          </p:cNvSpPr>
          <p:nvPr/>
        </p:nvSpPr>
        <p:spPr bwMode="auto">
          <a:xfrm>
            <a:off x="7608888" y="24209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41" name="Line 13"/>
          <p:cNvSpPr>
            <a:spLocks noChangeShapeType="1"/>
          </p:cNvSpPr>
          <p:nvPr/>
        </p:nvSpPr>
        <p:spPr bwMode="auto">
          <a:xfrm>
            <a:off x="8256588" y="24209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42" name="Line 14"/>
          <p:cNvSpPr>
            <a:spLocks noChangeShapeType="1"/>
          </p:cNvSpPr>
          <p:nvPr/>
        </p:nvSpPr>
        <p:spPr bwMode="auto">
          <a:xfrm>
            <a:off x="8904288" y="24209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43" name="AutoShape 15"/>
          <p:cNvSpPr>
            <a:spLocks noChangeArrowheads="1"/>
          </p:cNvSpPr>
          <p:nvPr/>
        </p:nvSpPr>
        <p:spPr bwMode="auto">
          <a:xfrm>
            <a:off x="5375275" y="3357563"/>
            <a:ext cx="1225550" cy="1223962"/>
          </a:xfrm>
          <a:prstGeom prst="upArrowCallout">
            <a:avLst>
              <a:gd name="adj1" fmla="val 25032"/>
              <a:gd name="adj2" fmla="val 25032"/>
              <a:gd name="adj3" fmla="val 16667"/>
              <a:gd name="adj4" fmla="val 66667"/>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44" name="Text Box 16"/>
          <p:cNvSpPr txBox="1">
            <a:spLocks noChangeArrowheads="1"/>
          </p:cNvSpPr>
          <p:nvPr/>
        </p:nvSpPr>
        <p:spPr bwMode="auto">
          <a:xfrm>
            <a:off x="7608888" y="2565400"/>
            <a:ext cx="647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3200"/>
              <a:t>a</a:t>
            </a:r>
            <a:r>
              <a:rPr lang="en-US" altLang="ja-JP" sz="3200" baseline="-25000"/>
              <a:t>n</a:t>
            </a:r>
          </a:p>
        </p:txBody>
      </p:sp>
      <p:sp>
        <p:nvSpPr>
          <p:cNvPr id="22545" name="Text Box 17"/>
          <p:cNvSpPr txBox="1">
            <a:spLocks noChangeArrowheads="1"/>
          </p:cNvSpPr>
          <p:nvPr/>
        </p:nvSpPr>
        <p:spPr bwMode="auto">
          <a:xfrm>
            <a:off x="5664200" y="2565400"/>
            <a:ext cx="647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3200"/>
              <a:t>a</a:t>
            </a:r>
            <a:r>
              <a:rPr lang="en-US" altLang="ja-JP" sz="3200" baseline="-25000"/>
              <a:t>i</a:t>
            </a:r>
          </a:p>
        </p:txBody>
      </p:sp>
      <p:sp>
        <p:nvSpPr>
          <p:cNvPr id="22546" name="Text Box 18"/>
          <p:cNvSpPr txBox="1">
            <a:spLocks noChangeArrowheads="1"/>
          </p:cNvSpPr>
          <p:nvPr/>
        </p:nvSpPr>
        <p:spPr bwMode="auto">
          <a:xfrm>
            <a:off x="3071813" y="2565400"/>
            <a:ext cx="647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3200"/>
              <a:t>a</a:t>
            </a:r>
            <a:r>
              <a:rPr lang="en-US" altLang="ja-JP" sz="3200" baseline="-25000"/>
              <a:t>1</a:t>
            </a:r>
          </a:p>
        </p:txBody>
      </p:sp>
      <p:sp>
        <p:nvSpPr>
          <p:cNvPr id="22547" name="Text Box 19"/>
          <p:cNvSpPr txBox="1">
            <a:spLocks noChangeArrowheads="1"/>
          </p:cNvSpPr>
          <p:nvPr/>
        </p:nvSpPr>
        <p:spPr bwMode="auto">
          <a:xfrm>
            <a:off x="3719513" y="2565400"/>
            <a:ext cx="647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3200"/>
              <a:t>a</a:t>
            </a:r>
            <a:r>
              <a:rPr lang="en-US" altLang="ja-JP" sz="3200" baseline="-25000"/>
              <a:t>2</a:t>
            </a:r>
          </a:p>
        </p:txBody>
      </p:sp>
      <p:sp>
        <p:nvSpPr>
          <p:cNvPr id="22548" name="Text Box 20"/>
          <p:cNvSpPr txBox="1">
            <a:spLocks noChangeArrowheads="1"/>
          </p:cNvSpPr>
          <p:nvPr/>
        </p:nvSpPr>
        <p:spPr bwMode="auto">
          <a:xfrm>
            <a:off x="5016501" y="2562225"/>
            <a:ext cx="7921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3200"/>
              <a:t>a</a:t>
            </a:r>
            <a:r>
              <a:rPr lang="en-US" altLang="ja-JP" sz="3200" baseline="-25000"/>
              <a:t>i-1</a:t>
            </a:r>
          </a:p>
        </p:txBody>
      </p:sp>
      <p:sp>
        <p:nvSpPr>
          <p:cNvPr id="22549" name="Text Box 21"/>
          <p:cNvSpPr txBox="1">
            <a:spLocks noChangeArrowheads="1"/>
          </p:cNvSpPr>
          <p:nvPr/>
        </p:nvSpPr>
        <p:spPr bwMode="auto">
          <a:xfrm>
            <a:off x="4367213" y="2708276"/>
            <a:ext cx="5762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a:t>・・・</a:t>
            </a:r>
          </a:p>
        </p:txBody>
      </p:sp>
      <p:sp>
        <p:nvSpPr>
          <p:cNvPr id="22550" name="Text Box 22"/>
          <p:cNvSpPr txBox="1">
            <a:spLocks noChangeArrowheads="1"/>
          </p:cNvSpPr>
          <p:nvPr/>
        </p:nvSpPr>
        <p:spPr bwMode="auto">
          <a:xfrm>
            <a:off x="6383338" y="2708276"/>
            <a:ext cx="5762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a:t>・・・</a:t>
            </a:r>
          </a:p>
        </p:txBody>
      </p:sp>
      <p:sp>
        <p:nvSpPr>
          <p:cNvPr id="22551" name="Text Box 23"/>
          <p:cNvSpPr txBox="1">
            <a:spLocks noChangeArrowheads="1"/>
          </p:cNvSpPr>
          <p:nvPr/>
        </p:nvSpPr>
        <p:spPr bwMode="auto">
          <a:xfrm>
            <a:off x="7032626" y="2708276"/>
            <a:ext cx="5762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a:t>・・・</a:t>
            </a:r>
          </a:p>
        </p:txBody>
      </p:sp>
      <p:sp>
        <p:nvSpPr>
          <p:cNvPr id="22552" name="Text Box 24"/>
          <p:cNvSpPr txBox="1">
            <a:spLocks noChangeArrowheads="1"/>
          </p:cNvSpPr>
          <p:nvPr/>
        </p:nvSpPr>
        <p:spPr bwMode="auto">
          <a:xfrm>
            <a:off x="5664201" y="3795713"/>
            <a:ext cx="7207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3600"/>
              <a:t>q</a:t>
            </a:r>
            <a:r>
              <a:rPr lang="en-US" altLang="ja-JP" sz="3600" baseline="-25000"/>
              <a:t>k</a:t>
            </a:r>
          </a:p>
        </p:txBody>
      </p:sp>
      <p:sp>
        <p:nvSpPr>
          <p:cNvPr id="22553" name="Line 25"/>
          <p:cNvSpPr>
            <a:spLocks noChangeShapeType="1"/>
          </p:cNvSpPr>
          <p:nvPr/>
        </p:nvSpPr>
        <p:spPr bwMode="auto">
          <a:xfrm flipH="1" flipV="1">
            <a:off x="9264651" y="3213101"/>
            <a:ext cx="144463" cy="180022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54" name="Text Box 26"/>
          <p:cNvSpPr txBox="1">
            <a:spLocks noChangeArrowheads="1"/>
          </p:cNvSpPr>
          <p:nvPr/>
        </p:nvSpPr>
        <p:spPr bwMode="auto">
          <a:xfrm>
            <a:off x="8616951" y="5013325"/>
            <a:ext cx="1655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2400">
                <a:solidFill>
                  <a:srgbClr val="FF3300"/>
                </a:solidFill>
              </a:rPr>
              <a:t>入力テープ</a:t>
            </a:r>
          </a:p>
        </p:txBody>
      </p:sp>
      <p:sp>
        <p:nvSpPr>
          <p:cNvPr id="22555" name="Line 27"/>
          <p:cNvSpPr>
            <a:spLocks noChangeShapeType="1"/>
          </p:cNvSpPr>
          <p:nvPr/>
        </p:nvSpPr>
        <p:spPr bwMode="auto">
          <a:xfrm flipH="1" flipV="1">
            <a:off x="6527801" y="4581526"/>
            <a:ext cx="720725" cy="1152525"/>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56" name="Text Box 28"/>
          <p:cNvSpPr txBox="1">
            <a:spLocks noChangeArrowheads="1"/>
          </p:cNvSpPr>
          <p:nvPr/>
        </p:nvSpPr>
        <p:spPr bwMode="auto">
          <a:xfrm>
            <a:off x="6959601" y="5734050"/>
            <a:ext cx="1008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2400">
                <a:solidFill>
                  <a:srgbClr val="FF3300"/>
                </a:solidFill>
              </a:rPr>
              <a:t>ヘッド</a:t>
            </a:r>
          </a:p>
        </p:txBody>
      </p:sp>
      <p:sp>
        <p:nvSpPr>
          <p:cNvPr id="22557" name="Line 29"/>
          <p:cNvSpPr>
            <a:spLocks noChangeShapeType="1"/>
          </p:cNvSpPr>
          <p:nvPr/>
        </p:nvSpPr>
        <p:spPr bwMode="auto">
          <a:xfrm flipV="1">
            <a:off x="4583114" y="4365626"/>
            <a:ext cx="1152525" cy="1655763"/>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58" name="Text Box 30"/>
          <p:cNvSpPr txBox="1">
            <a:spLocks noChangeArrowheads="1"/>
          </p:cNvSpPr>
          <p:nvPr/>
        </p:nvSpPr>
        <p:spPr bwMode="auto">
          <a:xfrm>
            <a:off x="3863975" y="5995988"/>
            <a:ext cx="1512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2400">
                <a:solidFill>
                  <a:srgbClr val="FF3300"/>
                </a:solidFill>
              </a:rPr>
              <a:t>内部状態</a:t>
            </a:r>
          </a:p>
        </p:txBody>
      </p:sp>
      <p:sp>
        <p:nvSpPr>
          <p:cNvPr id="22559" name="Line 31"/>
          <p:cNvSpPr>
            <a:spLocks noChangeShapeType="1"/>
          </p:cNvSpPr>
          <p:nvPr/>
        </p:nvSpPr>
        <p:spPr bwMode="auto">
          <a:xfrm flipH="1">
            <a:off x="8543926" y="1989139"/>
            <a:ext cx="288925" cy="719137"/>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60" name="Text Box 32"/>
          <p:cNvSpPr txBox="1">
            <a:spLocks noChangeArrowheads="1"/>
          </p:cNvSpPr>
          <p:nvPr/>
        </p:nvSpPr>
        <p:spPr bwMode="auto">
          <a:xfrm>
            <a:off x="8543926" y="1557338"/>
            <a:ext cx="1008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2400">
                <a:solidFill>
                  <a:srgbClr val="FF3300"/>
                </a:solidFill>
              </a:rPr>
              <a:t>セル</a:t>
            </a:r>
          </a:p>
        </p:txBody>
      </p:sp>
      <p:sp>
        <p:nvSpPr>
          <p:cNvPr id="22561" name="Line 33"/>
          <p:cNvSpPr>
            <a:spLocks noChangeShapeType="1"/>
          </p:cNvSpPr>
          <p:nvPr/>
        </p:nvSpPr>
        <p:spPr bwMode="auto">
          <a:xfrm flipH="1">
            <a:off x="5951538" y="2060576"/>
            <a:ext cx="576262" cy="720725"/>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62" name="Text Box 34"/>
          <p:cNvSpPr txBox="1">
            <a:spLocks noChangeArrowheads="1"/>
          </p:cNvSpPr>
          <p:nvPr/>
        </p:nvSpPr>
        <p:spPr bwMode="auto">
          <a:xfrm>
            <a:off x="5880101" y="1603375"/>
            <a:ext cx="1584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2400">
                <a:solidFill>
                  <a:srgbClr val="FF3300"/>
                </a:solidFill>
              </a:rPr>
              <a:t>入力記号</a:t>
            </a:r>
          </a:p>
        </p:txBody>
      </p:sp>
      <p:sp>
        <p:nvSpPr>
          <p:cNvPr id="22563" name="スライド番号プレースホルダ 3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17FF4C6-54AB-4EAD-8F72-217EA9203092}" type="slidenum">
              <a:rPr lang="en-US" altLang="ja-JP"/>
              <a:pPr/>
              <a:t>19</a:t>
            </a:fld>
            <a:endParaRPr lang="en-US" altLang="ja-JP"/>
          </a:p>
        </p:txBody>
      </p:sp>
      <p:pic>
        <p:nvPicPr>
          <p:cNvPr id="22564" name="Picture 3" descr="C:\Users\kameda\AppData\Local\Microsoft\Windows\Temporary Internet Files\Content.IE5\EXGA2ZN2\MC90021785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2314" y="4292600"/>
            <a:ext cx="1812925"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5536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62309" y="857250"/>
            <a:ext cx="7886700" cy="630512"/>
          </a:xfrm>
        </p:spPr>
        <p:txBody>
          <a:bodyPr>
            <a:normAutofit fontScale="90000"/>
          </a:bodyPr>
          <a:lstStyle/>
          <a:p>
            <a:r>
              <a:rPr kumimoji="1" lang="ja-JP" altLang="en-US" dirty="0" smtClean="0"/>
              <a:t>授業計画</a:t>
            </a:r>
            <a:endParaRPr kumimoji="1" lang="ja-JP" altLang="en-US" dirty="0"/>
          </a:p>
        </p:txBody>
      </p:sp>
      <p:sp>
        <p:nvSpPr>
          <p:cNvPr id="3" name="コンテンツ プレースホルダー 2"/>
          <p:cNvSpPr>
            <a:spLocks noGrp="1"/>
          </p:cNvSpPr>
          <p:nvPr>
            <p:ph idx="1"/>
          </p:nvPr>
        </p:nvSpPr>
        <p:spPr>
          <a:xfrm>
            <a:off x="1630252" y="1411319"/>
            <a:ext cx="8674726" cy="4829578"/>
          </a:xfrm>
        </p:spPr>
        <p:txBody>
          <a:bodyPr>
            <a:normAutofit fontScale="70000" lnSpcReduction="20000"/>
          </a:bodyPr>
          <a:lstStyle/>
          <a:p>
            <a:pPr marL="0" indent="0">
              <a:buNone/>
            </a:pPr>
            <a:r>
              <a:rPr lang="ja-JP" altLang="en-US" dirty="0" smtClean="0">
                <a:effectLst/>
              </a:rPr>
              <a:t>第１回</a:t>
            </a:r>
            <a:r>
              <a:rPr lang="en-US" altLang="ja-JP" dirty="0" smtClean="0">
                <a:effectLst/>
              </a:rPr>
              <a:t>:</a:t>
            </a:r>
            <a:r>
              <a:rPr lang="ja-JP" altLang="en-US" u="sng" dirty="0" smtClean="0">
                <a:effectLst/>
              </a:rPr>
              <a:t>プログラミングの楽しさ</a:t>
            </a:r>
            <a:r>
              <a:rPr lang="en-US" altLang="ja-JP" dirty="0" smtClean="0">
                <a:effectLst/>
              </a:rPr>
              <a:t/>
            </a:r>
            <a:br>
              <a:rPr lang="en-US" altLang="ja-JP" dirty="0" smtClean="0">
                <a:effectLst/>
              </a:rPr>
            </a:br>
            <a:r>
              <a:rPr lang="ja-JP" altLang="en-US" dirty="0" smtClean="0">
                <a:effectLst/>
              </a:rPr>
              <a:t>　　　　　（</a:t>
            </a:r>
            <a:r>
              <a:rPr lang="en-US" altLang="ja-JP" dirty="0" smtClean="0">
                <a:effectLst/>
              </a:rPr>
              <a:t>21</a:t>
            </a:r>
            <a:r>
              <a:rPr lang="ja-JP" altLang="en-US" dirty="0" smtClean="0">
                <a:effectLst/>
              </a:rPr>
              <a:t>世紀の魔法使いの道具プログラミング言語を知る）</a:t>
            </a:r>
            <a:br>
              <a:rPr lang="ja-JP" altLang="en-US" dirty="0" smtClean="0">
                <a:effectLst/>
              </a:rPr>
            </a:br>
            <a:r>
              <a:rPr lang="ja-JP" altLang="en-US" dirty="0" smtClean="0">
                <a:effectLst/>
              </a:rPr>
              <a:t>第２回：</a:t>
            </a:r>
            <a:r>
              <a:rPr lang="ja-JP" altLang="en-US" u="sng" dirty="0" smtClean="0">
                <a:effectLst/>
              </a:rPr>
              <a:t>コンピュータサイエンスと知能研究・ゲーム研究</a:t>
            </a:r>
            <a:r>
              <a:rPr lang="en-US" altLang="ja-JP" u="sng" dirty="0" smtClean="0">
                <a:effectLst/>
              </a:rPr>
              <a:t/>
            </a:r>
            <a:br>
              <a:rPr lang="en-US" altLang="ja-JP" u="sng" dirty="0" smtClean="0">
                <a:effectLst/>
              </a:rPr>
            </a:br>
            <a:r>
              <a:rPr lang="ja-JP" altLang="en-US" dirty="0" smtClean="0">
                <a:effectLst/>
              </a:rPr>
              <a:t>　　　　　（人工知能・機械学習・脳科学・認知科学などの魅力を知る）</a:t>
            </a:r>
            <a:br>
              <a:rPr lang="ja-JP" altLang="en-US" dirty="0" smtClean="0">
                <a:effectLst/>
              </a:rPr>
            </a:br>
            <a:r>
              <a:rPr lang="ja-JP" altLang="en-US" dirty="0" smtClean="0">
                <a:effectLst/>
              </a:rPr>
              <a:t>第３回：</a:t>
            </a:r>
            <a:r>
              <a:rPr lang="ja-JP" altLang="en-US" u="sng" dirty="0" smtClean="0">
                <a:effectLst/>
              </a:rPr>
              <a:t>コンピュータと情報ネットワークの仕組み</a:t>
            </a:r>
            <a:r>
              <a:rPr lang="en-US" altLang="ja-JP" dirty="0" smtClean="0">
                <a:effectLst/>
              </a:rPr>
              <a:t/>
            </a:r>
            <a:br>
              <a:rPr lang="en-US" altLang="ja-JP" dirty="0" smtClean="0">
                <a:effectLst/>
              </a:rPr>
            </a:br>
            <a:r>
              <a:rPr lang="ja-JP" altLang="en-US" dirty="0" smtClean="0">
                <a:effectLst/>
              </a:rPr>
              <a:t>　　　　　（コンピュータの基本構成、ネットワークの基本構成などの</a:t>
            </a:r>
            <a:r>
              <a:rPr lang="en-US" altLang="ja-JP" dirty="0" smtClean="0">
                <a:effectLst/>
              </a:rPr>
              <a:t/>
            </a:r>
            <a:br>
              <a:rPr lang="en-US" altLang="ja-JP" dirty="0" smtClean="0">
                <a:effectLst/>
              </a:rPr>
            </a:br>
            <a:r>
              <a:rPr lang="ja-JP" altLang="en-US" dirty="0" smtClean="0">
                <a:effectLst/>
              </a:rPr>
              <a:t>　　　　　　基本的仕組み・原理を知る）</a:t>
            </a:r>
            <a:br>
              <a:rPr lang="ja-JP" altLang="en-US" dirty="0" smtClean="0">
                <a:effectLst/>
              </a:rPr>
            </a:br>
            <a:r>
              <a:rPr lang="ja-JP" altLang="en-US" dirty="0" smtClean="0">
                <a:effectLst/>
              </a:rPr>
              <a:t>第４回：</a:t>
            </a:r>
            <a:r>
              <a:rPr lang="ja-JP" altLang="en-US" u="sng" dirty="0" smtClean="0">
                <a:effectLst/>
              </a:rPr>
              <a:t>クラウドコンピューティング</a:t>
            </a:r>
            <a:r>
              <a:rPr lang="en-US" altLang="ja-JP" dirty="0" smtClean="0">
                <a:effectLst/>
              </a:rPr>
              <a:t/>
            </a:r>
            <a:br>
              <a:rPr lang="en-US" altLang="ja-JP" dirty="0" smtClean="0">
                <a:effectLst/>
              </a:rPr>
            </a:br>
            <a:r>
              <a:rPr lang="ja-JP" altLang="en-US" dirty="0" smtClean="0">
                <a:effectLst/>
              </a:rPr>
              <a:t>　　　　　（ビッグデータ（オープンデータ）が世界を変える。データベースの基礎など）</a:t>
            </a:r>
            <a:br>
              <a:rPr lang="ja-JP" altLang="en-US" dirty="0" smtClean="0">
                <a:effectLst/>
              </a:rPr>
            </a:br>
            <a:r>
              <a:rPr lang="ja-JP" altLang="en-US" dirty="0" smtClean="0">
                <a:effectLst/>
              </a:rPr>
              <a:t>第５回：</a:t>
            </a:r>
            <a:r>
              <a:rPr lang="ja-JP" altLang="en-US" u="sng" dirty="0" smtClean="0">
                <a:effectLst/>
              </a:rPr>
              <a:t>ソフトウェア工学</a:t>
            </a:r>
            <a:r>
              <a:rPr lang="en-US" altLang="ja-JP" dirty="0" smtClean="0">
                <a:effectLst/>
              </a:rPr>
              <a:t/>
            </a:r>
            <a:br>
              <a:rPr lang="en-US" altLang="ja-JP" dirty="0" smtClean="0">
                <a:effectLst/>
              </a:rPr>
            </a:br>
            <a:r>
              <a:rPr lang="ja-JP" altLang="en-US" dirty="0" smtClean="0">
                <a:effectLst/>
              </a:rPr>
              <a:t>　　　　　（ソフトウェアはどのようにして作られるのか</a:t>
            </a:r>
            <a:r>
              <a:rPr lang="en-US" altLang="ja-JP" dirty="0" smtClean="0">
                <a:effectLst/>
              </a:rPr>
              <a:t>,</a:t>
            </a:r>
            <a:r>
              <a:rPr lang="ja-JP" altLang="en-US" dirty="0" smtClean="0">
                <a:effectLst/>
              </a:rPr>
              <a:t>開発の現場を覗いてみる。</a:t>
            </a:r>
            <a:r>
              <a:rPr lang="en-US" altLang="ja-JP" dirty="0" smtClean="0">
                <a:effectLst/>
              </a:rPr>
              <a:t/>
            </a:r>
            <a:br>
              <a:rPr lang="en-US" altLang="ja-JP" dirty="0" smtClean="0">
                <a:effectLst/>
              </a:rPr>
            </a:br>
            <a:r>
              <a:rPr lang="ja-JP" altLang="en-US" dirty="0" smtClean="0">
                <a:effectLst/>
              </a:rPr>
              <a:t>　　　　　　開発プロセス，プロジェクトマネジメントなど）</a:t>
            </a:r>
            <a:br>
              <a:rPr lang="ja-JP" altLang="en-US" dirty="0" smtClean="0">
                <a:effectLst/>
              </a:rPr>
            </a:br>
            <a:r>
              <a:rPr lang="ja-JP" altLang="en-US" dirty="0" smtClean="0">
                <a:effectLst/>
              </a:rPr>
              <a:t>第６回</a:t>
            </a:r>
            <a:r>
              <a:rPr lang="en-US" altLang="ja-JP" dirty="0" smtClean="0">
                <a:effectLst/>
              </a:rPr>
              <a:t>:</a:t>
            </a:r>
            <a:r>
              <a:rPr lang="ja-JP" altLang="en-US" u="sng" dirty="0" smtClean="0">
                <a:effectLst/>
              </a:rPr>
              <a:t>コンピュータサイエンスにおける</a:t>
            </a:r>
            <a:r>
              <a:rPr lang="ja-JP" altLang="en-US" u="sng" dirty="0" smtClean="0">
                <a:solidFill>
                  <a:srgbClr val="FF0000"/>
                </a:solidFill>
                <a:effectLst/>
              </a:rPr>
              <a:t>計算の理論</a:t>
            </a:r>
            <a:r>
              <a:rPr lang="en-US" altLang="ja-JP" dirty="0" smtClean="0">
                <a:effectLst/>
              </a:rPr>
              <a:t/>
            </a:r>
            <a:br>
              <a:rPr lang="en-US" altLang="ja-JP" dirty="0" smtClean="0">
                <a:effectLst/>
              </a:rPr>
            </a:br>
            <a:r>
              <a:rPr lang="ja-JP" altLang="en-US" dirty="0" smtClean="0">
                <a:effectLst/>
              </a:rPr>
              <a:t>　　　　　</a:t>
            </a:r>
            <a:r>
              <a:rPr lang="en-US" altLang="ja-JP" dirty="0" smtClean="0">
                <a:effectLst/>
              </a:rPr>
              <a:t>(</a:t>
            </a:r>
            <a:r>
              <a:rPr lang="ja-JP" altLang="en-US" dirty="0" smtClean="0">
                <a:effectLst/>
              </a:rPr>
              <a:t>チューリングマシン</a:t>
            </a:r>
            <a:r>
              <a:rPr lang="en-US" altLang="ja-JP" dirty="0" smtClean="0">
                <a:effectLst/>
              </a:rPr>
              <a:t>,</a:t>
            </a:r>
            <a:r>
              <a:rPr lang="ja-JP" altLang="en-US" dirty="0" smtClean="0">
                <a:effectLst/>
              </a:rPr>
              <a:t>コンピュータサイエンス小史など</a:t>
            </a:r>
            <a:r>
              <a:rPr lang="en-US" altLang="ja-JP" dirty="0" smtClean="0">
                <a:effectLst/>
              </a:rPr>
              <a:t>)</a:t>
            </a:r>
            <a:br>
              <a:rPr lang="en-US" altLang="ja-JP" dirty="0" smtClean="0">
                <a:effectLst/>
              </a:rPr>
            </a:br>
            <a:r>
              <a:rPr lang="ja-JP" altLang="en-US" dirty="0" smtClean="0">
                <a:effectLst/>
              </a:rPr>
              <a:t>第７回：</a:t>
            </a:r>
            <a:r>
              <a:rPr lang="ja-JP" altLang="en-US" u="sng" dirty="0" smtClean="0">
                <a:effectLst/>
              </a:rPr>
              <a:t>コンピュータサイエンスと法・倫理</a:t>
            </a:r>
            <a:r>
              <a:rPr lang="en-US" altLang="ja-JP" dirty="0" smtClean="0">
                <a:effectLst/>
              </a:rPr>
              <a:t/>
            </a:r>
            <a:br>
              <a:rPr lang="en-US" altLang="ja-JP" dirty="0" smtClean="0">
                <a:effectLst/>
              </a:rPr>
            </a:br>
            <a:r>
              <a:rPr lang="ja-JP" altLang="en-US" dirty="0" smtClean="0">
                <a:effectLst/>
              </a:rPr>
              <a:t>　　　　　（知的財産権，さまざまな事例紹介）</a:t>
            </a:r>
            <a:br>
              <a:rPr lang="ja-JP" altLang="en-US" dirty="0" smtClean="0">
                <a:effectLst/>
              </a:rPr>
            </a:br>
            <a:r>
              <a:rPr lang="ja-JP" altLang="en-US" dirty="0" smtClean="0">
                <a:effectLst/>
              </a:rPr>
              <a:t>第８回：</a:t>
            </a:r>
            <a:r>
              <a:rPr lang="ja-JP" altLang="en-US" u="sng" dirty="0" smtClean="0">
                <a:effectLst/>
              </a:rPr>
              <a:t>コンピュータサイエンスの全容と将来を議論する</a:t>
            </a:r>
            <a:r>
              <a:rPr lang="en-US" altLang="ja-JP" u="sng" dirty="0" smtClean="0">
                <a:effectLst/>
              </a:rPr>
              <a:t/>
            </a:r>
            <a:br>
              <a:rPr lang="en-US" altLang="ja-JP" u="sng" dirty="0" smtClean="0">
                <a:effectLst/>
              </a:rPr>
            </a:br>
            <a:r>
              <a:rPr lang="ja-JP" altLang="en-US" dirty="0" smtClean="0">
                <a:effectLst/>
              </a:rPr>
              <a:t>　　　　　（</a:t>
            </a:r>
            <a:r>
              <a:rPr lang="en-US" altLang="ja-JP" dirty="0" smtClean="0">
                <a:effectLst/>
              </a:rPr>
              <a:t>e-</a:t>
            </a:r>
            <a:r>
              <a:rPr lang="en-US" altLang="ja-JP" dirty="0" err="1" smtClean="0">
                <a:effectLst/>
              </a:rPr>
              <a:t>healthCare</a:t>
            </a:r>
            <a:r>
              <a:rPr lang="en-US" altLang="ja-JP" dirty="0" smtClean="0">
                <a:effectLst/>
              </a:rPr>
              <a:t>, e-learning, e-government</a:t>
            </a:r>
            <a:r>
              <a:rPr lang="ja-JP" altLang="en-US" dirty="0" smtClean="0">
                <a:effectLst/>
              </a:rPr>
              <a:t>等，</a:t>
            </a:r>
            <a:r>
              <a:rPr lang="en-US" altLang="ja-JP" dirty="0" smtClean="0">
                <a:effectLst/>
              </a:rPr>
              <a:t/>
            </a:r>
            <a:br>
              <a:rPr lang="en-US" altLang="ja-JP" dirty="0" smtClean="0">
                <a:effectLst/>
              </a:rPr>
            </a:br>
            <a:r>
              <a:rPr lang="ja-JP" altLang="en-US" dirty="0" smtClean="0">
                <a:effectLst/>
              </a:rPr>
              <a:t>　　　　　　君は何を学ぶのか？　なぜ学ぶのか？　どうやって学ぶのか？） </a:t>
            </a: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dirty="0" smtClean="0"/>
              <a:t>平成</a:t>
            </a:r>
            <a:r>
              <a:rPr kumimoji="1" lang="en-US" altLang="ja-JP" dirty="0" smtClean="0"/>
              <a:t>27</a:t>
            </a:r>
            <a:r>
              <a:rPr kumimoji="1" lang="ja-JP" altLang="en-US" dirty="0" smtClean="0"/>
              <a:t>年　東京工科大学コンピュータサイエンス学部</a:t>
            </a:r>
            <a:endParaRPr kumimoji="1" lang="ja-JP" altLang="en-US" dirty="0"/>
          </a:p>
        </p:txBody>
      </p:sp>
      <p:sp>
        <p:nvSpPr>
          <p:cNvPr id="5" name="スライド番号プレースホルダー 4"/>
          <p:cNvSpPr>
            <a:spLocks noGrp="1"/>
          </p:cNvSpPr>
          <p:nvPr>
            <p:ph type="sldNum" sz="quarter" idx="12"/>
          </p:nvPr>
        </p:nvSpPr>
        <p:spPr/>
        <p:txBody>
          <a:bodyPr/>
          <a:lstStyle/>
          <a:p>
            <a:fld id="{F088F77B-B421-3442-85AB-482A94357AE7}" type="slidenum">
              <a:rPr kumimoji="1" lang="ja-JP" altLang="en-US" smtClean="0"/>
              <a:t>2</a:t>
            </a:fld>
            <a:endParaRPr kumimoji="1" lang="ja-JP" altLang="en-US"/>
          </a:p>
        </p:txBody>
      </p:sp>
    </p:spTree>
    <p:extLst>
      <p:ext uri="{BB962C8B-B14F-4D97-AF65-F5344CB8AC3E}">
        <p14:creationId xmlns:p14="http://schemas.microsoft.com/office/powerpoint/2010/main" val="1062562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mtClean="0"/>
              <a:t>②有限オートマトンの表現</a:t>
            </a:r>
            <a:r>
              <a:rPr lang="en-US" altLang="ja-JP" smtClean="0"/>
              <a:t>(2)</a:t>
            </a:r>
            <a:endParaRPr lang="ja-JP" altLang="en-US" smtClean="0"/>
          </a:p>
        </p:txBody>
      </p:sp>
      <p:sp>
        <p:nvSpPr>
          <p:cNvPr id="23555" name="Rectangle 3"/>
          <p:cNvSpPr>
            <a:spLocks noGrp="1" noChangeArrowheads="1"/>
          </p:cNvSpPr>
          <p:nvPr>
            <p:ph type="body" idx="1"/>
          </p:nvPr>
        </p:nvSpPr>
        <p:spPr/>
        <p:txBody>
          <a:bodyPr/>
          <a:lstStyle/>
          <a:p>
            <a:pPr eaLnBrk="1" hangingPunct="1">
              <a:lnSpc>
                <a:spcPct val="90000"/>
              </a:lnSpc>
              <a:buFontTx/>
              <a:buNone/>
            </a:pPr>
            <a:r>
              <a:rPr lang="ja-JP" altLang="en-US" dirty="0" smtClean="0"/>
              <a:t>有限</a:t>
            </a:r>
            <a:r>
              <a:rPr lang="ja-JP" altLang="en-US" dirty="0"/>
              <a:t>オートマトン</a:t>
            </a:r>
            <a:r>
              <a:rPr lang="en-US" altLang="ja-JP" dirty="0" smtClean="0"/>
              <a:t> = ( K, Σ, δ, q</a:t>
            </a:r>
            <a:r>
              <a:rPr lang="en-US" altLang="ja-JP" baseline="-25000" dirty="0" smtClean="0"/>
              <a:t>0</a:t>
            </a:r>
            <a:r>
              <a:rPr lang="en-US" altLang="ja-JP" dirty="0" smtClean="0"/>
              <a:t>, F )</a:t>
            </a:r>
          </a:p>
          <a:p>
            <a:pPr eaLnBrk="1" hangingPunct="1">
              <a:lnSpc>
                <a:spcPct val="90000"/>
              </a:lnSpc>
              <a:buFontTx/>
              <a:buNone/>
            </a:pPr>
            <a:r>
              <a:rPr lang="ja-JP" altLang="en-US" dirty="0" smtClean="0"/>
              <a:t>ただし、</a:t>
            </a:r>
          </a:p>
          <a:p>
            <a:pPr eaLnBrk="1" hangingPunct="1">
              <a:lnSpc>
                <a:spcPct val="90000"/>
              </a:lnSpc>
              <a:buFontTx/>
              <a:buNone/>
            </a:pPr>
            <a:r>
              <a:rPr lang="ja-JP" altLang="en-US" dirty="0" smtClean="0"/>
              <a:t>	</a:t>
            </a:r>
            <a:r>
              <a:rPr lang="en-US" altLang="ja-JP" dirty="0" smtClean="0"/>
              <a:t>K	</a:t>
            </a:r>
            <a:r>
              <a:rPr lang="ja-JP" altLang="en-US" dirty="0" smtClean="0"/>
              <a:t>：　</a:t>
            </a:r>
            <a:r>
              <a:rPr lang="ja-JP" altLang="en-US" dirty="0" smtClean="0">
                <a:solidFill>
                  <a:srgbClr val="0070C0"/>
                </a:solidFill>
              </a:rPr>
              <a:t>状態</a:t>
            </a:r>
            <a:r>
              <a:rPr lang="ja-JP" altLang="en-US" dirty="0" smtClean="0"/>
              <a:t>の集合</a:t>
            </a:r>
            <a:r>
              <a:rPr lang="en-US" altLang="ja-JP" dirty="0" smtClean="0"/>
              <a:t>( K</a:t>
            </a:r>
            <a:r>
              <a:rPr lang="ja-JP" altLang="en-US" dirty="0" smtClean="0"/>
              <a:t>は有限集合</a:t>
            </a:r>
            <a:r>
              <a:rPr lang="en-US" altLang="ja-JP" dirty="0" smtClean="0"/>
              <a:t>)</a:t>
            </a:r>
          </a:p>
          <a:p>
            <a:pPr eaLnBrk="1" hangingPunct="1">
              <a:lnSpc>
                <a:spcPct val="90000"/>
              </a:lnSpc>
              <a:buFontTx/>
              <a:buNone/>
            </a:pPr>
            <a:r>
              <a:rPr lang="en-US" altLang="ja-JP" dirty="0" smtClean="0"/>
              <a:t>	Σ	</a:t>
            </a:r>
            <a:r>
              <a:rPr lang="ja-JP" altLang="en-US" dirty="0" smtClean="0"/>
              <a:t>：　</a:t>
            </a:r>
            <a:r>
              <a:rPr lang="ja-JP" altLang="en-US" dirty="0" smtClean="0">
                <a:solidFill>
                  <a:srgbClr val="0070C0"/>
                </a:solidFill>
              </a:rPr>
              <a:t>入力アルファベット</a:t>
            </a:r>
            <a:r>
              <a:rPr lang="ja-JP" altLang="en-US" dirty="0" smtClean="0"/>
              <a:t>（</a:t>
            </a:r>
            <a:r>
              <a:rPr lang="en-US" altLang="ja-JP" dirty="0" smtClean="0"/>
              <a:t>Σ</a:t>
            </a:r>
            <a:r>
              <a:rPr lang="ja-JP" altLang="en-US" dirty="0" smtClean="0"/>
              <a:t>は有限集合）</a:t>
            </a:r>
          </a:p>
          <a:p>
            <a:pPr eaLnBrk="1" hangingPunct="1">
              <a:lnSpc>
                <a:spcPct val="90000"/>
              </a:lnSpc>
              <a:buFontTx/>
              <a:buNone/>
            </a:pPr>
            <a:r>
              <a:rPr lang="ja-JP" altLang="en-US" dirty="0" smtClean="0"/>
              <a:t>	</a:t>
            </a:r>
            <a:r>
              <a:rPr lang="en-US" altLang="ja-JP" dirty="0" smtClean="0"/>
              <a:t>δ	</a:t>
            </a:r>
            <a:r>
              <a:rPr lang="ja-JP" altLang="en-US" dirty="0" smtClean="0"/>
              <a:t>：　</a:t>
            </a:r>
            <a:r>
              <a:rPr lang="ja-JP" altLang="en-US" dirty="0" smtClean="0">
                <a:solidFill>
                  <a:srgbClr val="0070C0"/>
                </a:solidFill>
              </a:rPr>
              <a:t>状態遷移関数</a:t>
            </a:r>
          </a:p>
          <a:p>
            <a:pPr eaLnBrk="1" hangingPunct="1">
              <a:lnSpc>
                <a:spcPct val="90000"/>
              </a:lnSpc>
              <a:buFontTx/>
              <a:buNone/>
            </a:pPr>
            <a:r>
              <a:rPr lang="ja-JP" altLang="en-US" dirty="0" smtClean="0"/>
              <a:t>			</a:t>
            </a:r>
            <a:r>
              <a:rPr lang="en-US" altLang="ja-JP" dirty="0" smtClean="0"/>
              <a:t>δ</a:t>
            </a:r>
            <a:r>
              <a:rPr lang="ja-JP" altLang="en-US" dirty="0" smtClean="0"/>
              <a:t>： </a:t>
            </a:r>
            <a:r>
              <a:rPr lang="en-US" altLang="ja-JP" dirty="0" smtClean="0"/>
              <a:t>K×Σ∋( a, q</a:t>
            </a:r>
            <a:r>
              <a:rPr lang="en-US" altLang="ja-JP" baseline="-25000" dirty="0" smtClean="0"/>
              <a:t>i</a:t>
            </a:r>
            <a:r>
              <a:rPr lang="en-US" altLang="ja-JP" dirty="0" smtClean="0"/>
              <a:t> ) → </a:t>
            </a:r>
            <a:r>
              <a:rPr lang="en-US" altLang="ja-JP" dirty="0" err="1" smtClean="0"/>
              <a:t>q</a:t>
            </a:r>
            <a:r>
              <a:rPr lang="en-US" altLang="ja-JP" baseline="-25000" dirty="0" err="1" smtClean="0"/>
              <a:t>j</a:t>
            </a:r>
            <a:r>
              <a:rPr lang="en-US" altLang="ja-JP" dirty="0" smtClean="0"/>
              <a:t> ∈ K </a:t>
            </a:r>
          </a:p>
          <a:p>
            <a:pPr eaLnBrk="1" hangingPunct="1">
              <a:lnSpc>
                <a:spcPct val="90000"/>
              </a:lnSpc>
              <a:buFontTx/>
              <a:buNone/>
            </a:pPr>
            <a:r>
              <a:rPr lang="en-US" altLang="ja-JP" dirty="0" smtClean="0"/>
              <a:t>	q</a:t>
            </a:r>
            <a:r>
              <a:rPr lang="en-US" altLang="ja-JP" baseline="-25000" dirty="0" smtClean="0"/>
              <a:t>0</a:t>
            </a:r>
            <a:r>
              <a:rPr lang="en-US" altLang="ja-JP" dirty="0" smtClean="0"/>
              <a:t>	</a:t>
            </a:r>
            <a:r>
              <a:rPr lang="ja-JP" altLang="en-US" dirty="0" smtClean="0"/>
              <a:t>：　</a:t>
            </a:r>
            <a:r>
              <a:rPr lang="ja-JP" altLang="en-US" dirty="0" smtClean="0">
                <a:solidFill>
                  <a:srgbClr val="0070C0"/>
                </a:solidFill>
              </a:rPr>
              <a:t>初期状態</a:t>
            </a:r>
          </a:p>
          <a:p>
            <a:pPr eaLnBrk="1" hangingPunct="1">
              <a:lnSpc>
                <a:spcPct val="90000"/>
              </a:lnSpc>
              <a:buFontTx/>
              <a:buNone/>
            </a:pPr>
            <a:r>
              <a:rPr lang="ja-JP" altLang="en-US" dirty="0" smtClean="0"/>
              <a:t>	</a:t>
            </a:r>
            <a:r>
              <a:rPr lang="en-US" altLang="ja-JP" dirty="0" smtClean="0"/>
              <a:t>F	</a:t>
            </a:r>
            <a:r>
              <a:rPr lang="ja-JP" altLang="en-US" dirty="0" smtClean="0"/>
              <a:t>：　</a:t>
            </a:r>
            <a:r>
              <a:rPr lang="ja-JP" altLang="en-US" dirty="0" smtClean="0">
                <a:solidFill>
                  <a:srgbClr val="0070C0"/>
                </a:solidFill>
              </a:rPr>
              <a:t>最終状態</a:t>
            </a:r>
            <a:r>
              <a:rPr lang="ja-JP" altLang="en-US" dirty="0" smtClean="0"/>
              <a:t>の集合 </a:t>
            </a:r>
            <a:r>
              <a:rPr lang="en-US" altLang="ja-JP" dirty="0" smtClean="0"/>
              <a:t>( F ⊆ K )</a:t>
            </a:r>
          </a:p>
          <a:p>
            <a:pPr eaLnBrk="1" hangingPunct="1">
              <a:lnSpc>
                <a:spcPct val="90000"/>
              </a:lnSpc>
              <a:buFontTx/>
              <a:buNone/>
            </a:pPr>
            <a:endParaRPr lang="en-US" altLang="ja-JP" dirty="0" smtClean="0"/>
          </a:p>
        </p:txBody>
      </p:sp>
      <p:sp>
        <p:nvSpPr>
          <p:cNvPr id="23556"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B69B0D3-9BD9-4601-83D9-7F9961970252}" type="slidenum">
              <a:rPr lang="en-US" altLang="ja-JP"/>
              <a:pPr/>
              <a:t>20</a:t>
            </a:fld>
            <a:endParaRPr lang="en-US" altLang="ja-JP"/>
          </a:p>
        </p:txBody>
      </p:sp>
    </p:spTree>
    <p:extLst>
      <p:ext uri="{BB962C8B-B14F-4D97-AF65-F5344CB8AC3E}">
        <p14:creationId xmlns:p14="http://schemas.microsoft.com/office/powerpoint/2010/main" val="2254565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E8FD717-412E-48DE-B311-AC103E4A0ACF}" type="slidenum">
              <a:rPr lang="en-US" altLang="ja-JP"/>
              <a:pPr/>
              <a:t>21</a:t>
            </a:fld>
            <a:endParaRPr lang="en-US" altLang="ja-JP"/>
          </a:p>
        </p:txBody>
      </p:sp>
      <p:sp>
        <p:nvSpPr>
          <p:cNvPr id="24579" name="Rectangle 2"/>
          <p:cNvSpPr>
            <a:spLocks noGrp="1" noChangeArrowheads="1"/>
          </p:cNvSpPr>
          <p:nvPr>
            <p:ph type="title"/>
          </p:nvPr>
        </p:nvSpPr>
        <p:spPr/>
        <p:txBody>
          <a:bodyPr/>
          <a:lstStyle/>
          <a:p>
            <a:pPr eaLnBrk="1" hangingPunct="1"/>
            <a:r>
              <a:rPr lang="ja-JP" altLang="en-US" smtClean="0"/>
              <a:t>②有限オートマトンの表現</a:t>
            </a:r>
            <a:r>
              <a:rPr lang="en-US" altLang="ja-JP" smtClean="0"/>
              <a:t>(2’)</a:t>
            </a:r>
            <a:endParaRPr lang="ja-JP" altLang="en-US" smtClean="0"/>
          </a:p>
        </p:txBody>
      </p:sp>
      <p:sp>
        <p:nvSpPr>
          <p:cNvPr id="24580" name="Rectangle 3"/>
          <p:cNvSpPr>
            <a:spLocks noGrp="1" noChangeArrowheads="1"/>
          </p:cNvSpPr>
          <p:nvPr>
            <p:ph type="body" sz="half" idx="1"/>
          </p:nvPr>
        </p:nvSpPr>
        <p:spPr>
          <a:xfrm>
            <a:off x="1981200" y="1600200"/>
            <a:ext cx="8686800" cy="1468438"/>
          </a:xfrm>
        </p:spPr>
        <p:txBody>
          <a:bodyPr>
            <a:normAutofit lnSpcReduction="10000"/>
          </a:bodyPr>
          <a:lstStyle/>
          <a:p>
            <a:pPr eaLnBrk="1" hangingPunct="1">
              <a:lnSpc>
                <a:spcPct val="90000"/>
              </a:lnSpc>
              <a:buFontTx/>
              <a:buNone/>
            </a:pPr>
            <a:r>
              <a:rPr lang="en-US" altLang="ja-JP"/>
              <a:t>	K = { r, s, t} ,	Σ= { a, b },</a:t>
            </a:r>
          </a:p>
          <a:p>
            <a:pPr eaLnBrk="1" hangingPunct="1">
              <a:lnSpc>
                <a:spcPct val="90000"/>
              </a:lnSpc>
              <a:buFontTx/>
              <a:buNone/>
            </a:pPr>
            <a:r>
              <a:rPr lang="en-US" altLang="ja-JP"/>
              <a:t>	q</a:t>
            </a:r>
            <a:r>
              <a:rPr lang="en-US" altLang="ja-JP" baseline="-25000"/>
              <a:t>0 </a:t>
            </a:r>
            <a:r>
              <a:rPr lang="en-US" altLang="ja-JP"/>
              <a:t>= r, 		 F	={ t },</a:t>
            </a:r>
          </a:p>
          <a:p>
            <a:pPr eaLnBrk="1" hangingPunct="1">
              <a:lnSpc>
                <a:spcPct val="90000"/>
              </a:lnSpc>
              <a:buFontTx/>
              <a:buNone/>
            </a:pPr>
            <a:r>
              <a:rPr lang="en-US" altLang="ja-JP"/>
              <a:t>	δ	</a:t>
            </a:r>
            <a:r>
              <a:rPr lang="ja-JP" altLang="en-US"/>
              <a:t>：　 </a:t>
            </a:r>
          </a:p>
          <a:p>
            <a:pPr eaLnBrk="1" hangingPunct="1">
              <a:lnSpc>
                <a:spcPct val="90000"/>
              </a:lnSpc>
              <a:buFontTx/>
              <a:buNone/>
            </a:pPr>
            <a:endParaRPr lang="en-US" altLang="ja-JP"/>
          </a:p>
        </p:txBody>
      </p:sp>
      <p:graphicFrame>
        <p:nvGraphicFramePr>
          <p:cNvPr id="24616" name="Group 40"/>
          <p:cNvGraphicFramePr>
            <a:graphicFrameLocks noGrp="1"/>
          </p:cNvGraphicFramePr>
          <p:nvPr>
            <p:ph sz="half" idx="2"/>
          </p:nvPr>
        </p:nvGraphicFramePr>
        <p:xfrm>
          <a:off x="3359150" y="2781300"/>
          <a:ext cx="4038600" cy="3627218"/>
        </p:xfrm>
        <a:graphic>
          <a:graphicData uri="http://schemas.openxmlformats.org/drawingml/2006/table">
            <a:tbl>
              <a:tblPr/>
              <a:tblGrid>
                <a:gridCol w="1346200"/>
                <a:gridCol w="1025525"/>
                <a:gridCol w="1666875"/>
              </a:tblGrid>
              <a:tr h="5175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状態</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入力</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次の状態</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r</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r</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b</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r</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b</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r</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b</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r</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152075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9F103D9-50AE-44E0-A1B3-0DE6355127B3}" type="slidenum">
              <a:rPr lang="en-US" altLang="ja-JP"/>
              <a:pPr/>
              <a:t>22</a:t>
            </a:fld>
            <a:endParaRPr lang="en-US" altLang="ja-JP"/>
          </a:p>
        </p:txBody>
      </p:sp>
      <p:sp>
        <p:nvSpPr>
          <p:cNvPr id="25603" name="Rectangle 2"/>
          <p:cNvSpPr>
            <a:spLocks noGrp="1" noChangeArrowheads="1"/>
          </p:cNvSpPr>
          <p:nvPr>
            <p:ph type="title"/>
          </p:nvPr>
        </p:nvSpPr>
        <p:spPr/>
        <p:txBody>
          <a:bodyPr/>
          <a:lstStyle/>
          <a:p>
            <a:pPr eaLnBrk="1" hangingPunct="1"/>
            <a:r>
              <a:rPr lang="ja-JP" altLang="en-US" smtClean="0"/>
              <a:t>③有限オートマトンの表現</a:t>
            </a:r>
            <a:r>
              <a:rPr lang="en-US" altLang="ja-JP" smtClean="0"/>
              <a:t>(3)</a:t>
            </a:r>
            <a:endParaRPr lang="ja-JP" altLang="en-US" smtClean="0"/>
          </a:p>
        </p:txBody>
      </p:sp>
      <p:sp>
        <p:nvSpPr>
          <p:cNvPr id="25604" name="Oval 3"/>
          <p:cNvSpPr>
            <a:spLocks noChangeArrowheads="1"/>
          </p:cNvSpPr>
          <p:nvPr/>
        </p:nvSpPr>
        <p:spPr bwMode="auto">
          <a:xfrm>
            <a:off x="3216275" y="4221164"/>
            <a:ext cx="1296988" cy="1296987"/>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7200"/>
              <a:t>r</a:t>
            </a:r>
            <a:endParaRPr lang="en-US" altLang="ja-JP"/>
          </a:p>
        </p:txBody>
      </p:sp>
      <p:sp>
        <p:nvSpPr>
          <p:cNvPr id="25605" name="Oval 4"/>
          <p:cNvSpPr>
            <a:spLocks noChangeArrowheads="1"/>
          </p:cNvSpPr>
          <p:nvPr/>
        </p:nvSpPr>
        <p:spPr bwMode="auto">
          <a:xfrm>
            <a:off x="5664200" y="1700214"/>
            <a:ext cx="1296988" cy="1296987"/>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7200"/>
              <a:t>s</a:t>
            </a:r>
          </a:p>
        </p:txBody>
      </p:sp>
      <p:sp>
        <p:nvSpPr>
          <p:cNvPr id="25606" name="Oval 5"/>
          <p:cNvSpPr>
            <a:spLocks noChangeArrowheads="1"/>
          </p:cNvSpPr>
          <p:nvPr/>
        </p:nvSpPr>
        <p:spPr bwMode="auto">
          <a:xfrm>
            <a:off x="7248525" y="4508500"/>
            <a:ext cx="1296988" cy="1296988"/>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7200"/>
              <a:t>t</a:t>
            </a:r>
          </a:p>
        </p:txBody>
      </p:sp>
      <p:cxnSp>
        <p:nvCxnSpPr>
          <p:cNvPr id="25607" name="AutoShape 6"/>
          <p:cNvCxnSpPr>
            <a:cxnSpLocks noChangeShapeType="1"/>
          </p:cNvCxnSpPr>
          <p:nvPr/>
        </p:nvCxnSpPr>
        <p:spPr bwMode="auto">
          <a:xfrm rot="-5400000">
            <a:off x="3504407" y="2224882"/>
            <a:ext cx="2043112" cy="2238375"/>
          </a:xfrm>
          <a:prstGeom prst="curvedConnector2">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08" name="Text Box 7"/>
          <p:cNvSpPr txBox="1">
            <a:spLocks noChangeArrowheads="1"/>
          </p:cNvSpPr>
          <p:nvPr/>
        </p:nvSpPr>
        <p:spPr bwMode="auto">
          <a:xfrm>
            <a:off x="3143251" y="5827713"/>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b</a:t>
            </a:r>
          </a:p>
        </p:txBody>
      </p:sp>
      <p:cxnSp>
        <p:nvCxnSpPr>
          <p:cNvPr id="25609" name="AutoShape 8"/>
          <p:cNvCxnSpPr>
            <a:cxnSpLocks noChangeShapeType="1"/>
            <a:stCxn id="25604" idx="5"/>
            <a:endCxn id="25604" idx="3"/>
          </p:cNvCxnSpPr>
          <p:nvPr/>
        </p:nvCxnSpPr>
        <p:spPr bwMode="auto">
          <a:xfrm rot="5400000">
            <a:off x="3863975" y="4889500"/>
            <a:ext cx="1588" cy="915988"/>
          </a:xfrm>
          <a:prstGeom prst="curvedConnector3">
            <a:avLst>
              <a:gd name="adj1" fmla="val 65200014"/>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10" name="Text Box 9"/>
          <p:cNvSpPr txBox="1">
            <a:spLocks noChangeArrowheads="1"/>
          </p:cNvSpPr>
          <p:nvPr/>
        </p:nvSpPr>
        <p:spPr bwMode="auto">
          <a:xfrm>
            <a:off x="3575051" y="2349500"/>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a</a:t>
            </a:r>
          </a:p>
        </p:txBody>
      </p:sp>
      <p:cxnSp>
        <p:nvCxnSpPr>
          <p:cNvPr id="25611" name="AutoShape 10"/>
          <p:cNvCxnSpPr>
            <a:cxnSpLocks noChangeShapeType="1"/>
            <a:stCxn id="25605" idx="7"/>
            <a:endCxn id="25606" idx="7"/>
          </p:cNvCxnSpPr>
          <p:nvPr/>
        </p:nvCxnSpPr>
        <p:spPr bwMode="auto">
          <a:xfrm rot="5400000" flipV="1">
            <a:off x="6158708" y="2483645"/>
            <a:ext cx="2808287" cy="1584325"/>
          </a:xfrm>
          <a:prstGeom prst="curvedConnector3">
            <a:avLst>
              <a:gd name="adj1" fmla="val -14245"/>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12" name="Text Box 11"/>
          <p:cNvSpPr txBox="1">
            <a:spLocks noChangeArrowheads="1"/>
          </p:cNvSpPr>
          <p:nvPr/>
        </p:nvSpPr>
        <p:spPr bwMode="auto">
          <a:xfrm>
            <a:off x="8040688" y="1700213"/>
            <a:ext cx="7921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a</a:t>
            </a:r>
          </a:p>
        </p:txBody>
      </p:sp>
      <p:cxnSp>
        <p:nvCxnSpPr>
          <p:cNvPr id="25613" name="AutoShape 12"/>
          <p:cNvCxnSpPr>
            <a:cxnSpLocks noChangeShapeType="1"/>
            <a:stCxn id="25605" idx="4"/>
            <a:endCxn id="25604" idx="7"/>
          </p:cNvCxnSpPr>
          <p:nvPr/>
        </p:nvCxnSpPr>
        <p:spPr bwMode="auto">
          <a:xfrm rot="5400000">
            <a:off x="4629945" y="2709070"/>
            <a:ext cx="1376363" cy="1990725"/>
          </a:xfrm>
          <a:prstGeom prst="curvedConnector3">
            <a:avLst>
              <a:gd name="adj1" fmla="val 43023"/>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14" name="Text Box 13"/>
          <p:cNvSpPr txBox="1">
            <a:spLocks noChangeArrowheads="1"/>
          </p:cNvSpPr>
          <p:nvPr/>
        </p:nvSpPr>
        <p:spPr bwMode="auto">
          <a:xfrm>
            <a:off x="5159376" y="2781300"/>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b</a:t>
            </a:r>
          </a:p>
        </p:txBody>
      </p:sp>
      <p:cxnSp>
        <p:nvCxnSpPr>
          <p:cNvPr id="25615" name="AutoShape 14"/>
          <p:cNvCxnSpPr>
            <a:cxnSpLocks noChangeShapeType="1"/>
            <a:stCxn id="25606" idx="6"/>
            <a:endCxn id="25606" idx="4"/>
          </p:cNvCxnSpPr>
          <p:nvPr/>
        </p:nvCxnSpPr>
        <p:spPr bwMode="auto">
          <a:xfrm flipH="1">
            <a:off x="7897813" y="5157788"/>
            <a:ext cx="666750" cy="666750"/>
          </a:xfrm>
          <a:prstGeom prst="curvedConnector4">
            <a:avLst>
              <a:gd name="adj1" fmla="val -141194"/>
              <a:gd name="adj2" fmla="val 169523"/>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16" name="Text Box 15"/>
          <p:cNvSpPr txBox="1">
            <a:spLocks noChangeArrowheads="1"/>
          </p:cNvSpPr>
          <p:nvPr/>
        </p:nvSpPr>
        <p:spPr bwMode="auto">
          <a:xfrm>
            <a:off x="9264651" y="4724400"/>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a</a:t>
            </a:r>
          </a:p>
        </p:txBody>
      </p:sp>
      <p:cxnSp>
        <p:nvCxnSpPr>
          <p:cNvPr id="25617" name="AutoShape 16"/>
          <p:cNvCxnSpPr>
            <a:cxnSpLocks noChangeShapeType="1"/>
            <a:endCxn id="25604" idx="6"/>
          </p:cNvCxnSpPr>
          <p:nvPr/>
        </p:nvCxnSpPr>
        <p:spPr bwMode="auto">
          <a:xfrm rot="10800000">
            <a:off x="4532314" y="4870450"/>
            <a:ext cx="2643187" cy="287338"/>
          </a:xfrm>
          <a:prstGeom prst="curvedConnector3">
            <a:avLst>
              <a:gd name="adj1" fmla="val 50389"/>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18" name="Text Box 17"/>
          <p:cNvSpPr txBox="1">
            <a:spLocks noChangeArrowheads="1"/>
          </p:cNvSpPr>
          <p:nvPr/>
        </p:nvSpPr>
        <p:spPr bwMode="auto">
          <a:xfrm>
            <a:off x="6096001" y="4365625"/>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b</a:t>
            </a:r>
          </a:p>
        </p:txBody>
      </p:sp>
      <p:sp>
        <p:nvSpPr>
          <p:cNvPr id="25619" name="Text Box 18"/>
          <p:cNvSpPr txBox="1">
            <a:spLocks noChangeArrowheads="1"/>
          </p:cNvSpPr>
          <p:nvPr/>
        </p:nvSpPr>
        <p:spPr bwMode="auto">
          <a:xfrm>
            <a:off x="2135188" y="4365626"/>
            <a:ext cx="360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a:t>　</a:t>
            </a:r>
          </a:p>
        </p:txBody>
      </p:sp>
      <p:cxnSp>
        <p:nvCxnSpPr>
          <p:cNvPr id="25620" name="AutoShape 19"/>
          <p:cNvCxnSpPr>
            <a:cxnSpLocks noChangeShapeType="1"/>
            <a:endCxn id="25604" idx="2"/>
          </p:cNvCxnSpPr>
          <p:nvPr/>
        </p:nvCxnSpPr>
        <p:spPr bwMode="auto">
          <a:xfrm>
            <a:off x="2495551" y="4868864"/>
            <a:ext cx="701675" cy="1587"/>
          </a:xfrm>
          <a:prstGeom prst="bentConnector3">
            <a:avLst>
              <a:gd name="adj1" fmla="val 51356"/>
            </a:avLst>
          </a:prstGeom>
          <a:noFill/>
          <a:ln w="9525">
            <a:solidFill>
              <a:schemeClr val="tx1"/>
            </a:solidFill>
            <a:miter lim="800000"/>
            <a:headEnd/>
            <a:tailEnd type="triangle" w="lg" len="lg"/>
          </a:ln>
          <a:extLst>
            <a:ext uri="{909E8E84-426E-40DD-AFC4-6F175D3DCCD1}">
              <a14:hiddenFill xmlns:a14="http://schemas.microsoft.com/office/drawing/2010/main">
                <a:noFill/>
              </a14:hiddenFill>
            </a:ext>
          </a:extLst>
        </p:spPr>
      </p:cxnSp>
      <p:sp>
        <p:nvSpPr>
          <p:cNvPr id="25621" name="Oval 20"/>
          <p:cNvSpPr>
            <a:spLocks noChangeArrowheads="1"/>
          </p:cNvSpPr>
          <p:nvPr/>
        </p:nvSpPr>
        <p:spPr bwMode="auto">
          <a:xfrm>
            <a:off x="7323139" y="4602163"/>
            <a:ext cx="1165225" cy="112395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7200"/>
          </a:p>
        </p:txBody>
      </p:sp>
    </p:spTree>
    <p:extLst>
      <p:ext uri="{BB962C8B-B14F-4D97-AF65-F5344CB8AC3E}">
        <p14:creationId xmlns:p14="http://schemas.microsoft.com/office/powerpoint/2010/main" val="3683809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9F103D9-50AE-44E0-A1B3-0DE6355127B3}" type="slidenum">
              <a:rPr lang="en-US" altLang="ja-JP"/>
              <a:pPr/>
              <a:t>23</a:t>
            </a:fld>
            <a:endParaRPr lang="en-US" altLang="ja-JP"/>
          </a:p>
        </p:txBody>
      </p:sp>
      <p:sp>
        <p:nvSpPr>
          <p:cNvPr id="25603" name="Rectangle 2"/>
          <p:cNvSpPr>
            <a:spLocks noGrp="1" noChangeArrowheads="1"/>
          </p:cNvSpPr>
          <p:nvPr>
            <p:ph type="title"/>
          </p:nvPr>
        </p:nvSpPr>
        <p:spPr/>
        <p:txBody>
          <a:bodyPr/>
          <a:lstStyle/>
          <a:p>
            <a:pPr eaLnBrk="1" hangingPunct="1"/>
            <a:r>
              <a:rPr lang="ja-JP" altLang="en-US" smtClean="0"/>
              <a:t>③有限オートマトンの表現</a:t>
            </a:r>
            <a:r>
              <a:rPr lang="en-US" altLang="ja-JP" smtClean="0"/>
              <a:t>(3)</a:t>
            </a:r>
            <a:endParaRPr lang="ja-JP" altLang="en-US" smtClean="0"/>
          </a:p>
        </p:txBody>
      </p:sp>
      <p:sp>
        <p:nvSpPr>
          <p:cNvPr id="25604" name="Oval 3"/>
          <p:cNvSpPr>
            <a:spLocks noChangeArrowheads="1"/>
          </p:cNvSpPr>
          <p:nvPr/>
        </p:nvSpPr>
        <p:spPr bwMode="auto">
          <a:xfrm>
            <a:off x="3216275" y="4221164"/>
            <a:ext cx="1296988" cy="1296987"/>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7200"/>
              <a:t>r</a:t>
            </a:r>
            <a:endParaRPr lang="en-US" altLang="ja-JP"/>
          </a:p>
        </p:txBody>
      </p:sp>
      <p:sp>
        <p:nvSpPr>
          <p:cNvPr id="25605" name="Oval 4"/>
          <p:cNvSpPr>
            <a:spLocks noChangeArrowheads="1"/>
          </p:cNvSpPr>
          <p:nvPr/>
        </p:nvSpPr>
        <p:spPr bwMode="auto">
          <a:xfrm>
            <a:off x="5664200" y="1700214"/>
            <a:ext cx="1296988" cy="1296987"/>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7200"/>
              <a:t>s</a:t>
            </a:r>
          </a:p>
        </p:txBody>
      </p:sp>
      <p:sp>
        <p:nvSpPr>
          <p:cNvPr id="25606" name="Oval 5"/>
          <p:cNvSpPr>
            <a:spLocks noChangeArrowheads="1"/>
          </p:cNvSpPr>
          <p:nvPr/>
        </p:nvSpPr>
        <p:spPr bwMode="auto">
          <a:xfrm>
            <a:off x="7248525" y="4508500"/>
            <a:ext cx="1296988" cy="1296988"/>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7200"/>
              <a:t>t</a:t>
            </a:r>
          </a:p>
        </p:txBody>
      </p:sp>
      <p:cxnSp>
        <p:nvCxnSpPr>
          <p:cNvPr id="25607" name="AutoShape 6"/>
          <p:cNvCxnSpPr>
            <a:cxnSpLocks noChangeShapeType="1"/>
          </p:cNvCxnSpPr>
          <p:nvPr/>
        </p:nvCxnSpPr>
        <p:spPr bwMode="auto">
          <a:xfrm rot="-5400000">
            <a:off x="3504407" y="2224882"/>
            <a:ext cx="2043112" cy="2238375"/>
          </a:xfrm>
          <a:prstGeom prst="curvedConnector2">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08" name="Text Box 7"/>
          <p:cNvSpPr txBox="1">
            <a:spLocks noChangeArrowheads="1"/>
          </p:cNvSpPr>
          <p:nvPr/>
        </p:nvSpPr>
        <p:spPr bwMode="auto">
          <a:xfrm>
            <a:off x="3143251" y="5827713"/>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b</a:t>
            </a:r>
          </a:p>
        </p:txBody>
      </p:sp>
      <p:cxnSp>
        <p:nvCxnSpPr>
          <p:cNvPr id="25609" name="AutoShape 8"/>
          <p:cNvCxnSpPr>
            <a:cxnSpLocks noChangeShapeType="1"/>
            <a:stCxn id="25604" idx="5"/>
            <a:endCxn id="25604" idx="3"/>
          </p:cNvCxnSpPr>
          <p:nvPr/>
        </p:nvCxnSpPr>
        <p:spPr bwMode="auto">
          <a:xfrm rot="5400000">
            <a:off x="3863975" y="4889500"/>
            <a:ext cx="1588" cy="915988"/>
          </a:xfrm>
          <a:prstGeom prst="curvedConnector3">
            <a:avLst>
              <a:gd name="adj1" fmla="val 65200014"/>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10" name="Text Box 9"/>
          <p:cNvSpPr txBox="1">
            <a:spLocks noChangeArrowheads="1"/>
          </p:cNvSpPr>
          <p:nvPr/>
        </p:nvSpPr>
        <p:spPr bwMode="auto">
          <a:xfrm>
            <a:off x="3575051" y="2349500"/>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a</a:t>
            </a:r>
          </a:p>
        </p:txBody>
      </p:sp>
      <p:cxnSp>
        <p:nvCxnSpPr>
          <p:cNvPr id="25611" name="AutoShape 10"/>
          <p:cNvCxnSpPr>
            <a:cxnSpLocks noChangeShapeType="1"/>
            <a:stCxn id="25605" idx="7"/>
            <a:endCxn id="25606" idx="7"/>
          </p:cNvCxnSpPr>
          <p:nvPr/>
        </p:nvCxnSpPr>
        <p:spPr bwMode="auto">
          <a:xfrm rot="5400000" flipV="1">
            <a:off x="6158708" y="2483645"/>
            <a:ext cx="2808287" cy="1584325"/>
          </a:xfrm>
          <a:prstGeom prst="curvedConnector3">
            <a:avLst>
              <a:gd name="adj1" fmla="val -14245"/>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12" name="Text Box 11"/>
          <p:cNvSpPr txBox="1">
            <a:spLocks noChangeArrowheads="1"/>
          </p:cNvSpPr>
          <p:nvPr/>
        </p:nvSpPr>
        <p:spPr bwMode="auto">
          <a:xfrm>
            <a:off x="8040688" y="1700213"/>
            <a:ext cx="7921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a</a:t>
            </a:r>
          </a:p>
        </p:txBody>
      </p:sp>
      <p:cxnSp>
        <p:nvCxnSpPr>
          <p:cNvPr id="25613" name="AutoShape 12"/>
          <p:cNvCxnSpPr>
            <a:cxnSpLocks noChangeShapeType="1"/>
            <a:stCxn id="25605" idx="4"/>
            <a:endCxn id="25604" idx="7"/>
          </p:cNvCxnSpPr>
          <p:nvPr/>
        </p:nvCxnSpPr>
        <p:spPr bwMode="auto">
          <a:xfrm rot="5400000">
            <a:off x="4629945" y="2709070"/>
            <a:ext cx="1376363" cy="1990725"/>
          </a:xfrm>
          <a:prstGeom prst="curvedConnector3">
            <a:avLst>
              <a:gd name="adj1" fmla="val 43023"/>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14" name="Text Box 13"/>
          <p:cNvSpPr txBox="1">
            <a:spLocks noChangeArrowheads="1"/>
          </p:cNvSpPr>
          <p:nvPr/>
        </p:nvSpPr>
        <p:spPr bwMode="auto">
          <a:xfrm>
            <a:off x="5159376" y="2781300"/>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b</a:t>
            </a:r>
          </a:p>
        </p:txBody>
      </p:sp>
      <p:cxnSp>
        <p:nvCxnSpPr>
          <p:cNvPr id="25615" name="AutoShape 14"/>
          <p:cNvCxnSpPr>
            <a:cxnSpLocks noChangeShapeType="1"/>
            <a:stCxn id="25606" idx="6"/>
            <a:endCxn id="25606" idx="4"/>
          </p:cNvCxnSpPr>
          <p:nvPr/>
        </p:nvCxnSpPr>
        <p:spPr bwMode="auto">
          <a:xfrm flipH="1">
            <a:off x="7897813" y="5157788"/>
            <a:ext cx="666750" cy="666750"/>
          </a:xfrm>
          <a:prstGeom prst="curvedConnector4">
            <a:avLst>
              <a:gd name="adj1" fmla="val -141194"/>
              <a:gd name="adj2" fmla="val 169523"/>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16" name="Text Box 15"/>
          <p:cNvSpPr txBox="1">
            <a:spLocks noChangeArrowheads="1"/>
          </p:cNvSpPr>
          <p:nvPr/>
        </p:nvSpPr>
        <p:spPr bwMode="auto">
          <a:xfrm>
            <a:off x="9264651" y="4724400"/>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a</a:t>
            </a:r>
          </a:p>
        </p:txBody>
      </p:sp>
      <p:cxnSp>
        <p:nvCxnSpPr>
          <p:cNvPr id="25617" name="AutoShape 16"/>
          <p:cNvCxnSpPr>
            <a:cxnSpLocks noChangeShapeType="1"/>
            <a:endCxn id="25604" idx="6"/>
          </p:cNvCxnSpPr>
          <p:nvPr/>
        </p:nvCxnSpPr>
        <p:spPr bwMode="auto">
          <a:xfrm rot="10800000">
            <a:off x="4532314" y="4870450"/>
            <a:ext cx="2643187" cy="287338"/>
          </a:xfrm>
          <a:prstGeom prst="curvedConnector3">
            <a:avLst>
              <a:gd name="adj1" fmla="val 50389"/>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cxnSp>
      <p:sp>
        <p:nvSpPr>
          <p:cNvPr id="25618" name="Text Box 17"/>
          <p:cNvSpPr txBox="1">
            <a:spLocks noChangeArrowheads="1"/>
          </p:cNvSpPr>
          <p:nvPr/>
        </p:nvSpPr>
        <p:spPr bwMode="auto">
          <a:xfrm>
            <a:off x="6096001" y="4365625"/>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5400"/>
              <a:t>b</a:t>
            </a:r>
          </a:p>
        </p:txBody>
      </p:sp>
      <p:sp>
        <p:nvSpPr>
          <p:cNvPr id="25619" name="Text Box 18"/>
          <p:cNvSpPr txBox="1">
            <a:spLocks noChangeArrowheads="1"/>
          </p:cNvSpPr>
          <p:nvPr/>
        </p:nvSpPr>
        <p:spPr bwMode="auto">
          <a:xfrm>
            <a:off x="2135188" y="4365626"/>
            <a:ext cx="360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a:t>　</a:t>
            </a:r>
          </a:p>
        </p:txBody>
      </p:sp>
      <p:cxnSp>
        <p:nvCxnSpPr>
          <p:cNvPr id="25620" name="AutoShape 19"/>
          <p:cNvCxnSpPr>
            <a:cxnSpLocks noChangeShapeType="1"/>
            <a:endCxn id="25604" idx="2"/>
          </p:cNvCxnSpPr>
          <p:nvPr/>
        </p:nvCxnSpPr>
        <p:spPr bwMode="auto">
          <a:xfrm>
            <a:off x="2495551" y="4868864"/>
            <a:ext cx="701675" cy="1587"/>
          </a:xfrm>
          <a:prstGeom prst="bentConnector3">
            <a:avLst>
              <a:gd name="adj1" fmla="val 51356"/>
            </a:avLst>
          </a:prstGeom>
          <a:noFill/>
          <a:ln w="9525">
            <a:solidFill>
              <a:schemeClr val="tx1"/>
            </a:solidFill>
            <a:miter lim="800000"/>
            <a:headEnd/>
            <a:tailEnd type="triangle" w="lg" len="lg"/>
          </a:ln>
          <a:extLst>
            <a:ext uri="{909E8E84-426E-40DD-AFC4-6F175D3DCCD1}">
              <a14:hiddenFill xmlns:a14="http://schemas.microsoft.com/office/drawing/2010/main">
                <a:noFill/>
              </a14:hiddenFill>
            </a:ext>
          </a:extLst>
        </p:spPr>
      </p:cxnSp>
      <p:sp>
        <p:nvSpPr>
          <p:cNvPr id="25621" name="Oval 20"/>
          <p:cNvSpPr>
            <a:spLocks noChangeArrowheads="1"/>
          </p:cNvSpPr>
          <p:nvPr/>
        </p:nvSpPr>
        <p:spPr bwMode="auto">
          <a:xfrm>
            <a:off x="7323139" y="4602163"/>
            <a:ext cx="1165225" cy="112395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7200"/>
          </a:p>
        </p:txBody>
      </p:sp>
      <p:sp>
        <p:nvSpPr>
          <p:cNvPr id="2" name="テキスト ボックス 1"/>
          <p:cNvSpPr txBox="1"/>
          <p:nvPr/>
        </p:nvSpPr>
        <p:spPr>
          <a:xfrm>
            <a:off x="9264651" y="844731"/>
            <a:ext cx="2361292" cy="2092881"/>
          </a:xfrm>
          <a:prstGeom prst="rect">
            <a:avLst/>
          </a:prstGeom>
          <a:ln w="50800"/>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ja-JP" altLang="en-US" sz="2800" dirty="0" smtClean="0"/>
              <a:t>入力の例：</a:t>
            </a:r>
            <a:endParaRPr kumimoji="1" lang="en-US" altLang="ja-JP" sz="2800" dirty="0" smtClean="0"/>
          </a:p>
          <a:p>
            <a:pPr marL="342900" indent="-342900">
              <a:buFont typeface="+mj-lt"/>
              <a:buAutoNum type="arabicPeriod"/>
            </a:pPr>
            <a:r>
              <a:rPr lang="en-US" altLang="ja-JP" sz="2800" dirty="0"/>
              <a:t>a</a:t>
            </a:r>
            <a:endParaRPr lang="en-US" altLang="ja-JP" sz="2800" dirty="0" smtClean="0"/>
          </a:p>
          <a:p>
            <a:pPr marL="342900" indent="-342900">
              <a:buFont typeface="+mj-lt"/>
              <a:buAutoNum type="arabicPeriod"/>
            </a:pPr>
            <a:r>
              <a:rPr lang="en-US" altLang="ja-JP" sz="2800" dirty="0" err="1"/>
              <a:t>a</a:t>
            </a:r>
            <a:r>
              <a:rPr lang="en-US" altLang="ja-JP" sz="2800" dirty="0" err="1" smtClean="0"/>
              <a:t>aa</a:t>
            </a:r>
            <a:endParaRPr lang="en-US" altLang="ja-JP" sz="2800" dirty="0" smtClean="0"/>
          </a:p>
          <a:p>
            <a:pPr marL="342900" indent="-342900">
              <a:buFont typeface="+mj-lt"/>
              <a:buAutoNum type="arabicPeriod"/>
            </a:pPr>
            <a:r>
              <a:rPr lang="en-US" altLang="ja-JP" sz="2800" dirty="0" err="1" smtClean="0"/>
              <a:t>babaa</a:t>
            </a:r>
            <a:endParaRPr lang="en-US" altLang="ja-JP" sz="2800" dirty="0" smtClean="0"/>
          </a:p>
          <a:p>
            <a:endParaRPr kumimoji="1" lang="ja-JP" altLang="en-US" dirty="0"/>
          </a:p>
        </p:txBody>
      </p:sp>
    </p:spTree>
    <p:extLst>
      <p:ext uri="{BB962C8B-B14F-4D97-AF65-F5344CB8AC3E}">
        <p14:creationId xmlns:p14="http://schemas.microsoft.com/office/powerpoint/2010/main" val="38080555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ja-JP" altLang="en-US" dirty="0" smtClean="0"/>
              <a:t>今日の真打登場！</a:t>
            </a:r>
          </a:p>
        </p:txBody>
      </p:sp>
      <p:sp>
        <p:nvSpPr>
          <p:cNvPr id="31747" name="Rectangle 3"/>
          <p:cNvSpPr>
            <a:spLocks noGrp="1" noChangeArrowheads="1"/>
          </p:cNvSpPr>
          <p:nvPr>
            <p:ph type="body" idx="1"/>
          </p:nvPr>
        </p:nvSpPr>
        <p:spPr/>
        <p:txBody>
          <a:bodyPr/>
          <a:lstStyle/>
          <a:p>
            <a:pPr eaLnBrk="1" hangingPunct="1"/>
            <a:r>
              <a:rPr lang="ja-JP" altLang="en-US" smtClean="0">
                <a:solidFill>
                  <a:srgbClr val="FF0000"/>
                </a:solidFill>
              </a:rPr>
              <a:t>チューリングマシン</a:t>
            </a:r>
            <a:r>
              <a:rPr lang="ja-JP" altLang="en-US" smtClean="0"/>
              <a:t> </a:t>
            </a:r>
            <a:r>
              <a:rPr lang="en-US" altLang="ja-JP" smtClean="0"/>
              <a:t>(Turing Machine)</a:t>
            </a:r>
          </a:p>
        </p:txBody>
      </p:sp>
      <p:pic>
        <p:nvPicPr>
          <p:cNvPr id="31748" name="Picture 4" descr="TM_fig4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51" y="2636839"/>
            <a:ext cx="5413375"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3646A69-F478-4276-BD75-29B076703484}" type="slidenum">
              <a:rPr lang="en-US" altLang="ja-JP"/>
              <a:pPr/>
              <a:t>24</a:t>
            </a:fld>
            <a:endParaRPr lang="en-US" altLang="ja-JP"/>
          </a:p>
        </p:txBody>
      </p:sp>
    </p:spTree>
    <p:extLst>
      <p:ext uri="{BB962C8B-B14F-4D97-AF65-F5344CB8AC3E}">
        <p14:creationId xmlns:p14="http://schemas.microsoft.com/office/powerpoint/2010/main" val="19134790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ja-JP" altLang="en-US" sz="4000" dirty="0"/>
              <a:t>通常</a:t>
            </a:r>
            <a:r>
              <a:rPr lang="ja-JP" altLang="en-US" sz="4000" dirty="0" smtClean="0"/>
              <a:t>この</a:t>
            </a:r>
            <a:r>
              <a:rPr lang="ja-JP" altLang="en-US" sz="4000" dirty="0"/>
              <a:t>形式のものを扱います</a:t>
            </a:r>
          </a:p>
        </p:txBody>
      </p:sp>
      <p:pic>
        <p:nvPicPr>
          <p:cNvPr id="32771" name="Picture 4" descr="TM_fig4_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288" y="1833563"/>
            <a:ext cx="8475662"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44D79A6-E8E7-480D-8638-33BB46E4AD69}" type="slidenum">
              <a:rPr lang="en-US" altLang="ja-JP"/>
              <a:pPr/>
              <a:t>25</a:t>
            </a:fld>
            <a:endParaRPr lang="en-US" altLang="ja-JP"/>
          </a:p>
        </p:txBody>
      </p:sp>
    </p:spTree>
    <p:extLst>
      <p:ext uri="{BB962C8B-B14F-4D97-AF65-F5344CB8AC3E}">
        <p14:creationId xmlns:p14="http://schemas.microsoft.com/office/powerpoint/2010/main" val="39699268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dirty="0" smtClean="0">
                <a:solidFill>
                  <a:srgbClr val="FF0000"/>
                </a:solidFill>
              </a:rPr>
              <a:t>チューリングマシン</a:t>
            </a:r>
            <a:r>
              <a:rPr lang="ja-JP" altLang="en-US" dirty="0" smtClean="0"/>
              <a:t>の定義</a:t>
            </a:r>
          </a:p>
        </p:txBody>
      </p:sp>
      <p:sp>
        <p:nvSpPr>
          <p:cNvPr id="33795" name="Rectangle 3"/>
          <p:cNvSpPr>
            <a:spLocks noGrp="1" noChangeArrowheads="1"/>
          </p:cNvSpPr>
          <p:nvPr>
            <p:ph type="body" idx="1"/>
          </p:nvPr>
        </p:nvSpPr>
        <p:spPr/>
        <p:txBody>
          <a:bodyPr>
            <a:noAutofit/>
          </a:bodyPr>
          <a:lstStyle/>
          <a:p>
            <a:pPr eaLnBrk="1" hangingPunct="1">
              <a:lnSpc>
                <a:spcPct val="90000"/>
              </a:lnSpc>
            </a:pPr>
            <a:r>
              <a:rPr lang="en-US" altLang="ja-JP" sz="3600" dirty="0" smtClean="0"/>
              <a:t>TM </a:t>
            </a:r>
            <a:r>
              <a:rPr lang="en-US" altLang="ja-JP" sz="3600" i="1" dirty="0" smtClean="0"/>
              <a:t>M</a:t>
            </a:r>
            <a:r>
              <a:rPr lang="en-US" altLang="ja-JP" sz="3600" dirty="0" smtClean="0"/>
              <a:t>  </a:t>
            </a:r>
            <a:r>
              <a:rPr lang="ja-JP" altLang="en-US" sz="3600" dirty="0" smtClean="0"/>
              <a:t>＝ </a:t>
            </a:r>
            <a:r>
              <a:rPr lang="en-US" altLang="ja-JP" sz="3600" dirty="0" smtClean="0"/>
              <a:t>&lt; Q, Γ, Σ, δ, q</a:t>
            </a:r>
            <a:r>
              <a:rPr lang="en-US" altLang="ja-JP" sz="3600" baseline="-25000" dirty="0" smtClean="0"/>
              <a:t>0</a:t>
            </a:r>
            <a:r>
              <a:rPr lang="en-US" altLang="ja-JP" sz="3600" dirty="0" smtClean="0"/>
              <a:t>, B, F &gt; (</a:t>
            </a:r>
            <a:r>
              <a:rPr lang="en-US" altLang="ja-JP" sz="3600" dirty="0" smtClean="0">
                <a:solidFill>
                  <a:srgbClr val="FF0000"/>
                </a:solidFill>
              </a:rPr>
              <a:t>7</a:t>
            </a:r>
            <a:r>
              <a:rPr lang="ja-JP" altLang="en-US" sz="3600" dirty="0" smtClean="0"/>
              <a:t>つ組</a:t>
            </a:r>
            <a:r>
              <a:rPr lang="en-US" altLang="ja-JP" sz="3600" dirty="0" smtClean="0"/>
              <a:t>)</a:t>
            </a:r>
          </a:p>
          <a:p>
            <a:pPr lvl="1" eaLnBrk="1" hangingPunct="1">
              <a:lnSpc>
                <a:spcPct val="90000"/>
              </a:lnSpc>
            </a:pPr>
            <a:r>
              <a:rPr lang="en-US" altLang="ja-JP" sz="3200" dirty="0" smtClean="0"/>
              <a:t> Q:</a:t>
            </a:r>
            <a:r>
              <a:rPr lang="ja-JP" altLang="en-US" sz="3200" dirty="0" smtClean="0"/>
              <a:t>内部状態の集合</a:t>
            </a:r>
          </a:p>
          <a:p>
            <a:pPr lvl="1" eaLnBrk="1" hangingPunct="1">
              <a:lnSpc>
                <a:spcPct val="90000"/>
              </a:lnSpc>
            </a:pPr>
            <a:r>
              <a:rPr lang="ja-JP" altLang="en-US" sz="3200" dirty="0" smtClean="0"/>
              <a:t> </a:t>
            </a:r>
            <a:r>
              <a:rPr lang="en-US" altLang="ja-JP" sz="3200" dirty="0" smtClean="0"/>
              <a:t>Γ</a:t>
            </a:r>
            <a:r>
              <a:rPr lang="ja-JP" altLang="en-US" sz="3200" dirty="0" smtClean="0"/>
              <a:t>：テープ記号の集合</a:t>
            </a:r>
          </a:p>
          <a:p>
            <a:pPr lvl="1" eaLnBrk="1" hangingPunct="1">
              <a:lnSpc>
                <a:spcPct val="90000"/>
              </a:lnSpc>
            </a:pPr>
            <a:r>
              <a:rPr lang="ja-JP" altLang="en-US" sz="3200" dirty="0" smtClean="0"/>
              <a:t> </a:t>
            </a:r>
            <a:r>
              <a:rPr lang="en-US" altLang="ja-JP" sz="3200" dirty="0" smtClean="0"/>
              <a:t>Σ</a:t>
            </a:r>
            <a:r>
              <a:rPr lang="ja-JP" altLang="en-US" sz="3200" dirty="0" smtClean="0"/>
              <a:t>：入力記号の集合 </a:t>
            </a:r>
            <a:r>
              <a:rPr lang="en-US" altLang="ja-JP" sz="3200" dirty="0" smtClean="0"/>
              <a:t>( Σ⊂ Γ )</a:t>
            </a:r>
          </a:p>
          <a:p>
            <a:pPr lvl="1" eaLnBrk="1" hangingPunct="1">
              <a:lnSpc>
                <a:spcPct val="90000"/>
              </a:lnSpc>
            </a:pPr>
            <a:r>
              <a:rPr lang="en-US" altLang="ja-JP" sz="3200" dirty="0" smtClean="0"/>
              <a:t> δ</a:t>
            </a:r>
            <a:r>
              <a:rPr lang="ja-JP" altLang="en-US" sz="3200" dirty="0" smtClean="0"/>
              <a:t>：状態遷移関数</a:t>
            </a:r>
            <a:br>
              <a:rPr lang="ja-JP" altLang="en-US" sz="3200" dirty="0" smtClean="0"/>
            </a:br>
            <a:r>
              <a:rPr lang="ja-JP" altLang="en-US" sz="3200" dirty="0" smtClean="0"/>
              <a:t>       </a:t>
            </a:r>
            <a:r>
              <a:rPr lang="en-US" altLang="ja-JP" sz="3200" dirty="0" smtClean="0"/>
              <a:t>Q×Γ → Q×Γ×{ L, R }</a:t>
            </a:r>
          </a:p>
          <a:p>
            <a:pPr lvl="1" eaLnBrk="1" hangingPunct="1">
              <a:lnSpc>
                <a:spcPct val="90000"/>
              </a:lnSpc>
            </a:pPr>
            <a:r>
              <a:rPr lang="en-US" altLang="ja-JP" sz="3200" dirty="0" smtClean="0"/>
              <a:t> q</a:t>
            </a:r>
            <a:r>
              <a:rPr lang="en-US" altLang="ja-JP" sz="3200" baseline="-25000" dirty="0" smtClean="0"/>
              <a:t>0</a:t>
            </a:r>
            <a:r>
              <a:rPr lang="en-US" altLang="ja-JP" sz="3200" dirty="0" smtClean="0"/>
              <a:t> </a:t>
            </a:r>
            <a:r>
              <a:rPr lang="ja-JP" altLang="en-US" sz="3200" dirty="0" smtClean="0"/>
              <a:t>：初期状態 </a:t>
            </a:r>
            <a:r>
              <a:rPr lang="en-US" altLang="ja-JP" sz="3200" dirty="0" smtClean="0"/>
              <a:t>( q</a:t>
            </a:r>
            <a:r>
              <a:rPr lang="en-US" altLang="ja-JP" sz="3200" baseline="-25000" dirty="0" smtClean="0"/>
              <a:t>0</a:t>
            </a:r>
            <a:r>
              <a:rPr lang="en-US" altLang="ja-JP" sz="3200" dirty="0" smtClean="0"/>
              <a:t> ∈ Q)</a:t>
            </a:r>
          </a:p>
          <a:p>
            <a:pPr lvl="1" eaLnBrk="1" hangingPunct="1">
              <a:lnSpc>
                <a:spcPct val="90000"/>
              </a:lnSpc>
            </a:pPr>
            <a:r>
              <a:rPr lang="en-US" altLang="ja-JP" sz="3200" dirty="0" smtClean="0"/>
              <a:t> B:</a:t>
            </a:r>
            <a:r>
              <a:rPr lang="ja-JP" altLang="en-US" sz="3200" dirty="0" smtClean="0"/>
              <a:t>ブランク記号 </a:t>
            </a:r>
            <a:r>
              <a:rPr lang="en-US" altLang="ja-JP" sz="3200" dirty="0" smtClean="0"/>
              <a:t>( B ∈ Γ – Σ)</a:t>
            </a:r>
          </a:p>
          <a:p>
            <a:pPr lvl="1" eaLnBrk="1" hangingPunct="1">
              <a:lnSpc>
                <a:spcPct val="90000"/>
              </a:lnSpc>
            </a:pPr>
            <a:r>
              <a:rPr lang="en-US" altLang="ja-JP" sz="3200" dirty="0" smtClean="0"/>
              <a:t> F:</a:t>
            </a:r>
            <a:r>
              <a:rPr lang="ja-JP" altLang="en-US" sz="3200" dirty="0" smtClean="0"/>
              <a:t>最終状態の集合 </a:t>
            </a:r>
            <a:r>
              <a:rPr lang="en-US" altLang="ja-JP" sz="3200" dirty="0" smtClean="0"/>
              <a:t>( F ⊂ Q )</a:t>
            </a:r>
          </a:p>
        </p:txBody>
      </p:sp>
      <p:sp>
        <p:nvSpPr>
          <p:cNvPr id="33796"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12B89F3-404D-408F-AE43-9709B231ABF6}" type="slidenum">
              <a:rPr lang="en-US" altLang="ja-JP"/>
              <a:pPr/>
              <a:t>26</a:t>
            </a:fld>
            <a:endParaRPr lang="en-US" altLang="ja-JP"/>
          </a:p>
        </p:txBody>
      </p:sp>
    </p:spTree>
    <p:extLst>
      <p:ext uri="{BB962C8B-B14F-4D97-AF65-F5344CB8AC3E}">
        <p14:creationId xmlns:p14="http://schemas.microsoft.com/office/powerpoint/2010/main" val="3728474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smtClean="0"/>
              <a:t>TM</a:t>
            </a:r>
            <a:r>
              <a:rPr lang="ja-JP" altLang="en-US" smtClean="0"/>
              <a:t>のイメージ図</a:t>
            </a:r>
          </a:p>
        </p:txBody>
      </p:sp>
      <p:pic>
        <p:nvPicPr>
          <p:cNvPr id="34819" name="Picture 4" descr="TM_fig4_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8" y="1833563"/>
            <a:ext cx="8475662"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C5D5615-CA69-460D-9381-F9E3B4901CB5}" type="slidenum">
              <a:rPr lang="en-US" altLang="ja-JP"/>
              <a:pPr/>
              <a:t>27</a:t>
            </a:fld>
            <a:endParaRPr lang="en-US" altLang="ja-JP"/>
          </a:p>
        </p:txBody>
      </p:sp>
      <p:sp>
        <p:nvSpPr>
          <p:cNvPr id="2" name="正方形/長方形 1"/>
          <p:cNvSpPr/>
          <p:nvPr/>
        </p:nvSpPr>
        <p:spPr>
          <a:xfrm>
            <a:off x="4238625" y="4981575"/>
            <a:ext cx="4105275" cy="5349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764867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38200" y="365126"/>
            <a:ext cx="10515600" cy="831850"/>
          </a:xfrm>
        </p:spPr>
        <p:txBody>
          <a:bodyPr/>
          <a:lstStyle/>
          <a:p>
            <a:pPr eaLnBrk="1" hangingPunct="1"/>
            <a:r>
              <a:rPr lang="ja-JP" altLang="en-US" dirty="0" smtClean="0"/>
              <a:t>チューリングマシンの例</a:t>
            </a:r>
          </a:p>
        </p:txBody>
      </p:sp>
      <p:pic>
        <p:nvPicPr>
          <p:cNvPr id="36867" name="Picture 4" descr="TM_fig4_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76" y="1196975"/>
            <a:ext cx="6119813"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Text Box 5"/>
          <p:cNvSpPr txBox="1">
            <a:spLocks noChangeArrowheads="1"/>
          </p:cNvSpPr>
          <p:nvPr/>
        </p:nvSpPr>
        <p:spPr bwMode="auto">
          <a:xfrm>
            <a:off x="7896225" y="4613276"/>
            <a:ext cx="1944688" cy="2055813"/>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b="1" dirty="0"/>
              <a:t>入力文字列</a:t>
            </a:r>
            <a:r>
              <a:rPr lang="ja-JP" altLang="en-US" dirty="0"/>
              <a:t> </a:t>
            </a:r>
          </a:p>
          <a:p>
            <a:pPr marL="342900" indent="-342900" eaLnBrk="1" hangingPunct="1">
              <a:spcBef>
                <a:spcPct val="50000"/>
              </a:spcBef>
              <a:buFont typeface="+mj-lt"/>
              <a:buAutoNum type="arabicPeriod"/>
            </a:pPr>
            <a:r>
              <a:rPr lang="ja-JP" altLang="en-US" dirty="0"/>
              <a:t> </a:t>
            </a:r>
            <a:r>
              <a:rPr lang="en-US" altLang="ja-JP" dirty="0"/>
              <a:t>aa</a:t>
            </a:r>
          </a:p>
          <a:p>
            <a:pPr marL="342900" indent="-342900" eaLnBrk="1" hangingPunct="1">
              <a:spcBef>
                <a:spcPct val="50000"/>
              </a:spcBef>
              <a:buFont typeface="+mj-lt"/>
              <a:buAutoNum type="arabicPeriod"/>
            </a:pPr>
            <a:r>
              <a:rPr lang="en-US" altLang="ja-JP" dirty="0"/>
              <a:t> </a:t>
            </a:r>
            <a:r>
              <a:rPr lang="en-US" altLang="ja-JP" dirty="0" err="1"/>
              <a:t>aabb</a:t>
            </a:r>
            <a:endParaRPr lang="en-US" altLang="ja-JP" dirty="0"/>
          </a:p>
          <a:p>
            <a:pPr marL="342900" indent="-342900" eaLnBrk="1" hangingPunct="1">
              <a:spcBef>
                <a:spcPct val="50000"/>
              </a:spcBef>
              <a:buFont typeface="+mj-lt"/>
              <a:buAutoNum type="arabicPeriod"/>
            </a:pPr>
            <a:r>
              <a:rPr lang="en-US" altLang="ja-JP" dirty="0"/>
              <a:t> </a:t>
            </a:r>
            <a:r>
              <a:rPr lang="en-US" altLang="ja-JP" dirty="0" err="1"/>
              <a:t>bbaa</a:t>
            </a:r>
            <a:endParaRPr lang="en-US" altLang="ja-JP" dirty="0"/>
          </a:p>
          <a:p>
            <a:pPr marL="342900" indent="-342900" eaLnBrk="1" hangingPunct="1">
              <a:spcBef>
                <a:spcPct val="50000"/>
              </a:spcBef>
              <a:buFont typeface="+mj-lt"/>
              <a:buAutoNum type="arabicPeriod"/>
            </a:pPr>
            <a:r>
              <a:rPr lang="en-US" altLang="ja-JP" dirty="0" err="1"/>
              <a:t>aaaabbbb</a:t>
            </a:r>
            <a:endParaRPr lang="en-US" altLang="ja-JP" dirty="0"/>
          </a:p>
        </p:txBody>
      </p:sp>
      <p:sp>
        <p:nvSpPr>
          <p:cNvPr id="36869"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8DE4A91-6847-4A41-AAF0-057ADE1876C1}" type="slidenum">
              <a:rPr lang="en-US" altLang="ja-JP"/>
              <a:pPr/>
              <a:t>28</a:t>
            </a:fld>
            <a:endParaRPr lang="en-US" altLang="ja-JP"/>
          </a:p>
        </p:txBody>
      </p:sp>
    </p:spTree>
    <p:extLst>
      <p:ext uri="{BB962C8B-B14F-4D97-AF65-F5344CB8AC3E}">
        <p14:creationId xmlns:p14="http://schemas.microsoft.com/office/powerpoint/2010/main" val="1389174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descr="TM_fig4_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333375"/>
            <a:ext cx="7791450" cy="630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2A30038-AF05-4DA3-81DE-F61BADF46DD7}" type="slidenum">
              <a:rPr lang="en-US" altLang="ja-JP"/>
              <a:pPr/>
              <a:t>29</a:t>
            </a:fld>
            <a:endParaRPr lang="en-US" altLang="ja-JP"/>
          </a:p>
        </p:txBody>
      </p:sp>
      <p:sp>
        <p:nvSpPr>
          <p:cNvPr id="6" name="Rectangle 3"/>
          <p:cNvSpPr txBox="1">
            <a:spLocks noChangeArrowheads="1"/>
          </p:cNvSpPr>
          <p:nvPr/>
        </p:nvSpPr>
        <p:spPr>
          <a:xfrm>
            <a:off x="238125" y="252413"/>
            <a:ext cx="5667375" cy="5175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smtClean="0"/>
              <a:t>言語 </a:t>
            </a:r>
            <a:r>
              <a:rPr lang="en-US" altLang="ja-JP" dirty="0" smtClean="0"/>
              <a:t>{ </a:t>
            </a:r>
            <a:r>
              <a:rPr lang="en-US" altLang="ja-JP" dirty="0" err="1" smtClean="0"/>
              <a:t>a</a:t>
            </a:r>
            <a:r>
              <a:rPr lang="en-US" altLang="ja-JP" baseline="30000" dirty="0" err="1" smtClean="0"/>
              <a:t>n</a:t>
            </a:r>
            <a:r>
              <a:rPr lang="en-US" altLang="ja-JP" dirty="0" err="1" smtClean="0"/>
              <a:t>b</a:t>
            </a:r>
            <a:r>
              <a:rPr lang="en-US" altLang="ja-JP" baseline="30000" dirty="0" err="1" smtClean="0"/>
              <a:t>n</a:t>
            </a:r>
            <a:r>
              <a:rPr lang="en-US" altLang="ja-JP" dirty="0" err="1" smtClean="0"/>
              <a:t>a</a:t>
            </a:r>
            <a:r>
              <a:rPr lang="en-US" altLang="ja-JP" baseline="30000" dirty="0" err="1" smtClean="0"/>
              <a:t>n</a:t>
            </a:r>
            <a:r>
              <a:rPr lang="en-US" altLang="ja-JP" dirty="0" smtClean="0"/>
              <a:t> | n&gt;=1 } </a:t>
            </a:r>
            <a:r>
              <a:rPr lang="ja-JP" altLang="en-US" dirty="0" smtClean="0"/>
              <a:t>を受理する</a:t>
            </a:r>
            <a:r>
              <a:rPr lang="en-US" altLang="ja-JP" dirty="0" smtClean="0"/>
              <a:t>TM</a:t>
            </a:r>
          </a:p>
        </p:txBody>
      </p:sp>
    </p:spTree>
    <p:extLst>
      <p:ext uri="{BB962C8B-B14F-4D97-AF65-F5344CB8AC3E}">
        <p14:creationId xmlns:p14="http://schemas.microsoft.com/office/powerpoint/2010/main" val="2245327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62309" y="857250"/>
            <a:ext cx="7886700" cy="630512"/>
          </a:xfrm>
        </p:spPr>
        <p:txBody>
          <a:bodyPr>
            <a:normAutofit fontScale="90000"/>
          </a:bodyPr>
          <a:lstStyle/>
          <a:p>
            <a:r>
              <a:rPr kumimoji="1" lang="ja-JP" altLang="en-US" dirty="0" smtClean="0"/>
              <a:t>授業計画</a:t>
            </a:r>
            <a:endParaRPr kumimoji="1" lang="ja-JP" altLang="en-US" dirty="0"/>
          </a:p>
        </p:txBody>
      </p:sp>
      <p:sp>
        <p:nvSpPr>
          <p:cNvPr id="3" name="コンテンツ プレースホルダー 2"/>
          <p:cNvSpPr>
            <a:spLocks noGrp="1"/>
          </p:cNvSpPr>
          <p:nvPr>
            <p:ph idx="1"/>
          </p:nvPr>
        </p:nvSpPr>
        <p:spPr>
          <a:xfrm>
            <a:off x="1630252" y="1411319"/>
            <a:ext cx="8674726" cy="4829578"/>
          </a:xfrm>
        </p:spPr>
        <p:txBody>
          <a:bodyPr>
            <a:normAutofit fontScale="70000" lnSpcReduction="20000"/>
          </a:bodyPr>
          <a:lstStyle/>
          <a:p>
            <a:pPr marL="0" indent="0">
              <a:buNone/>
            </a:pPr>
            <a:r>
              <a:rPr lang="ja-JP" altLang="en-US" dirty="0" smtClean="0">
                <a:effectLst/>
              </a:rPr>
              <a:t>第１回</a:t>
            </a:r>
            <a:r>
              <a:rPr lang="en-US" altLang="ja-JP" dirty="0" smtClean="0">
                <a:effectLst/>
              </a:rPr>
              <a:t>:</a:t>
            </a:r>
            <a:r>
              <a:rPr lang="ja-JP" altLang="en-US" u="sng" dirty="0" smtClean="0">
                <a:effectLst/>
              </a:rPr>
              <a:t>プログラミングの楽しさ</a:t>
            </a:r>
            <a:r>
              <a:rPr lang="en-US" altLang="ja-JP" dirty="0" smtClean="0">
                <a:effectLst/>
              </a:rPr>
              <a:t/>
            </a:r>
            <a:br>
              <a:rPr lang="en-US" altLang="ja-JP" dirty="0" smtClean="0">
                <a:effectLst/>
              </a:rPr>
            </a:br>
            <a:r>
              <a:rPr lang="ja-JP" altLang="en-US" dirty="0" smtClean="0">
                <a:effectLst/>
              </a:rPr>
              <a:t>　　　　　（</a:t>
            </a:r>
            <a:r>
              <a:rPr lang="en-US" altLang="ja-JP" dirty="0" smtClean="0">
                <a:effectLst/>
              </a:rPr>
              <a:t>21</a:t>
            </a:r>
            <a:r>
              <a:rPr lang="ja-JP" altLang="en-US" dirty="0" smtClean="0">
                <a:effectLst/>
              </a:rPr>
              <a:t>世紀の魔法使いの道具プログラミング言語を知る）</a:t>
            </a:r>
            <a:br>
              <a:rPr lang="ja-JP" altLang="en-US" dirty="0" smtClean="0">
                <a:effectLst/>
              </a:rPr>
            </a:br>
            <a:r>
              <a:rPr lang="ja-JP" altLang="en-US" dirty="0" smtClean="0">
                <a:effectLst/>
              </a:rPr>
              <a:t>第２回：</a:t>
            </a:r>
            <a:r>
              <a:rPr lang="ja-JP" altLang="en-US" u="sng" dirty="0" smtClean="0">
                <a:effectLst/>
              </a:rPr>
              <a:t>コンピュータサイエンスと知能研究・ゲーム研究</a:t>
            </a:r>
            <a:r>
              <a:rPr lang="en-US" altLang="ja-JP" u="sng" dirty="0" smtClean="0">
                <a:effectLst/>
              </a:rPr>
              <a:t/>
            </a:r>
            <a:br>
              <a:rPr lang="en-US" altLang="ja-JP" u="sng" dirty="0" smtClean="0">
                <a:effectLst/>
              </a:rPr>
            </a:br>
            <a:r>
              <a:rPr lang="ja-JP" altLang="en-US" dirty="0" smtClean="0">
                <a:effectLst/>
              </a:rPr>
              <a:t>　　　　　（人工知能・機械学習・脳科学・認知科学などの魅力を知る）</a:t>
            </a:r>
            <a:br>
              <a:rPr lang="ja-JP" altLang="en-US" dirty="0" smtClean="0">
                <a:effectLst/>
              </a:rPr>
            </a:br>
            <a:r>
              <a:rPr lang="ja-JP" altLang="en-US" b="1" dirty="0" smtClean="0">
                <a:effectLst/>
              </a:rPr>
              <a:t>第３回：</a:t>
            </a:r>
            <a:r>
              <a:rPr lang="ja-JP" altLang="en-US" b="1" u="sng" dirty="0" smtClean="0">
                <a:effectLst/>
              </a:rPr>
              <a:t>コンピュータと情報ネットワークの仕組み</a:t>
            </a:r>
            <a:r>
              <a:rPr lang="en-US" altLang="ja-JP" dirty="0" smtClean="0">
                <a:effectLst/>
              </a:rPr>
              <a:t/>
            </a:r>
            <a:br>
              <a:rPr lang="en-US" altLang="ja-JP" dirty="0" smtClean="0">
                <a:effectLst/>
              </a:rPr>
            </a:br>
            <a:r>
              <a:rPr lang="ja-JP" altLang="en-US" dirty="0" smtClean="0">
                <a:effectLst/>
              </a:rPr>
              <a:t>　　　　　（コンピュータの基本構成、ネットワークの基本構成などの</a:t>
            </a:r>
            <a:r>
              <a:rPr lang="en-US" altLang="ja-JP" dirty="0" smtClean="0">
                <a:effectLst/>
              </a:rPr>
              <a:t/>
            </a:r>
            <a:br>
              <a:rPr lang="en-US" altLang="ja-JP" dirty="0" smtClean="0">
                <a:effectLst/>
              </a:rPr>
            </a:br>
            <a:r>
              <a:rPr lang="ja-JP" altLang="en-US" dirty="0" smtClean="0">
                <a:effectLst/>
              </a:rPr>
              <a:t>　　　　　　基本的仕組み・原理を知る）</a:t>
            </a:r>
            <a:br>
              <a:rPr lang="ja-JP" altLang="en-US" dirty="0" smtClean="0">
                <a:effectLst/>
              </a:rPr>
            </a:br>
            <a:r>
              <a:rPr lang="ja-JP" altLang="en-US" dirty="0" smtClean="0">
                <a:effectLst/>
              </a:rPr>
              <a:t>第４回：</a:t>
            </a:r>
            <a:r>
              <a:rPr lang="ja-JP" altLang="en-US" u="sng" dirty="0" smtClean="0">
                <a:effectLst/>
              </a:rPr>
              <a:t>クラウドコンピューティング</a:t>
            </a:r>
            <a:r>
              <a:rPr lang="en-US" altLang="ja-JP" dirty="0" smtClean="0">
                <a:effectLst/>
              </a:rPr>
              <a:t/>
            </a:r>
            <a:br>
              <a:rPr lang="en-US" altLang="ja-JP" dirty="0" smtClean="0">
                <a:effectLst/>
              </a:rPr>
            </a:br>
            <a:r>
              <a:rPr lang="ja-JP" altLang="en-US" dirty="0" smtClean="0">
                <a:effectLst/>
              </a:rPr>
              <a:t>　　　　　（ビッグデータ（オープンデータ）が世界を変える。データベースの基礎など）</a:t>
            </a:r>
            <a:br>
              <a:rPr lang="ja-JP" altLang="en-US" dirty="0" smtClean="0">
                <a:effectLst/>
              </a:rPr>
            </a:br>
            <a:r>
              <a:rPr lang="ja-JP" altLang="en-US" dirty="0" smtClean="0">
                <a:effectLst/>
              </a:rPr>
              <a:t>第５回：</a:t>
            </a:r>
            <a:r>
              <a:rPr lang="ja-JP" altLang="en-US" u="sng" dirty="0" smtClean="0">
                <a:effectLst/>
              </a:rPr>
              <a:t>ソフトウェア工学</a:t>
            </a:r>
            <a:r>
              <a:rPr lang="ja-JP" altLang="en-US" u="sng" dirty="0" smtClean="0"/>
              <a:t>＋システムエンジニアリング</a:t>
            </a:r>
            <a:r>
              <a:rPr lang="en-US" altLang="ja-JP" dirty="0" smtClean="0">
                <a:effectLst/>
              </a:rPr>
              <a:t/>
            </a:r>
            <a:br>
              <a:rPr lang="en-US" altLang="ja-JP" dirty="0" smtClean="0">
                <a:effectLst/>
              </a:rPr>
            </a:br>
            <a:r>
              <a:rPr lang="ja-JP" altLang="en-US" dirty="0" smtClean="0">
                <a:effectLst/>
              </a:rPr>
              <a:t>　　　　　（ソフトウェアはどのようにして作られるのか</a:t>
            </a:r>
            <a:r>
              <a:rPr lang="en-US" altLang="ja-JP" dirty="0" smtClean="0">
                <a:effectLst/>
              </a:rPr>
              <a:t>,</a:t>
            </a:r>
            <a:r>
              <a:rPr lang="ja-JP" altLang="en-US" dirty="0" smtClean="0">
                <a:effectLst/>
              </a:rPr>
              <a:t>開発の現場を覗いてみる。</a:t>
            </a:r>
            <a:r>
              <a:rPr lang="en-US" altLang="ja-JP" dirty="0" smtClean="0">
                <a:effectLst/>
              </a:rPr>
              <a:t/>
            </a:r>
            <a:br>
              <a:rPr lang="en-US" altLang="ja-JP" dirty="0" smtClean="0">
                <a:effectLst/>
              </a:rPr>
            </a:br>
            <a:r>
              <a:rPr lang="ja-JP" altLang="en-US" dirty="0" smtClean="0">
                <a:effectLst/>
              </a:rPr>
              <a:t>　　　　　　開発プロセス，プロジェクトマネジメントなど）</a:t>
            </a:r>
            <a:br>
              <a:rPr lang="ja-JP" altLang="en-US" dirty="0" smtClean="0">
                <a:effectLst/>
              </a:rPr>
            </a:br>
            <a:r>
              <a:rPr lang="ja-JP" altLang="en-US" dirty="0" smtClean="0">
                <a:effectLst/>
              </a:rPr>
              <a:t>第６回</a:t>
            </a:r>
            <a:r>
              <a:rPr lang="en-US" altLang="ja-JP" dirty="0" smtClean="0">
                <a:effectLst/>
              </a:rPr>
              <a:t>:</a:t>
            </a:r>
            <a:r>
              <a:rPr lang="ja-JP" altLang="en-US" u="sng" dirty="0" smtClean="0">
                <a:effectLst/>
              </a:rPr>
              <a:t>コンピュータサイエンスにおける</a:t>
            </a:r>
            <a:r>
              <a:rPr lang="ja-JP" altLang="en-US" u="sng" dirty="0" smtClean="0">
                <a:solidFill>
                  <a:srgbClr val="FF0000"/>
                </a:solidFill>
                <a:effectLst/>
              </a:rPr>
              <a:t>計算の理論</a:t>
            </a:r>
            <a:r>
              <a:rPr lang="en-US" altLang="ja-JP" dirty="0" smtClean="0">
                <a:effectLst/>
              </a:rPr>
              <a:t/>
            </a:r>
            <a:br>
              <a:rPr lang="en-US" altLang="ja-JP" dirty="0" smtClean="0">
                <a:effectLst/>
              </a:rPr>
            </a:br>
            <a:r>
              <a:rPr lang="ja-JP" altLang="en-US" dirty="0" smtClean="0">
                <a:effectLst/>
              </a:rPr>
              <a:t>　　　　　</a:t>
            </a:r>
            <a:r>
              <a:rPr lang="en-US" altLang="ja-JP" dirty="0" smtClean="0">
                <a:effectLst/>
              </a:rPr>
              <a:t>(</a:t>
            </a:r>
            <a:r>
              <a:rPr lang="ja-JP" altLang="en-US" dirty="0" smtClean="0">
                <a:effectLst/>
              </a:rPr>
              <a:t>チューリングマシン</a:t>
            </a:r>
            <a:r>
              <a:rPr lang="en-US" altLang="ja-JP" dirty="0" smtClean="0">
                <a:effectLst/>
              </a:rPr>
              <a:t>,</a:t>
            </a:r>
            <a:r>
              <a:rPr lang="ja-JP" altLang="en-US" dirty="0" smtClean="0">
                <a:effectLst/>
              </a:rPr>
              <a:t>コンピュータサイエンス小史など</a:t>
            </a:r>
            <a:r>
              <a:rPr lang="en-US" altLang="ja-JP" dirty="0" smtClean="0">
                <a:effectLst/>
              </a:rPr>
              <a:t>)</a:t>
            </a:r>
            <a:br>
              <a:rPr lang="en-US" altLang="ja-JP" dirty="0" smtClean="0">
                <a:effectLst/>
              </a:rPr>
            </a:br>
            <a:r>
              <a:rPr lang="ja-JP" altLang="en-US" dirty="0" smtClean="0">
                <a:effectLst/>
              </a:rPr>
              <a:t>第７回：</a:t>
            </a:r>
            <a:r>
              <a:rPr lang="ja-JP" altLang="en-US" u="sng" dirty="0" smtClean="0">
                <a:effectLst/>
              </a:rPr>
              <a:t>コンピュータサイエンスと法・倫理</a:t>
            </a:r>
            <a:r>
              <a:rPr lang="en-US" altLang="ja-JP" dirty="0" smtClean="0">
                <a:effectLst/>
              </a:rPr>
              <a:t/>
            </a:r>
            <a:br>
              <a:rPr lang="en-US" altLang="ja-JP" dirty="0" smtClean="0">
                <a:effectLst/>
              </a:rPr>
            </a:br>
            <a:r>
              <a:rPr lang="ja-JP" altLang="en-US" dirty="0" smtClean="0">
                <a:effectLst/>
              </a:rPr>
              <a:t>　　　　　（知的財産権，さまざまな事例紹介）</a:t>
            </a:r>
            <a:br>
              <a:rPr lang="ja-JP" altLang="en-US" dirty="0" smtClean="0">
                <a:effectLst/>
              </a:rPr>
            </a:br>
            <a:r>
              <a:rPr lang="ja-JP" altLang="en-US" dirty="0" smtClean="0">
                <a:effectLst/>
              </a:rPr>
              <a:t>第８回：</a:t>
            </a:r>
            <a:r>
              <a:rPr lang="ja-JP" altLang="en-US" u="sng" dirty="0" smtClean="0">
                <a:effectLst/>
              </a:rPr>
              <a:t>コンピュータサイエンスの全容と将来を議論する</a:t>
            </a:r>
            <a:r>
              <a:rPr lang="en-US" altLang="ja-JP" u="sng" dirty="0" smtClean="0">
                <a:effectLst/>
              </a:rPr>
              <a:t/>
            </a:r>
            <a:br>
              <a:rPr lang="en-US" altLang="ja-JP" u="sng" dirty="0" smtClean="0">
                <a:effectLst/>
              </a:rPr>
            </a:br>
            <a:r>
              <a:rPr lang="ja-JP" altLang="en-US" dirty="0" smtClean="0">
                <a:effectLst/>
              </a:rPr>
              <a:t>　　　　　（</a:t>
            </a:r>
            <a:r>
              <a:rPr lang="en-US" altLang="ja-JP" dirty="0" smtClean="0">
                <a:effectLst/>
              </a:rPr>
              <a:t>e-</a:t>
            </a:r>
            <a:r>
              <a:rPr lang="en-US" altLang="ja-JP" dirty="0" err="1" smtClean="0">
                <a:effectLst/>
              </a:rPr>
              <a:t>healthCare</a:t>
            </a:r>
            <a:r>
              <a:rPr lang="en-US" altLang="ja-JP" dirty="0" smtClean="0">
                <a:effectLst/>
              </a:rPr>
              <a:t>, e-learning, e-government</a:t>
            </a:r>
            <a:r>
              <a:rPr lang="ja-JP" altLang="en-US" dirty="0" smtClean="0">
                <a:effectLst/>
              </a:rPr>
              <a:t>等，</a:t>
            </a:r>
            <a:r>
              <a:rPr lang="en-US" altLang="ja-JP" dirty="0" smtClean="0">
                <a:effectLst/>
              </a:rPr>
              <a:t/>
            </a:r>
            <a:br>
              <a:rPr lang="en-US" altLang="ja-JP" dirty="0" smtClean="0">
                <a:effectLst/>
              </a:rPr>
            </a:br>
            <a:r>
              <a:rPr lang="ja-JP" altLang="en-US" dirty="0" smtClean="0">
                <a:effectLst/>
              </a:rPr>
              <a:t>　　　　　　君は何を学ぶのか？　なぜ学ぶのか？　どうやって学ぶのか？） </a:t>
            </a: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F088F77B-B421-3442-85AB-482A94357AE7}" type="slidenum">
              <a:rPr kumimoji="1" lang="ja-JP" altLang="en-US" smtClean="0"/>
              <a:t>3</a:t>
            </a:fld>
            <a:endParaRPr kumimoji="1" lang="ja-JP" altLang="en-US"/>
          </a:p>
        </p:txBody>
      </p:sp>
    </p:spTree>
    <p:extLst>
      <p:ext uri="{BB962C8B-B14F-4D97-AF65-F5344CB8AC3E}">
        <p14:creationId xmlns:p14="http://schemas.microsoft.com/office/powerpoint/2010/main" val="41469973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4" descr="TM_fig4_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87714" y="260351"/>
            <a:ext cx="5946775" cy="626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スライド番号プレースホルダ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FE68359-53DE-4FAB-8EC9-BFFA55543883}" type="slidenum">
              <a:rPr lang="en-US" altLang="ja-JP"/>
              <a:pPr/>
              <a:t>30</a:t>
            </a:fld>
            <a:endParaRPr lang="en-US" altLang="ja-JP"/>
          </a:p>
        </p:txBody>
      </p:sp>
      <p:sp>
        <p:nvSpPr>
          <p:cNvPr id="4" name="Rectangle 3"/>
          <p:cNvSpPr txBox="1">
            <a:spLocks noChangeArrowheads="1"/>
          </p:cNvSpPr>
          <p:nvPr/>
        </p:nvSpPr>
        <p:spPr>
          <a:xfrm>
            <a:off x="447675" y="682625"/>
            <a:ext cx="5695950" cy="45085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smtClean="0"/>
              <a:t>｛ </a:t>
            </a:r>
            <a:r>
              <a:rPr lang="en-US" altLang="ja-JP" dirty="0" err="1" smtClean="0"/>
              <a:t>ww</a:t>
            </a:r>
            <a:r>
              <a:rPr lang="en-US" altLang="ja-JP" dirty="0" smtClean="0"/>
              <a:t> | w ∈ { a, b }</a:t>
            </a:r>
            <a:r>
              <a:rPr lang="en-US" altLang="ja-JP" baseline="30000" dirty="0" smtClean="0"/>
              <a:t>+</a:t>
            </a:r>
            <a:r>
              <a:rPr lang="en-US" altLang="ja-JP" dirty="0" smtClean="0"/>
              <a:t> </a:t>
            </a:r>
            <a:r>
              <a:rPr lang="ja-JP" altLang="en-US" dirty="0" smtClean="0"/>
              <a:t>｝ を受理する</a:t>
            </a:r>
            <a:r>
              <a:rPr lang="en-US" altLang="ja-JP" dirty="0" smtClean="0"/>
              <a:t>TM</a:t>
            </a:r>
          </a:p>
        </p:txBody>
      </p:sp>
    </p:spTree>
    <p:extLst>
      <p:ext uri="{BB962C8B-B14F-4D97-AF65-F5344CB8AC3E}">
        <p14:creationId xmlns:p14="http://schemas.microsoft.com/office/powerpoint/2010/main" val="33929065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0" name="Picture 4" descr="TM_fig4_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3026" y="387349"/>
            <a:ext cx="8842375" cy="615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C2DB30E-3E25-4831-907D-8706E31302BF}" type="slidenum">
              <a:rPr lang="en-US" altLang="ja-JP"/>
              <a:pPr/>
              <a:t>31</a:t>
            </a:fld>
            <a:endParaRPr lang="en-US" altLang="ja-JP"/>
          </a:p>
        </p:txBody>
      </p:sp>
      <p:sp>
        <p:nvSpPr>
          <p:cNvPr id="6" name="Rectangle 3"/>
          <p:cNvSpPr txBox="1">
            <a:spLocks noChangeArrowheads="1"/>
          </p:cNvSpPr>
          <p:nvPr/>
        </p:nvSpPr>
        <p:spPr>
          <a:xfrm>
            <a:off x="342900" y="571501"/>
            <a:ext cx="3943350" cy="460648"/>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dirty="0" smtClean="0"/>
              <a:t>2</a:t>
            </a:r>
            <a:r>
              <a:rPr lang="ja-JP" altLang="en-US" dirty="0" smtClean="0"/>
              <a:t>進数の和を計算する</a:t>
            </a:r>
            <a:r>
              <a:rPr lang="en-US" altLang="ja-JP" dirty="0" smtClean="0"/>
              <a:t>TM</a:t>
            </a:r>
          </a:p>
        </p:txBody>
      </p:sp>
    </p:spTree>
    <p:extLst>
      <p:ext uri="{BB962C8B-B14F-4D97-AF65-F5344CB8AC3E}">
        <p14:creationId xmlns:p14="http://schemas.microsoft.com/office/powerpoint/2010/main" val="13300305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タイトル 1"/>
          <p:cNvSpPr>
            <a:spLocks noGrp="1"/>
          </p:cNvSpPr>
          <p:nvPr>
            <p:ph type="title"/>
          </p:nvPr>
        </p:nvSpPr>
        <p:spPr/>
        <p:txBody>
          <a:bodyPr/>
          <a:lstStyle/>
          <a:p>
            <a:r>
              <a:rPr lang="ja-JP" altLang="en-US" dirty="0" smtClean="0"/>
              <a:t>最後に、</a:t>
            </a:r>
            <a:r>
              <a:rPr lang="ja-JP" altLang="en-US" dirty="0" smtClean="0">
                <a:solidFill>
                  <a:srgbClr val="FF0000"/>
                </a:solidFill>
              </a:rPr>
              <a:t>アルゴリズム</a:t>
            </a:r>
            <a:r>
              <a:rPr lang="ja-JP" altLang="en-US" dirty="0" smtClean="0"/>
              <a:t>について</a:t>
            </a:r>
          </a:p>
        </p:txBody>
      </p:sp>
      <p:sp>
        <p:nvSpPr>
          <p:cNvPr id="95235" name="コンテンツ プレースホルダ 2"/>
          <p:cNvSpPr>
            <a:spLocks noGrp="1"/>
          </p:cNvSpPr>
          <p:nvPr>
            <p:ph idx="1"/>
          </p:nvPr>
        </p:nvSpPr>
        <p:spPr/>
        <p:txBody>
          <a:bodyPr/>
          <a:lstStyle/>
          <a:p>
            <a:endParaRPr lang="ja-JP" altLang="en-US" dirty="0" smtClean="0"/>
          </a:p>
        </p:txBody>
      </p:sp>
      <p:sp>
        <p:nvSpPr>
          <p:cNvPr id="95236"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95237"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43672D6-5C2D-44BA-AABA-C954A4A29B8B}" type="slidenum">
              <a:rPr lang="en-US" altLang="ja-JP" sz="1400"/>
              <a:pPr>
                <a:spcBef>
                  <a:spcPct val="0"/>
                </a:spcBef>
                <a:buFontTx/>
                <a:buNone/>
              </a:pPr>
              <a:t>32</a:t>
            </a:fld>
            <a:endParaRPr lang="en-US" altLang="ja-JP" sz="1400"/>
          </a:p>
        </p:txBody>
      </p:sp>
    </p:spTree>
    <p:extLst>
      <p:ext uri="{BB962C8B-B14F-4D97-AF65-F5344CB8AC3E}">
        <p14:creationId xmlns:p14="http://schemas.microsoft.com/office/powerpoint/2010/main" val="13974594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タイトル 1"/>
          <p:cNvSpPr>
            <a:spLocks noGrp="1"/>
          </p:cNvSpPr>
          <p:nvPr>
            <p:ph type="title"/>
          </p:nvPr>
        </p:nvSpPr>
        <p:spPr/>
        <p:txBody>
          <a:bodyPr/>
          <a:lstStyle/>
          <a:p>
            <a:r>
              <a:rPr lang="ja-JP" altLang="en-US" smtClean="0"/>
              <a:t>アルゴリズムとは何か？</a:t>
            </a:r>
          </a:p>
        </p:txBody>
      </p:sp>
      <p:sp>
        <p:nvSpPr>
          <p:cNvPr id="96259" name="コンテンツ プレースホルダ 2"/>
          <p:cNvSpPr>
            <a:spLocks noGrp="1"/>
          </p:cNvSpPr>
          <p:nvPr>
            <p:ph idx="1"/>
          </p:nvPr>
        </p:nvSpPr>
        <p:spPr/>
        <p:txBody>
          <a:bodyPr/>
          <a:lstStyle/>
          <a:p>
            <a:r>
              <a:rPr lang="ja-JP" altLang="en-US" sz="3600" dirty="0" smtClean="0"/>
              <a:t>“</a:t>
            </a:r>
            <a:r>
              <a:rPr lang="ja-JP" altLang="en-US" sz="3600" dirty="0" smtClean="0">
                <a:solidFill>
                  <a:srgbClr val="FF0000"/>
                </a:solidFill>
              </a:rPr>
              <a:t>アルゴリズム</a:t>
            </a:r>
            <a:r>
              <a:rPr lang="en-US" altLang="ja-JP" sz="3600" dirty="0" smtClean="0">
                <a:solidFill>
                  <a:srgbClr val="FF0000"/>
                </a:solidFill>
              </a:rPr>
              <a:t>(algorithm)</a:t>
            </a:r>
            <a:r>
              <a:rPr lang="ja-JP" altLang="en-US" sz="3600" dirty="0" smtClean="0"/>
              <a:t>”という用語はもともと数学の分野で“手続き</a:t>
            </a:r>
            <a:r>
              <a:rPr lang="en-US" altLang="ja-JP" sz="3600" dirty="0" smtClean="0"/>
              <a:t>(procedure or recipe)</a:t>
            </a:r>
            <a:r>
              <a:rPr lang="ja-JP" altLang="en-US" sz="3600" dirty="0" smtClean="0"/>
              <a:t>”とも呼ばれていたもの。</a:t>
            </a:r>
            <a:r>
              <a:rPr lang="ja-JP" altLang="en-US" sz="3600" u="sng" dirty="0" smtClean="0"/>
              <a:t>素数を発見するためのアルゴリズム</a:t>
            </a:r>
            <a:r>
              <a:rPr lang="en-US" altLang="ja-JP" sz="3600" dirty="0" smtClean="0"/>
              <a:t>(</a:t>
            </a:r>
            <a:r>
              <a:rPr lang="ja-JP" altLang="en-US" sz="3600" dirty="0" smtClean="0"/>
              <a:t>例：エラストテネスの篩法</a:t>
            </a:r>
            <a:r>
              <a:rPr lang="en-US" altLang="ja-JP" sz="3600" dirty="0" smtClean="0"/>
              <a:t>)</a:t>
            </a:r>
            <a:r>
              <a:rPr lang="ja-JP" altLang="en-US" sz="3600" dirty="0" smtClean="0"/>
              <a:t>や</a:t>
            </a:r>
            <a:r>
              <a:rPr lang="ja-JP" altLang="en-US" sz="3600" u="sng" dirty="0" smtClean="0"/>
              <a:t>最大公約数を計算するアルゴリズム</a:t>
            </a:r>
            <a:r>
              <a:rPr lang="en-US" altLang="ja-JP" sz="3600" dirty="0" smtClean="0"/>
              <a:t>(</a:t>
            </a:r>
            <a:r>
              <a:rPr lang="ja-JP" altLang="en-US" sz="3600" dirty="0" smtClean="0"/>
              <a:t>ユークリッド互除法</a:t>
            </a:r>
            <a:r>
              <a:rPr lang="en-US" altLang="ja-JP" sz="3600" dirty="0" smtClean="0"/>
              <a:t>)</a:t>
            </a:r>
            <a:r>
              <a:rPr lang="ja-JP" altLang="en-US" sz="3600" dirty="0" smtClean="0"/>
              <a:t>などが有名である。</a:t>
            </a:r>
            <a:r>
              <a:rPr lang="en-US" altLang="ja-JP" sz="3600" dirty="0" smtClean="0"/>
              <a:t/>
            </a:r>
            <a:br>
              <a:rPr lang="en-US" altLang="ja-JP" sz="3600" dirty="0" smtClean="0"/>
            </a:br>
            <a:r>
              <a:rPr lang="ja-JP" altLang="en-US" sz="3600" dirty="0" smtClean="0"/>
              <a:t>　しかしながら、“</a:t>
            </a:r>
            <a:r>
              <a:rPr lang="ja-JP" altLang="en-US" sz="3600" dirty="0" smtClean="0">
                <a:solidFill>
                  <a:srgbClr val="3333CC"/>
                </a:solidFill>
              </a:rPr>
              <a:t>何らかの仕事を処理するための指示群</a:t>
            </a:r>
            <a:r>
              <a:rPr lang="ja-JP" altLang="en-US" sz="3600" dirty="0" smtClean="0"/>
              <a:t>”といった程度の概念でとらえられていた。（それでも十分だった</a:t>
            </a:r>
            <a:r>
              <a:rPr lang="en-US" altLang="ja-JP" sz="3600" dirty="0" smtClean="0"/>
              <a:t>…</a:t>
            </a:r>
            <a:r>
              <a:rPr lang="ja-JP" altLang="en-US" sz="3600" dirty="0" smtClean="0"/>
              <a:t>）</a:t>
            </a:r>
            <a:endParaRPr lang="en-US" altLang="ja-JP" sz="3600" dirty="0" smtClean="0"/>
          </a:p>
          <a:p>
            <a:pPr>
              <a:buFontTx/>
              <a:buNone/>
            </a:pPr>
            <a:endParaRPr lang="ja-JP" altLang="en-US" dirty="0" smtClean="0"/>
          </a:p>
        </p:txBody>
      </p:sp>
      <p:sp>
        <p:nvSpPr>
          <p:cNvPr id="96260"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96261"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1F18DCC-10F7-4F0B-A26C-5B002D083CF2}" type="slidenum">
              <a:rPr lang="en-US" altLang="ja-JP" sz="1400"/>
              <a:pPr>
                <a:spcBef>
                  <a:spcPct val="0"/>
                </a:spcBef>
                <a:buFontTx/>
                <a:buNone/>
              </a:pPr>
              <a:t>33</a:t>
            </a:fld>
            <a:endParaRPr lang="en-US" altLang="ja-JP" sz="1400"/>
          </a:p>
        </p:txBody>
      </p:sp>
    </p:spTree>
    <p:extLst>
      <p:ext uri="{BB962C8B-B14F-4D97-AF65-F5344CB8AC3E}">
        <p14:creationId xmlns:p14="http://schemas.microsoft.com/office/powerpoint/2010/main" val="9341918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タイトル 1"/>
          <p:cNvSpPr>
            <a:spLocks noGrp="1"/>
          </p:cNvSpPr>
          <p:nvPr>
            <p:ph type="title"/>
          </p:nvPr>
        </p:nvSpPr>
        <p:spPr/>
        <p:txBody>
          <a:bodyPr/>
          <a:lstStyle/>
          <a:p>
            <a:r>
              <a:rPr lang="en-US" altLang="ja-JP" smtClean="0"/>
              <a:t>Hilbert</a:t>
            </a:r>
            <a:r>
              <a:rPr lang="ja-JP" altLang="en-US" smtClean="0"/>
              <a:t>の２３の問題</a:t>
            </a:r>
          </a:p>
        </p:txBody>
      </p:sp>
      <p:sp>
        <p:nvSpPr>
          <p:cNvPr id="97283" name="コンテンツ プレースホルダ 2"/>
          <p:cNvSpPr>
            <a:spLocks noGrp="1"/>
          </p:cNvSpPr>
          <p:nvPr>
            <p:ph idx="1"/>
          </p:nvPr>
        </p:nvSpPr>
        <p:spPr/>
        <p:txBody>
          <a:bodyPr>
            <a:normAutofit/>
          </a:bodyPr>
          <a:lstStyle/>
          <a:p>
            <a:r>
              <a:rPr lang="en-US" altLang="ja-JP" sz="3600" dirty="0" smtClean="0"/>
              <a:t>1900</a:t>
            </a:r>
            <a:r>
              <a:rPr lang="ja-JP" altLang="en-US" sz="3600" dirty="0" smtClean="0"/>
              <a:t>年に数学者</a:t>
            </a:r>
            <a:r>
              <a:rPr lang="en-US" altLang="ja-JP" sz="3600" dirty="0" smtClean="0">
                <a:solidFill>
                  <a:srgbClr val="FF0000"/>
                </a:solidFill>
              </a:rPr>
              <a:t>David Hilbert</a:t>
            </a:r>
            <a:r>
              <a:rPr lang="ja-JP" altLang="en-US" sz="3600" dirty="0" smtClean="0"/>
              <a:t>がパリで開催された</a:t>
            </a:r>
            <a:r>
              <a:rPr lang="ja-JP" altLang="en-US" sz="3600" dirty="0" smtClean="0">
                <a:solidFill>
                  <a:srgbClr val="3333CC"/>
                </a:solidFill>
              </a:rPr>
              <a:t>国際数学者会議</a:t>
            </a:r>
            <a:r>
              <a:rPr lang="ja-JP" altLang="en-US" sz="3600" dirty="0" smtClean="0"/>
              <a:t>の講演で、</a:t>
            </a:r>
            <a:r>
              <a:rPr lang="en-US" altLang="ja-JP" sz="3600" dirty="0" smtClean="0"/>
              <a:t>23</a:t>
            </a:r>
            <a:r>
              <a:rPr lang="ja-JP" altLang="en-US" sz="3600" dirty="0" smtClean="0"/>
              <a:t>の問題を提案した。</a:t>
            </a:r>
            <a:r>
              <a:rPr lang="en-US" altLang="ja-JP" sz="3600" dirty="0" smtClean="0"/>
              <a:t/>
            </a:r>
            <a:br>
              <a:rPr lang="en-US" altLang="ja-JP" sz="3600" dirty="0" smtClean="0"/>
            </a:br>
            <a:r>
              <a:rPr lang="ja-JP" altLang="en-US" sz="3600" dirty="0" smtClean="0"/>
              <a:t>その</a:t>
            </a:r>
            <a:r>
              <a:rPr lang="ja-JP" altLang="en-US" sz="3600" dirty="0" smtClean="0">
                <a:solidFill>
                  <a:srgbClr val="3333CC"/>
                </a:solidFill>
              </a:rPr>
              <a:t>第</a:t>
            </a:r>
            <a:r>
              <a:rPr lang="en-US" altLang="ja-JP" sz="3600" dirty="0" smtClean="0">
                <a:solidFill>
                  <a:srgbClr val="3333CC"/>
                </a:solidFill>
              </a:rPr>
              <a:t>10</a:t>
            </a:r>
            <a:r>
              <a:rPr lang="ja-JP" altLang="en-US" sz="3600" dirty="0" smtClean="0">
                <a:solidFill>
                  <a:srgbClr val="3333CC"/>
                </a:solidFill>
              </a:rPr>
              <a:t>問題</a:t>
            </a:r>
            <a:r>
              <a:rPr lang="ja-JP" altLang="en-US" sz="3600" dirty="0" smtClean="0"/>
              <a:t>がアルゴリズムに関するものであった。</a:t>
            </a:r>
          </a:p>
        </p:txBody>
      </p:sp>
      <p:sp>
        <p:nvSpPr>
          <p:cNvPr id="97284"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97285"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49E6413-300C-4B34-BF6E-74F3AD55351C}" type="slidenum">
              <a:rPr lang="en-US" altLang="ja-JP" sz="1400"/>
              <a:pPr>
                <a:spcBef>
                  <a:spcPct val="0"/>
                </a:spcBef>
                <a:buFontTx/>
                <a:buNone/>
              </a:pPr>
              <a:t>34</a:t>
            </a:fld>
            <a:endParaRPr lang="en-US" altLang="ja-JP" sz="1400"/>
          </a:p>
        </p:txBody>
      </p:sp>
    </p:spTree>
    <p:extLst>
      <p:ext uri="{BB962C8B-B14F-4D97-AF65-F5344CB8AC3E}">
        <p14:creationId xmlns:p14="http://schemas.microsoft.com/office/powerpoint/2010/main" val="13562720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タイトル 1"/>
          <p:cNvSpPr>
            <a:spLocks noGrp="1"/>
          </p:cNvSpPr>
          <p:nvPr>
            <p:ph type="title"/>
          </p:nvPr>
        </p:nvSpPr>
        <p:spPr/>
        <p:txBody>
          <a:bodyPr/>
          <a:lstStyle/>
          <a:p>
            <a:r>
              <a:rPr lang="en-US" altLang="ja-JP" smtClean="0"/>
              <a:t>Hilbert</a:t>
            </a:r>
            <a:r>
              <a:rPr lang="ja-JP" altLang="en-US" smtClean="0"/>
              <a:t>の第</a:t>
            </a:r>
            <a:r>
              <a:rPr lang="en-US" altLang="ja-JP" smtClean="0"/>
              <a:t>10</a:t>
            </a:r>
            <a:r>
              <a:rPr lang="ja-JP" altLang="en-US" smtClean="0"/>
              <a:t>問題</a:t>
            </a:r>
          </a:p>
        </p:txBody>
      </p:sp>
      <p:sp>
        <p:nvSpPr>
          <p:cNvPr id="98307" name="コンテンツ プレースホルダ 2"/>
          <p:cNvSpPr>
            <a:spLocks noGrp="1"/>
          </p:cNvSpPr>
          <p:nvPr>
            <p:ph idx="1"/>
          </p:nvPr>
        </p:nvSpPr>
        <p:spPr/>
        <p:txBody>
          <a:bodyPr>
            <a:normAutofit/>
          </a:bodyPr>
          <a:lstStyle/>
          <a:p>
            <a:r>
              <a:rPr lang="ja-JP" altLang="en-US" sz="3600" dirty="0" smtClean="0"/>
              <a:t>多項式</a:t>
            </a:r>
            <a:r>
              <a:rPr lang="en-US" altLang="ja-JP" sz="3600" dirty="0" smtClean="0"/>
              <a:t>(polynomial)p</a:t>
            </a:r>
            <a:r>
              <a:rPr lang="ja-JP" altLang="en-US" sz="3600" dirty="0" smtClean="0"/>
              <a:t>が与えられたとき、その多項式</a:t>
            </a:r>
            <a:r>
              <a:rPr lang="en-US" altLang="ja-JP" sz="3600" dirty="0" smtClean="0"/>
              <a:t>p</a:t>
            </a:r>
            <a:r>
              <a:rPr lang="ja-JP" altLang="en-US" sz="3600" dirty="0" smtClean="0"/>
              <a:t>は整数解のみを持つ多項式であるのか否かを判定する手順（アルゴリズム）を考えよ。</a:t>
            </a:r>
          </a:p>
        </p:txBody>
      </p:sp>
      <p:sp>
        <p:nvSpPr>
          <p:cNvPr id="98308"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98309"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6B96719-1EC3-4AF2-961B-60F5BFE56D9A}" type="slidenum">
              <a:rPr lang="en-US" altLang="ja-JP" sz="1400"/>
              <a:pPr>
                <a:spcBef>
                  <a:spcPct val="0"/>
                </a:spcBef>
                <a:buFontTx/>
                <a:buNone/>
              </a:pPr>
              <a:t>35</a:t>
            </a:fld>
            <a:endParaRPr lang="en-US" altLang="ja-JP" sz="1400"/>
          </a:p>
        </p:txBody>
      </p:sp>
    </p:spTree>
    <p:extLst>
      <p:ext uri="{BB962C8B-B14F-4D97-AF65-F5344CB8AC3E}">
        <p14:creationId xmlns:p14="http://schemas.microsoft.com/office/powerpoint/2010/main" val="19681147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タイトル 1"/>
          <p:cNvSpPr>
            <a:spLocks noGrp="1"/>
          </p:cNvSpPr>
          <p:nvPr>
            <p:ph type="title"/>
          </p:nvPr>
        </p:nvSpPr>
        <p:spPr/>
        <p:txBody>
          <a:bodyPr/>
          <a:lstStyle/>
          <a:p>
            <a:r>
              <a:rPr lang="ja-JP" altLang="en-US" smtClean="0"/>
              <a:t>例：</a:t>
            </a:r>
          </a:p>
        </p:txBody>
      </p:sp>
      <p:sp>
        <p:nvSpPr>
          <p:cNvPr id="99331" name="コンテンツ プレースホルダ 2"/>
          <p:cNvSpPr>
            <a:spLocks noGrp="1"/>
          </p:cNvSpPr>
          <p:nvPr>
            <p:ph idx="1"/>
          </p:nvPr>
        </p:nvSpPr>
        <p:spPr/>
        <p:txBody>
          <a:bodyPr>
            <a:normAutofit/>
          </a:bodyPr>
          <a:lstStyle/>
          <a:p>
            <a:r>
              <a:rPr lang="ja-JP" altLang="en-US" sz="3600" dirty="0" smtClean="0"/>
              <a:t>次の多項式</a:t>
            </a:r>
            <a:r>
              <a:rPr lang="en-US" altLang="ja-JP" sz="3600" dirty="0" smtClean="0"/>
              <a:t>p</a:t>
            </a:r>
            <a:r>
              <a:rPr lang="ja-JP" altLang="en-US" sz="3600" dirty="0" smtClean="0"/>
              <a:t>は</a:t>
            </a:r>
            <a:r>
              <a:rPr lang="en-US" altLang="ja-JP" sz="3600" dirty="0" smtClean="0"/>
              <a:t>x=5,y=3,z=0</a:t>
            </a:r>
            <a:r>
              <a:rPr lang="ja-JP" altLang="en-US" sz="3600" dirty="0" smtClean="0"/>
              <a:t>のときゼロになる。つまり、</a:t>
            </a:r>
            <a:r>
              <a:rPr lang="en-US" altLang="ja-JP" sz="3600" dirty="0" smtClean="0"/>
              <a:t>p</a:t>
            </a:r>
            <a:r>
              <a:rPr lang="ja-JP" altLang="en-US" sz="3600" dirty="0" smtClean="0"/>
              <a:t>は整数解を持つ。与えられた任意の多項式がこのように整数解のみを持つかどうかを判定する処理手続きを考案したい。</a:t>
            </a:r>
          </a:p>
        </p:txBody>
      </p:sp>
      <p:sp>
        <p:nvSpPr>
          <p:cNvPr id="99332"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99333"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130F49A-C64E-4EAB-856E-B1AA49031227}" type="slidenum">
              <a:rPr lang="en-US" altLang="ja-JP" sz="1400"/>
              <a:pPr>
                <a:spcBef>
                  <a:spcPct val="0"/>
                </a:spcBef>
                <a:buFontTx/>
                <a:buNone/>
              </a:pPr>
              <a:t>36</a:t>
            </a:fld>
            <a:endParaRPr lang="en-US" altLang="ja-JP" sz="1400"/>
          </a:p>
        </p:txBody>
      </p:sp>
      <p:graphicFrame>
        <p:nvGraphicFramePr>
          <p:cNvPr id="99334" name="Object 2"/>
          <p:cNvGraphicFramePr>
            <a:graphicFrameLocks noChangeAspect="1"/>
          </p:cNvGraphicFramePr>
          <p:nvPr/>
        </p:nvGraphicFramePr>
        <p:xfrm>
          <a:off x="2952751" y="4357688"/>
          <a:ext cx="6727825" cy="1071562"/>
        </p:xfrm>
        <a:graphic>
          <a:graphicData uri="http://schemas.openxmlformats.org/presentationml/2006/ole">
            <mc:AlternateContent xmlns:mc="http://schemas.openxmlformats.org/markup-compatibility/2006">
              <mc:Choice xmlns:v="urn:schemas-microsoft-com:vml" Requires="v">
                <p:oleObj spid="_x0000_s2055" name="数式" r:id="rId3" imgW="1435100" imgH="228600" progId="Equation.3">
                  <p:embed/>
                </p:oleObj>
              </mc:Choice>
              <mc:Fallback>
                <p:oleObj name="数式" r:id="rId3" imgW="14351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2751" y="4357688"/>
                        <a:ext cx="6727825" cy="1071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153662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タイトル 1"/>
          <p:cNvSpPr>
            <a:spLocks noGrp="1"/>
          </p:cNvSpPr>
          <p:nvPr>
            <p:ph type="title"/>
          </p:nvPr>
        </p:nvSpPr>
        <p:spPr/>
        <p:txBody>
          <a:bodyPr/>
          <a:lstStyle/>
          <a:p>
            <a:r>
              <a:rPr lang="ja-JP" altLang="en-US" smtClean="0"/>
              <a:t>考えてみてください！</a:t>
            </a:r>
          </a:p>
        </p:txBody>
      </p:sp>
      <p:sp>
        <p:nvSpPr>
          <p:cNvPr id="100355" name="コンテンツ プレースホルダ 2"/>
          <p:cNvSpPr>
            <a:spLocks noGrp="1"/>
          </p:cNvSpPr>
          <p:nvPr>
            <p:ph idx="1"/>
          </p:nvPr>
        </p:nvSpPr>
        <p:spPr/>
        <p:txBody>
          <a:bodyPr>
            <a:normAutofit/>
          </a:bodyPr>
          <a:lstStyle/>
          <a:p>
            <a:r>
              <a:rPr lang="ja-JP" altLang="en-US" sz="3600" dirty="0" smtClean="0"/>
              <a:t>ある種の数学者たちはこのような問題に取り組んでいます！</a:t>
            </a:r>
            <a:r>
              <a:rPr lang="en-US" altLang="ja-JP" sz="3600" dirty="0" smtClean="0"/>
              <a:t/>
            </a:r>
            <a:br>
              <a:rPr lang="en-US" altLang="ja-JP" sz="3600" dirty="0" smtClean="0"/>
            </a:br>
            <a:r>
              <a:rPr lang="ja-JP" altLang="en-US" sz="3600" dirty="0" smtClean="0"/>
              <a:t>皆さんも数学者に挑戦してみては？</a:t>
            </a:r>
          </a:p>
        </p:txBody>
      </p:sp>
      <p:sp>
        <p:nvSpPr>
          <p:cNvPr id="100356"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100357"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964A70B-0B84-48D4-BA46-4D52DB1D2E17}" type="slidenum">
              <a:rPr lang="en-US" altLang="ja-JP" sz="1400"/>
              <a:pPr>
                <a:spcBef>
                  <a:spcPct val="0"/>
                </a:spcBef>
                <a:buFontTx/>
                <a:buNone/>
              </a:pPr>
              <a:t>37</a:t>
            </a:fld>
            <a:endParaRPr lang="en-US" altLang="ja-JP" sz="1400"/>
          </a:p>
        </p:txBody>
      </p:sp>
    </p:spTree>
    <p:extLst>
      <p:ext uri="{BB962C8B-B14F-4D97-AF65-F5344CB8AC3E}">
        <p14:creationId xmlns:p14="http://schemas.microsoft.com/office/powerpoint/2010/main" val="8018215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タイトル 1"/>
          <p:cNvSpPr>
            <a:spLocks noGrp="1"/>
          </p:cNvSpPr>
          <p:nvPr>
            <p:ph type="title"/>
          </p:nvPr>
        </p:nvSpPr>
        <p:spPr/>
        <p:txBody>
          <a:bodyPr/>
          <a:lstStyle/>
          <a:p>
            <a:r>
              <a:rPr lang="ja-JP" altLang="en-US" smtClean="0"/>
              <a:t>事実</a:t>
            </a:r>
          </a:p>
        </p:txBody>
      </p:sp>
      <p:sp>
        <p:nvSpPr>
          <p:cNvPr id="101379" name="コンテンツ プレースホルダ 2"/>
          <p:cNvSpPr>
            <a:spLocks noGrp="1"/>
          </p:cNvSpPr>
          <p:nvPr>
            <p:ph idx="1"/>
          </p:nvPr>
        </p:nvSpPr>
        <p:spPr>
          <a:xfrm>
            <a:off x="447675" y="1357314"/>
            <a:ext cx="10906125" cy="4929187"/>
          </a:xfrm>
        </p:spPr>
        <p:txBody>
          <a:bodyPr>
            <a:noAutofit/>
          </a:bodyPr>
          <a:lstStyle/>
          <a:p>
            <a:r>
              <a:rPr lang="ja-JP" altLang="en-US" sz="3600" dirty="0" smtClean="0"/>
              <a:t>そんなアルゴリズムは存在しない！</a:t>
            </a:r>
            <a:endParaRPr lang="en-US" altLang="ja-JP" sz="3600" dirty="0" smtClean="0"/>
          </a:p>
          <a:p>
            <a:r>
              <a:rPr lang="ja-JP" altLang="en-US" sz="3600" dirty="0" smtClean="0"/>
              <a:t>でも、存在しないことを証明することは困難であった。</a:t>
            </a:r>
            <a:endParaRPr lang="en-US" altLang="ja-JP" sz="3600" dirty="0" smtClean="0"/>
          </a:p>
          <a:p>
            <a:r>
              <a:rPr lang="ja-JP" altLang="en-US" sz="3600" dirty="0" smtClean="0"/>
              <a:t>「存在する」という証明は、例を１つみつければ</a:t>
            </a:r>
            <a:r>
              <a:rPr lang="en-US" altLang="ja-JP" sz="3600" dirty="0" smtClean="0"/>
              <a:t>OK .</a:t>
            </a:r>
          </a:p>
          <a:p>
            <a:r>
              <a:rPr lang="ja-JP" altLang="en-US" sz="3600" dirty="0" smtClean="0"/>
              <a:t>「存在しない」というのはどうやって証明すればいいのか？</a:t>
            </a:r>
            <a:endParaRPr lang="en-US" altLang="ja-JP" sz="3600" dirty="0" smtClean="0"/>
          </a:p>
          <a:p>
            <a:r>
              <a:rPr lang="ja-JP" altLang="en-US" sz="3600" dirty="0" smtClean="0"/>
              <a:t>そのような背景からアルゴリズムの理解は深まって行った。</a:t>
            </a:r>
          </a:p>
        </p:txBody>
      </p:sp>
      <p:sp>
        <p:nvSpPr>
          <p:cNvPr id="101380"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101381"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EEA766D-E736-4C74-8240-928A7C87FD12}" type="slidenum">
              <a:rPr lang="en-US" altLang="ja-JP" sz="1400"/>
              <a:pPr>
                <a:spcBef>
                  <a:spcPct val="0"/>
                </a:spcBef>
                <a:buFontTx/>
                <a:buNone/>
              </a:pPr>
              <a:t>38</a:t>
            </a:fld>
            <a:endParaRPr lang="en-US" altLang="ja-JP" sz="1400"/>
          </a:p>
        </p:txBody>
      </p:sp>
    </p:spTree>
    <p:extLst>
      <p:ext uri="{BB962C8B-B14F-4D97-AF65-F5344CB8AC3E}">
        <p14:creationId xmlns:p14="http://schemas.microsoft.com/office/powerpoint/2010/main" val="11858446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タイトル 1"/>
          <p:cNvSpPr>
            <a:spLocks noGrp="1"/>
          </p:cNvSpPr>
          <p:nvPr>
            <p:ph type="title"/>
          </p:nvPr>
        </p:nvSpPr>
        <p:spPr/>
        <p:txBody>
          <a:bodyPr/>
          <a:lstStyle/>
          <a:p>
            <a:r>
              <a:rPr lang="ja-JP" altLang="en-US" smtClean="0"/>
              <a:t>歴史的な話</a:t>
            </a:r>
          </a:p>
        </p:txBody>
      </p:sp>
      <p:sp>
        <p:nvSpPr>
          <p:cNvPr id="102403" name="コンテンツ プレースホルダ 2"/>
          <p:cNvSpPr>
            <a:spLocks noGrp="1"/>
          </p:cNvSpPr>
          <p:nvPr>
            <p:ph idx="1"/>
          </p:nvPr>
        </p:nvSpPr>
        <p:spPr/>
        <p:txBody>
          <a:bodyPr>
            <a:normAutofit/>
          </a:bodyPr>
          <a:lstStyle/>
          <a:p>
            <a:r>
              <a:rPr lang="en-US" altLang="ja-JP" sz="3600" dirty="0" smtClean="0"/>
              <a:t>1936</a:t>
            </a:r>
            <a:r>
              <a:rPr lang="ja-JP" altLang="en-US" sz="3600" dirty="0" smtClean="0"/>
              <a:t>年、</a:t>
            </a:r>
            <a:r>
              <a:rPr lang="en-US" altLang="ja-JP" sz="3600" dirty="0" smtClean="0"/>
              <a:t>Alonzo Church</a:t>
            </a:r>
            <a:r>
              <a:rPr lang="ja-JP" altLang="en-US" sz="3600" dirty="0" smtClean="0"/>
              <a:t>と</a:t>
            </a:r>
            <a:r>
              <a:rPr lang="en-US" altLang="ja-JP" sz="3600" dirty="0" smtClean="0"/>
              <a:t>Alan Turing</a:t>
            </a:r>
            <a:r>
              <a:rPr lang="ja-JP" altLang="en-US" sz="3600" dirty="0" smtClean="0"/>
              <a:t>の二人の“アルゴリズムの定義”が得られた。</a:t>
            </a:r>
            <a:endParaRPr lang="en-US" altLang="ja-JP" sz="3600" dirty="0" smtClean="0"/>
          </a:p>
          <a:p>
            <a:endParaRPr lang="en-US" altLang="ja-JP" sz="3600" dirty="0" smtClean="0"/>
          </a:p>
          <a:p>
            <a:pPr lvl="1"/>
            <a:r>
              <a:rPr lang="ja-JP" altLang="en-US" sz="3200" dirty="0" smtClean="0">
                <a:solidFill>
                  <a:srgbClr val="FF0000"/>
                </a:solidFill>
              </a:rPr>
              <a:t>ラムダ計算</a:t>
            </a:r>
            <a:r>
              <a:rPr lang="en-US" altLang="ja-JP" sz="3200" dirty="0" smtClean="0"/>
              <a:t>(λ-</a:t>
            </a:r>
            <a:r>
              <a:rPr lang="en-US" altLang="ja-JP" sz="3200" dirty="0" err="1" smtClean="0"/>
              <a:t>clculus</a:t>
            </a:r>
            <a:r>
              <a:rPr lang="en-US" altLang="ja-JP" sz="3200" dirty="0" smtClean="0"/>
              <a:t>)</a:t>
            </a:r>
            <a:r>
              <a:rPr lang="ja-JP" altLang="en-US" sz="3200" dirty="0" smtClean="0"/>
              <a:t>による定義　（</a:t>
            </a:r>
            <a:r>
              <a:rPr lang="en-US" altLang="ja-JP" sz="3200" dirty="0" smtClean="0"/>
              <a:t>Church</a:t>
            </a:r>
            <a:r>
              <a:rPr lang="ja-JP" altLang="en-US" sz="3200" dirty="0" smtClean="0"/>
              <a:t>）</a:t>
            </a:r>
            <a:endParaRPr lang="en-US" altLang="ja-JP" sz="3200" dirty="0" smtClean="0"/>
          </a:p>
          <a:p>
            <a:pPr lvl="1"/>
            <a:r>
              <a:rPr lang="en-US" altLang="ja-JP" sz="3200" dirty="0" smtClean="0">
                <a:solidFill>
                  <a:srgbClr val="FF0000"/>
                </a:solidFill>
              </a:rPr>
              <a:t>Turing machine</a:t>
            </a:r>
            <a:r>
              <a:rPr lang="ja-JP" altLang="en-US" sz="3200" dirty="0" smtClean="0"/>
              <a:t>による定義　（</a:t>
            </a:r>
            <a:r>
              <a:rPr lang="en-US" altLang="ja-JP" sz="3200" dirty="0" smtClean="0"/>
              <a:t>Turing</a:t>
            </a:r>
            <a:r>
              <a:rPr lang="ja-JP" altLang="en-US" sz="3200" dirty="0" smtClean="0"/>
              <a:t>）</a:t>
            </a:r>
            <a:r>
              <a:rPr lang="en-US" altLang="ja-JP" sz="3200" dirty="0" smtClean="0"/>
              <a:t/>
            </a:r>
            <a:br>
              <a:rPr lang="en-US" altLang="ja-JP" sz="3200" dirty="0" smtClean="0"/>
            </a:br>
            <a:r>
              <a:rPr lang="en-US" altLang="ja-JP" sz="3200" dirty="0" smtClean="0"/>
              <a:t/>
            </a:r>
            <a:br>
              <a:rPr lang="en-US" altLang="ja-JP" sz="3200" dirty="0" smtClean="0"/>
            </a:br>
            <a:r>
              <a:rPr lang="ja-JP" altLang="en-US" sz="3200" dirty="0" smtClean="0"/>
              <a:t>この２つの定義は同等であることが示された！</a:t>
            </a:r>
            <a:r>
              <a:rPr lang="en-US" altLang="ja-JP" sz="3200" dirty="0" smtClean="0"/>
              <a:t/>
            </a:r>
            <a:br>
              <a:rPr lang="en-US" altLang="ja-JP" sz="3200" dirty="0" smtClean="0"/>
            </a:br>
            <a:r>
              <a:rPr lang="ja-JP" altLang="en-US" sz="3200" dirty="0" smtClean="0"/>
              <a:t>（これを</a:t>
            </a:r>
            <a:r>
              <a:rPr lang="en-US" altLang="ja-JP" sz="3200" dirty="0" smtClean="0">
                <a:solidFill>
                  <a:srgbClr val="FF0000"/>
                </a:solidFill>
              </a:rPr>
              <a:t>Church-Turing Thesis</a:t>
            </a:r>
            <a:r>
              <a:rPr lang="ja-JP" altLang="en-US" sz="3200" dirty="0" smtClean="0"/>
              <a:t>という）</a:t>
            </a:r>
          </a:p>
        </p:txBody>
      </p:sp>
      <p:sp>
        <p:nvSpPr>
          <p:cNvPr id="102404"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102405"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273BE71-D433-4A1C-B45C-03E28A66BB32}" type="slidenum">
              <a:rPr lang="en-US" altLang="ja-JP" sz="1400"/>
              <a:pPr>
                <a:spcBef>
                  <a:spcPct val="0"/>
                </a:spcBef>
                <a:buFontTx/>
                <a:buNone/>
              </a:pPr>
              <a:t>39</a:t>
            </a:fld>
            <a:endParaRPr lang="en-US" altLang="ja-JP" sz="1400"/>
          </a:p>
        </p:txBody>
      </p:sp>
    </p:spTree>
    <p:extLst>
      <p:ext uri="{BB962C8B-B14F-4D97-AF65-F5344CB8AC3E}">
        <p14:creationId xmlns:p14="http://schemas.microsoft.com/office/powerpoint/2010/main" val="3928488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到達目標</a:t>
            </a:r>
            <a:endParaRPr kumimoji="1" lang="ja-JP" altLang="en-US" dirty="0"/>
          </a:p>
        </p:txBody>
      </p:sp>
      <p:sp>
        <p:nvSpPr>
          <p:cNvPr id="3" name="コンテンツ プレースホルダー 2"/>
          <p:cNvSpPr>
            <a:spLocks noGrp="1"/>
          </p:cNvSpPr>
          <p:nvPr>
            <p:ph idx="1"/>
          </p:nvPr>
        </p:nvSpPr>
        <p:spPr>
          <a:xfrm>
            <a:off x="2007326" y="2072096"/>
            <a:ext cx="8032025" cy="3611880"/>
          </a:xfrm>
        </p:spPr>
        <p:txBody>
          <a:bodyPr>
            <a:normAutofit fontScale="85000" lnSpcReduction="20000"/>
          </a:bodyPr>
          <a:lstStyle/>
          <a:p>
            <a:pPr marL="0" indent="0">
              <a:buNone/>
            </a:pPr>
            <a:r>
              <a:rPr lang="ja-JP" altLang="en-US" dirty="0" smtClean="0">
                <a:effectLst/>
              </a:rPr>
              <a:t>コンピュータサイエンスに関して以下のことが到達目標である。</a:t>
            </a:r>
            <a:endParaRPr lang="en-US" altLang="ja-JP" dirty="0" smtClean="0">
              <a:effectLst/>
            </a:endParaRPr>
          </a:p>
          <a:p>
            <a:pPr marL="0" indent="0">
              <a:buNone/>
            </a:pPr>
            <a:r>
              <a:rPr lang="ja-JP" altLang="en-US" dirty="0" smtClean="0">
                <a:effectLst/>
              </a:rPr>
              <a:t/>
            </a:r>
            <a:br>
              <a:rPr lang="ja-JP" altLang="en-US" dirty="0" smtClean="0">
                <a:effectLst/>
              </a:rPr>
            </a:br>
            <a:r>
              <a:rPr lang="ja-JP" altLang="en-US" dirty="0" smtClean="0">
                <a:effectLst/>
              </a:rPr>
              <a:t>　１．コンピュータサイエンスの</a:t>
            </a:r>
            <a:r>
              <a:rPr lang="en-US" altLang="ja-JP" dirty="0" smtClean="0">
                <a:effectLst/>
              </a:rPr>
              <a:t/>
            </a:r>
            <a:br>
              <a:rPr lang="en-US" altLang="ja-JP" dirty="0" smtClean="0">
                <a:effectLst/>
              </a:rPr>
            </a:br>
            <a:r>
              <a:rPr lang="ja-JP" altLang="en-US" dirty="0" smtClean="0">
                <a:effectLst/>
              </a:rPr>
              <a:t>　　　</a:t>
            </a:r>
            <a:r>
              <a:rPr lang="ja-JP" altLang="en-US" u="sng" dirty="0" smtClean="0">
                <a:effectLst/>
              </a:rPr>
              <a:t>社会的役割・意義</a:t>
            </a:r>
            <a:r>
              <a:rPr lang="ja-JP" altLang="en-US" dirty="0" smtClean="0">
                <a:effectLst/>
              </a:rPr>
              <a:t>を理解し説明できる。</a:t>
            </a:r>
            <a:br>
              <a:rPr lang="ja-JP" altLang="en-US" dirty="0" smtClean="0">
                <a:effectLst/>
              </a:rPr>
            </a:br>
            <a:r>
              <a:rPr lang="ja-JP" altLang="en-US" dirty="0" smtClean="0">
                <a:effectLst/>
              </a:rPr>
              <a:t>　</a:t>
            </a:r>
            <a:r>
              <a:rPr lang="en-US" altLang="ja-JP" dirty="0" smtClean="0">
                <a:effectLst/>
              </a:rPr>
              <a:t/>
            </a:r>
            <a:br>
              <a:rPr lang="en-US" altLang="ja-JP" dirty="0" smtClean="0">
                <a:effectLst/>
              </a:rPr>
            </a:br>
            <a:r>
              <a:rPr lang="ja-JP" altLang="en-US" dirty="0" smtClean="0">
                <a:effectLst/>
              </a:rPr>
              <a:t>　２．コンピュータサイエンスを学ぶ上での</a:t>
            </a:r>
            <a:r>
              <a:rPr lang="en-US" altLang="ja-JP" dirty="0" smtClean="0">
                <a:effectLst/>
              </a:rPr>
              <a:t/>
            </a:r>
            <a:br>
              <a:rPr lang="en-US" altLang="ja-JP" dirty="0" smtClean="0">
                <a:effectLst/>
              </a:rPr>
            </a:br>
            <a:r>
              <a:rPr lang="ja-JP" altLang="en-US" dirty="0" smtClean="0">
                <a:effectLst/>
              </a:rPr>
              <a:t>　　　</a:t>
            </a:r>
            <a:r>
              <a:rPr lang="ja-JP" altLang="en-US" u="sng" dirty="0" smtClean="0">
                <a:effectLst/>
              </a:rPr>
              <a:t>重要な能力・資質</a:t>
            </a:r>
            <a:r>
              <a:rPr lang="ja-JP" altLang="en-US" dirty="0" smtClean="0">
                <a:effectLst/>
              </a:rPr>
              <a:t>を理解する。</a:t>
            </a:r>
            <a:br>
              <a:rPr lang="ja-JP" altLang="en-US" dirty="0" smtClean="0">
                <a:effectLst/>
              </a:rPr>
            </a:br>
            <a:r>
              <a:rPr lang="en-US" altLang="ja-JP" dirty="0" smtClean="0">
                <a:effectLst/>
              </a:rPr>
              <a:t/>
            </a:r>
            <a:br>
              <a:rPr lang="en-US" altLang="ja-JP" dirty="0" smtClean="0">
                <a:effectLst/>
              </a:rPr>
            </a:br>
            <a:r>
              <a:rPr lang="ja-JP" altLang="en-US" dirty="0" smtClean="0">
                <a:effectLst/>
              </a:rPr>
              <a:t>　３．コンピュータサイエンスの概要を説明できる。</a:t>
            </a:r>
            <a:br>
              <a:rPr lang="ja-JP" altLang="en-US" dirty="0" smtClean="0">
                <a:effectLst/>
              </a:rPr>
            </a:br>
            <a:r>
              <a:rPr lang="en-US" altLang="ja-JP" dirty="0" smtClean="0">
                <a:effectLst/>
              </a:rPr>
              <a:t/>
            </a:r>
            <a:br>
              <a:rPr lang="en-US" altLang="ja-JP" dirty="0" smtClean="0">
                <a:effectLst/>
              </a:rPr>
            </a:br>
            <a:r>
              <a:rPr lang="ja-JP" altLang="en-US" dirty="0" smtClean="0">
                <a:effectLst/>
              </a:rPr>
              <a:t>　４．将来の</a:t>
            </a:r>
            <a:r>
              <a:rPr lang="ja-JP" altLang="en-US" u="sng" dirty="0" smtClean="0">
                <a:effectLst/>
              </a:rPr>
              <a:t>コース選択</a:t>
            </a:r>
            <a:r>
              <a:rPr lang="ja-JP" altLang="en-US" dirty="0" smtClean="0">
                <a:effectLst/>
              </a:rPr>
              <a:t>（案）を自力で作成し、</a:t>
            </a:r>
            <a:r>
              <a:rPr lang="en-US" altLang="ja-JP" dirty="0" smtClean="0">
                <a:effectLst/>
              </a:rPr>
              <a:t/>
            </a:r>
            <a:br>
              <a:rPr lang="en-US" altLang="ja-JP" dirty="0" smtClean="0">
                <a:effectLst/>
              </a:rPr>
            </a:br>
            <a:r>
              <a:rPr lang="ja-JP" altLang="en-US" dirty="0" smtClean="0">
                <a:effectLst/>
              </a:rPr>
              <a:t>　　　人にわかりやすく説明できる。 </a:t>
            </a: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F088F77B-B421-3442-85AB-482A94357AE7}" type="slidenum">
              <a:rPr kumimoji="1" lang="ja-JP" altLang="en-US" smtClean="0"/>
              <a:t>4</a:t>
            </a:fld>
            <a:endParaRPr kumimoji="1" lang="ja-JP" altLang="en-US"/>
          </a:p>
        </p:txBody>
      </p:sp>
    </p:spTree>
    <p:extLst>
      <p:ext uri="{BB962C8B-B14F-4D97-AF65-F5344CB8AC3E}">
        <p14:creationId xmlns:p14="http://schemas.microsoft.com/office/powerpoint/2010/main" val="42182007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タイトル 1"/>
          <p:cNvSpPr>
            <a:spLocks noGrp="1"/>
          </p:cNvSpPr>
          <p:nvPr>
            <p:ph type="title"/>
          </p:nvPr>
        </p:nvSpPr>
        <p:spPr/>
        <p:txBody>
          <a:bodyPr/>
          <a:lstStyle/>
          <a:p>
            <a:r>
              <a:rPr lang="en-US" altLang="ja-JP" smtClean="0"/>
              <a:t>Hilbert</a:t>
            </a:r>
            <a:r>
              <a:rPr lang="ja-JP" altLang="en-US" smtClean="0"/>
              <a:t>の第</a:t>
            </a:r>
            <a:r>
              <a:rPr lang="en-US" altLang="ja-JP" smtClean="0"/>
              <a:t>10</a:t>
            </a:r>
            <a:r>
              <a:rPr lang="ja-JP" altLang="en-US" smtClean="0"/>
              <a:t>問題</a:t>
            </a:r>
          </a:p>
        </p:txBody>
      </p:sp>
      <p:sp>
        <p:nvSpPr>
          <p:cNvPr id="103427" name="コンテンツ プレースホルダ 2"/>
          <p:cNvSpPr>
            <a:spLocks noGrp="1"/>
          </p:cNvSpPr>
          <p:nvPr>
            <p:ph idx="1"/>
          </p:nvPr>
        </p:nvSpPr>
        <p:spPr/>
        <p:txBody>
          <a:bodyPr/>
          <a:lstStyle/>
          <a:p>
            <a:r>
              <a:rPr lang="ja-JP" altLang="en-US" dirty="0" smtClean="0"/>
              <a:t>次の</a:t>
            </a:r>
            <a:r>
              <a:rPr lang="en-US" altLang="ja-JP" dirty="0" smtClean="0"/>
              <a:t>D</a:t>
            </a:r>
            <a:r>
              <a:rPr lang="ja-JP" altLang="en-US" dirty="0" smtClean="0"/>
              <a:t>は決定可能</a:t>
            </a:r>
            <a:r>
              <a:rPr lang="en-US" altLang="ja-JP" dirty="0" smtClean="0"/>
              <a:t>(decidable)</a:t>
            </a:r>
            <a:r>
              <a:rPr lang="ja-JP" altLang="en-US" dirty="0" smtClean="0"/>
              <a:t>か？</a:t>
            </a:r>
            <a:r>
              <a:rPr lang="en-US" altLang="ja-JP" dirty="0" smtClean="0"/>
              <a:t/>
            </a:r>
            <a:br>
              <a:rPr lang="en-US" altLang="ja-JP" dirty="0" smtClean="0"/>
            </a:br>
            <a:r>
              <a:rPr lang="en-US" altLang="ja-JP" dirty="0" smtClean="0"/>
              <a:t/>
            </a:r>
            <a:br>
              <a:rPr lang="en-US" altLang="ja-JP" dirty="0" smtClean="0"/>
            </a:br>
            <a:r>
              <a:rPr lang="en-US" altLang="ja-JP" dirty="0" smtClean="0"/>
              <a:t>D = { p | p </a:t>
            </a:r>
            <a:r>
              <a:rPr lang="ja-JP" altLang="en-US" dirty="0" smtClean="0"/>
              <a:t>は整数解のみを持つ多項式</a:t>
            </a:r>
            <a:r>
              <a:rPr lang="en-US" altLang="ja-JP" dirty="0" smtClean="0"/>
              <a:t>}</a:t>
            </a:r>
            <a:br>
              <a:rPr lang="en-US" altLang="ja-JP" dirty="0" smtClean="0"/>
            </a:br>
            <a:r>
              <a:rPr lang="en-US" altLang="ja-JP" dirty="0" smtClean="0"/>
              <a:t/>
            </a:r>
            <a:br>
              <a:rPr lang="en-US" altLang="ja-JP" dirty="0" smtClean="0"/>
            </a:br>
            <a:r>
              <a:rPr lang="ja-JP" altLang="en-US" dirty="0" smtClean="0"/>
              <a:t>この問題に対する答えは否定的であった。</a:t>
            </a:r>
            <a:r>
              <a:rPr lang="en-US" altLang="ja-JP" dirty="0" smtClean="0"/>
              <a:t/>
            </a:r>
            <a:br>
              <a:rPr lang="en-US" altLang="ja-JP" dirty="0" smtClean="0"/>
            </a:br>
            <a:r>
              <a:rPr lang="ja-JP" altLang="en-US" dirty="0" smtClean="0"/>
              <a:t>しかしながら、この問題</a:t>
            </a:r>
            <a:r>
              <a:rPr lang="ja-JP" altLang="en-US" dirty="0" smtClean="0"/>
              <a:t>は</a:t>
            </a:r>
            <a:r>
              <a:rPr lang="ja-JP" altLang="en-US" dirty="0"/>
              <a:t>チューリング</a:t>
            </a:r>
            <a:r>
              <a:rPr lang="ja-JP" altLang="en-US" dirty="0" smtClean="0"/>
              <a:t>認識</a:t>
            </a:r>
            <a:r>
              <a:rPr lang="ja-JP" altLang="en-US" dirty="0" smtClean="0"/>
              <a:t>可能であることを示すことができる。</a:t>
            </a:r>
          </a:p>
        </p:txBody>
      </p:sp>
      <p:sp>
        <p:nvSpPr>
          <p:cNvPr id="103428"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103429"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B498564-1232-471C-A5E6-F99998CD5F32}" type="slidenum">
              <a:rPr lang="en-US" altLang="ja-JP" sz="1400"/>
              <a:pPr>
                <a:spcBef>
                  <a:spcPct val="0"/>
                </a:spcBef>
                <a:buFontTx/>
                <a:buNone/>
              </a:pPr>
              <a:t>40</a:t>
            </a:fld>
            <a:endParaRPr lang="en-US" altLang="ja-JP" sz="1400"/>
          </a:p>
        </p:txBody>
      </p:sp>
      <p:sp>
        <p:nvSpPr>
          <p:cNvPr id="7" name="横巻き 6"/>
          <p:cNvSpPr/>
          <p:nvPr/>
        </p:nvSpPr>
        <p:spPr>
          <a:xfrm>
            <a:off x="5167313" y="5286375"/>
            <a:ext cx="4857750" cy="8572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t>このことをもっと単純な問題で見てみよう！</a:t>
            </a:r>
          </a:p>
        </p:txBody>
      </p:sp>
    </p:spTree>
    <p:extLst>
      <p:ext uri="{BB962C8B-B14F-4D97-AF65-F5344CB8AC3E}">
        <p14:creationId xmlns:p14="http://schemas.microsoft.com/office/powerpoint/2010/main" val="3460806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タイトル 1"/>
          <p:cNvSpPr>
            <a:spLocks noGrp="1"/>
          </p:cNvSpPr>
          <p:nvPr>
            <p:ph type="title"/>
          </p:nvPr>
        </p:nvSpPr>
        <p:spPr/>
        <p:txBody>
          <a:bodyPr/>
          <a:lstStyle/>
          <a:p>
            <a:r>
              <a:rPr lang="ja-JP" altLang="en-US" smtClean="0"/>
              <a:t>簡単化された問題</a:t>
            </a:r>
          </a:p>
        </p:txBody>
      </p:sp>
      <p:sp>
        <p:nvSpPr>
          <p:cNvPr id="104451" name="コンテンツ プレースホルダ 2"/>
          <p:cNvSpPr>
            <a:spLocks noGrp="1"/>
          </p:cNvSpPr>
          <p:nvPr>
            <p:ph idx="1"/>
          </p:nvPr>
        </p:nvSpPr>
        <p:spPr>
          <a:xfrm>
            <a:off x="1981200" y="1600200"/>
            <a:ext cx="8229600" cy="4757738"/>
          </a:xfrm>
        </p:spPr>
        <p:txBody>
          <a:bodyPr/>
          <a:lstStyle/>
          <a:p>
            <a:r>
              <a:rPr lang="en-US" altLang="ja-JP" dirty="0" smtClean="0"/>
              <a:t>D</a:t>
            </a:r>
            <a:r>
              <a:rPr lang="en-US" altLang="ja-JP" baseline="-25000" dirty="0" smtClean="0"/>
              <a:t>1</a:t>
            </a:r>
            <a:r>
              <a:rPr lang="en-US" altLang="ja-JP" dirty="0" smtClean="0"/>
              <a:t>={ p | p</a:t>
            </a:r>
            <a:r>
              <a:rPr lang="ja-JP" altLang="en-US" dirty="0" smtClean="0"/>
              <a:t>は</a:t>
            </a:r>
            <a:r>
              <a:rPr lang="ja-JP" altLang="en-US" dirty="0" err="1" smtClean="0"/>
              <a:t>ｘ</a:t>
            </a:r>
            <a:r>
              <a:rPr lang="ja-JP" altLang="en-US" dirty="0" smtClean="0"/>
              <a:t>に関する多項式で、整数のみを解として持つ</a:t>
            </a:r>
            <a:r>
              <a:rPr lang="en-US" altLang="ja-JP" dirty="0" smtClean="0"/>
              <a:t>}</a:t>
            </a:r>
          </a:p>
          <a:p>
            <a:endParaRPr lang="en-US" altLang="ja-JP" dirty="0" smtClean="0"/>
          </a:p>
          <a:p>
            <a:r>
              <a:rPr lang="ja-JP" altLang="en-US" dirty="0" smtClean="0"/>
              <a:t>チューリング</a:t>
            </a:r>
            <a:r>
              <a:rPr lang="ja-JP" altLang="en-US" dirty="0"/>
              <a:t>マシン</a:t>
            </a:r>
            <a:r>
              <a:rPr lang="en-US" altLang="ja-JP" dirty="0" smtClean="0"/>
              <a:t> </a:t>
            </a:r>
            <a:r>
              <a:rPr lang="en-US" altLang="ja-JP" i="1" dirty="0" smtClean="0"/>
              <a:t>M</a:t>
            </a:r>
            <a:r>
              <a:rPr lang="en-US" altLang="ja-JP" baseline="-25000" dirty="0" smtClean="0"/>
              <a:t>1</a:t>
            </a:r>
            <a:r>
              <a:rPr lang="ja-JP" altLang="en-US" dirty="0" smtClean="0"/>
              <a:t>は</a:t>
            </a:r>
            <a:r>
              <a:rPr lang="en-US" altLang="ja-JP" dirty="0" smtClean="0"/>
              <a:t>D</a:t>
            </a:r>
            <a:r>
              <a:rPr lang="en-US" altLang="ja-JP" baseline="-25000" dirty="0" smtClean="0"/>
              <a:t>1</a:t>
            </a:r>
            <a:r>
              <a:rPr lang="ja-JP" altLang="en-US" dirty="0" smtClean="0"/>
              <a:t>を認識する。</a:t>
            </a:r>
            <a:endParaRPr lang="en-US" altLang="ja-JP" dirty="0" smtClean="0"/>
          </a:p>
          <a:p>
            <a:r>
              <a:rPr lang="en-US" altLang="ja-JP" i="1" dirty="0" smtClean="0"/>
              <a:t>M</a:t>
            </a:r>
            <a:r>
              <a:rPr lang="en-US" altLang="ja-JP" baseline="-25000" dirty="0" smtClean="0"/>
              <a:t>1</a:t>
            </a:r>
            <a:r>
              <a:rPr lang="ja-JP" altLang="en-US" dirty="0" smtClean="0"/>
              <a:t>：</a:t>
            </a:r>
            <a:r>
              <a:rPr lang="en-US" altLang="ja-JP" dirty="0" smtClean="0"/>
              <a:t/>
            </a:r>
            <a:br>
              <a:rPr lang="en-US" altLang="ja-JP" dirty="0" smtClean="0"/>
            </a:br>
            <a:r>
              <a:rPr lang="en-US" altLang="ja-JP" dirty="0" smtClean="0"/>
              <a:t>	</a:t>
            </a:r>
            <a:r>
              <a:rPr lang="ja-JP" altLang="en-US" dirty="0" err="1" smtClean="0"/>
              <a:t>ｘ</a:t>
            </a:r>
            <a:r>
              <a:rPr lang="ja-JP" altLang="en-US" dirty="0" smtClean="0"/>
              <a:t>に関する多項式</a:t>
            </a:r>
            <a:r>
              <a:rPr lang="en-US" altLang="ja-JP" dirty="0" smtClean="0"/>
              <a:t>p</a:t>
            </a:r>
            <a:r>
              <a:rPr lang="ja-JP" altLang="en-US" dirty="0" smtClean="0"/>
              <a:t>を入力とする。</a:t>
            </a:r>
            <a:endParaRPr lang="en-US" altLang="ja-JP" dirty="0" smtClean="0"/>
          </a:p>
          <a:p>
            <a:pPr marL="971550" lvl="1" indent="-514350">
              <a:buFontTx/>
              <a:buAutoNum type="arabicPeriod"/>
            </a:pPr>
            <a:r>
              <a:rPr lang="ja-JP" altLang="en-US" dirty="0" smtClean="0"/>
              <a:t>多項式</a:t>
            </a:r>
            <a:r>
              <a:rPr lang="en-US" altLang="ja-JP" dirty="0" smtClean="0"/>
              <a:t>p</a:t>
            </a:r>
            <a:r>
              <a:rPr lang="ja-JP" altLang="en-US" dirty="0" smtClean="0"/>
              <a:t>の値を、以下の</a:t>
            </a:r>
            <a:r>
              <a:rPr lang="en-US" altLang="ja-JP" dirty="0" smtClean="0"/>
              <a:t>x</a:t>
            </a:r>
            <a:r>
              <a:rPr lang="ja-JP" altLang="en-US" dirty="0" smtClean="0"/>
              <a:t>について順次計算し</a:t>
            </a:r>
            <a:r>
              <a:rPr lang="ja-JP" altLang="en-US" dirty="0" smtClean="0"/>
              <a:t>、</a:t>
            </a:r>
            <a:r>
              <a:rPr lang="en-US" altLang="ja-JP" dirty="0" smtClean="0"/>
              <a:t/>
            </a:r>
            <a:br>
              <a:rPr lang="en-US" altLang="ja-JP" dirty="0" smtClean="0"/>
            </a:br>
            <a:r>
              <a:rPr lang="ja-JP" altLang="en-US" dirty="0" smtClean="0"/>
              <a:t>どこ</a:t>
            </a:r>
            <a:r>
              <a:rPr lang="ja-JP" altLang="en-US" dirty="0" smtClean="0"/>
              <a:t>かで</a:t>
            </a:r>
            <a:r>
              <a:rPr lang="en-US" altLang="ja-JP" dirty="0" smtClean="0"/>
              <a:t>p=0</a:t>
            </a:r>
            <a:r>
              <a:rPr lang="ja-JP" altLang="en-US" dirty="0" smtClean="0"/>
              <a:t>となったらその</a:t>
            </a:r>
            <a:r>
              <a:rPr lang="en-US" altLang="ja-JP" dirty="0" smtClean="0"/>
              <a:t>p</a:t>
            </a:r>
            <a:r>
              <a:rPr lang="ja-JP" altLang="en-US" dirty="0" smtClean="0"/>
              <a:t>を</a:t>
            </a:r>
            <a:r>
              <a:rPr lang="ja-JP" altLang="en-US" dirty="0"/>
              <a:t>受理</a:t>
            </a:r>
            <a:r>
              <a:rPr lang="ja-JP" altLang="en-US" dirty="0" smtClean="0"/>
              <a:t>する</a:t>
            </a:r>
            <a:r>
              <a:rPr lang="ja-JP" altLang="en-US" dirty="0" smtClean="0"/>
              <a:t>。</a:t>
            </a:r>
            <a:r>
              <a:rPr lang="en-US" altLang="ja-JP" dirty="0" smtClean="0"/>
              <a:t/>
            </a:r>
            <a:br>
              <a:rPr lang="en-US" altLang="ja-JP" dirty="0" smtClean="0"/>
            </a:br>
            <a:r>
              <a:rPr lang="ja-JP" altLang="en-US" dirty="0" smtClean="0"/>
              <a:t>　</a:t>
            </a:r>
            <a:r>
              <a:rPr lang="en-US" altLang="ja-JP" dirty="0" smtClean="0"/>
              <a:t>x=0</a:t>
            </a:r>
            <a:r>
              <a:rPr lang="en-US" altLang="ja-JP" dirty="0" smtClean="0"/>
              <a:t>, 1, -1, 2, -2, 3, -3, 4, -4, …</a:t>
            </a:r>
            <a:endParaRPr lang="ja-JP" altLang="en-US" dirty="0" smtClean="0"/>
          </a:p>
        </p:txBody>
      </p:sp>
      <p:sp>
        <p:nvSpPr>
          <p:cNvPr id="104452"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104453"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C974C5A-808C-4237-8B4E-A0D2551EB4BF}" type="slidenum">
              <a:rPr lang="en-US" altLang="ja-JP" sz="1400"/>
              <a:pPr>
                <a:spcBef>
                  <a:spcPct val="0"/>
                </a:spcBef>
                <a:buFontTx/>
                <a:buNone/>
              </a:pPr>
              <a:t>41</a:t>
            </a:fld>
            <a:endParaRPr lang="en-US" altLang="ja-JP" sz="1400"/>
          </a:p>
        </p:txBody>
      </p:sp>
    </p:spTree>
    <p:extLst>
      <p:ext uri="{BB962C8B-B14F-4D97-AF65-F5344CB8AC3E}">
        <p14:creationId xmlns:p14="http://schemas.microsoft.com/office/powerpoint/2010/main" val="13277432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タイトル 1"/>
          <p:cNvSpPr>
            <a:spLocks noGrp="1"/>
          </p:cNvSpPr>
          <p:nvPr>
            <p:ph type="title"/>
          </p:nvPr>
        </p:nvSpPr>
        <p:spPr/>
        <p:txBody>
          <a:bodyPr/>
          <a:lstStyle/>
          <a:p>
            <a:endParaRPr lang="ja-JP" altLang="en-US" smtClean="0"/>
          </a:p>
        </p:txBody>
      </p:sp>
      <p:sp>
        <p:nvSpPr>
          <p:cNvPr id="105475" name="コンテンツ プレースホルダ 2"/>
          <p:cNvSpPr>
            <a:spLocks noGrp="1"/>
          </p:cNvSpPr>
          <p:nvPr>
            <p:ph idx="1"/>
          </p:nvPr>
        </p:nvSpPr>
        <p:spPr/>
        <p:txBody>
          <a:bodyPr/>
          <a:lstStyle/>
          <a:p>
            <a:r>
              <a:rPr lang="ja-JP" altLang="en-US" smtClean="0"/>
              <a:t>これは認識可能であるが決定可能ではない。また、多変数への拡張は可能である。</a:t>
            </a:r>
            <a:endParaRPr lang="en-US" altLang="ja-JP" smtClean="0"/>
          </a:p>
          <a:p>
            <a:r>
              <a:rPr lang="ja-JP" altLang="en-US" smtClean="0"/>
              <a:t>しかしながら、これらは決定可能ではないという問題点がある。</a:t>
            </a:r>
            <a:endParaRPr lang="en-US" altLang="ja-JP" smtClean="0"/>
          </a:p>
          <a:p>
            <a:r>
              <a:rPr lang="ja-JP" altLang="en-US" smtClean="0"/>
              <a:t>だが、</a:t>
            </a:r>
            <a:r>
              <a:rPr lang="en-US" altLang="ja-JP" smtClean="0"/>
              <a:t>…</a:t>
            </a:r>
          </a:p>
        </p:txBody>
      </p:sp>
      <p:sp>
        <p:nvSpPr>
          <p:cNvPr id="105476"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105477"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3D363D7-8517-4C52-9A73-086B852C706C}" type="slidenum">
              <a:rPr lang="en-US" altLang="ja-JP" sz="1400"/>
              <a:pPr>
                <a:spcBef>
                  <a:spcPct val="0"/>
                </a:spcBef>
                <a:buFontTx/>
                <a:buNone/>
              </a:pPr>
              <a:t>42</a:t>
            </a:fld>
            <a:endParaRPr lang="en-US" altLang="ja-JP" sz="1400"/>
          </a:p>
        </p:txBody>
      </p:sp>
    </p:spTree>
    <p:extLst>
      <p:ext uri="{BB962C8B-B14F-4D97-AF65-F5344CB8AC3E}">
        <p14:creationId xmlns:p14="http://schemas.microsoft.com/office/powerpoint/2010/main" val="27210008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タイトル 1"/>
          <p:cNvSpPr>
            <a:spLocks noGrp="1"/>
          </p:cNvSpPr>
          <p:nvPr>
            <p:ph type="title"/>
          </p:nvPr>
        </p:nvSpPr>
        <p:spPr/>
        <p:txBody>
          <a:bodyPr/>
          <a:lstStyle/>
          <a:p>
            <a:r>
              <a:rPr lang="ja-JP" altLang="en-US" smtClean="0"/>
              <a:t>定理</a:t>
            </a:r>
          </a:p>
        </p:txBody>
      </p:sp>
      <p:sp>
        <p:nvSpPr>
          <p:cNvPr id="106499" name="コンテンツ プレースホルダ 2"/>
          <p:cNvSpPr>
            <a:spLocks noGrp="1"/>
          </p:cNvSpPr>
          <p:nvPr>
            <p:ph idx="1"/>
          </p:nvPr>
        </p:nvSpPr>
        <p:spPr/>
        <p:txBody>
          <a:bodyPr/>
          <a:lstStyle/>
          <a:p>
            <a:r>
              <a:rPr lang="ja-JP" altLang="en-US" smtClean="0"/>
              <a:t>多項式</a:t>
            </a:r>
            <a:endParaRPr lang="en-US" altLang="ja-JP" smtClean="0"/>
          </a:p>
          <a:p>
            <a:pPr>
              <a:buFontTx/>
              <a:buNone/>
            </a:pPr>
            <a:endParaRPr lang="en-US" altLang="ja-JP" smtClean="0"/>
          </a:p>
          <a:p>
            <a:pPr>
              <a:buFontTx/>
              <a:buNone/>
            </a:pPr>
            <a:r>
              <a:rPr lang="ja-JP" altLang="en-US" smtClean="0"/>
              <a:t>　が</a:t>
            </a:r>
            <a:r>
              <a:rPr lang="en-US" altLang="ja-JP" smtClean="0"/>
              <a:t>x=a</a:t>
            </a:r>
            <a:r>
              <a:rPr lang="ja-JP" altLang="en-US" smtClean="0"/>
              <a:t>で</a:t>
            </a:r>
            <a:r>
              <a:rPr lang="en-US" altLang="ja-JP" smtClean="0"/>
              <a:t>p=0</a:t>
            </a:r>
            <a:r>
              <a:rPr lang="ja-JP" altLang="en-US" smtClean="0"/>
              <a:t>とする。このとき、</a:t>
            </a:r>
            <a:endParaRPr lang="en-US" altLang="ja-JP" smtClean="0"/>
          </a:p>
          <a:p>
            <a:pPr>
              <a:buFontTx/>
              <a:buNone/>
            </a:pPr>
            <a:endParaRPr lang="en-US" altLang="ja-JP" smtClean="0"/>
          </a:p>
          <a:p>
            <a:pPr>
              <a:buFontTx/>
              <a:buNone/>
            </a:pPr>
            <a:r>
              <a:rPr lang="ja-JP" altLang="en-US" smtClean="0"/>
              <a:t>　とするとき以下の不等式が成り立つ。</a:t>
            </a:r>
          </a:p>
        </p:txBody>
      </p:sp>
      <p:sp>
        <p:nvSpPr>
          <p:cNvPr id="106500"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106501"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8907123-D83D-4365-9E66-76AC0A98E59C}" type="slidenum">
              <a:rPr lang="en-US" altLang="ja-JP" sz="1400"/>
              <a:pPr>
                <a:spcBef>
                  <a:spcPct val="0"/>
                </a:spcBef>
                <a:buFontTx/>
                <a:buNone/>
              </a:pPr>
              <a:t>43</a:t>
            </a:fld>
            <a:endParaRPr lang="en-US" altLang="ja-JP" sz="1400"/>
          </a:p>
        </p:txBody>
      </p:sp>
      <p:graphicFrame>
        <p:nvGraphicFramePr>
          <p:cNvPr id="106502" name="Object 2"/>
          <p:cNvGraphicFramePr>
            <a:graphicFrameLocks noChangeAspect="1"/>
          </p:cNvGraphicFramePr>
          <p:nvPr/>
        </p:nvGraphicFramePr>
        <p:xfrm>
          <a:off x="2576513" y="2143126"/>
          <a:ext cx="5827712" cy="714375"/>
        </p:xfrm>
        <a:graphic>
          <a:graphicData uri="http://schemas.openxmlformats.org/presentationml/2006/ole">
            <mc:AlternateContent xmlns:mc="http://schemas.openxmlformats.org/markup-compatibility/2006">
              <mc:Choice xmlns:v="urn:schemas-microsoft-com:vml" Requires="v">
                <p:oleObj spid="_x0000_s3089" name="数式" r:id="rId3" imgW="1968500" imgH="241300" progId="Equation.3">
                  <p:embed/>
                </p:oleObj>
              </mc:Choice>
              <mc:Fallback>
                <p:oleObj name="数式" r:id="rId3" imgW="19685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6513" y="2143126"/>
                        <a:ext cx="5827712"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503" name="Object 3"/>
          <p:cNvGraphicFramePr>
            <a:graphicFrameLocks noChangeAspect="1"/>
          </p:cNvGraphicFramePr>
          <p:nvPr/>
        </p:nvGraphicFramePr>
        <p:xfrm>
          <a:off x="2595563" y="3286126"/>
          <a:ext cx="4087812" cy="714375"/>
        </p:xfrm>
        <a:graphic>
          <a:graphicData uri="http://schemas.openxmlformats.org/presentationml/2006/ole">
            <mc:AlternateContent xmlns:mc="http://schemas.openxmlformats.org/markup-compatibility/2006">
              <mc:Choice xmlns:v="urn:schemas-microsoft-com:vml" Requires="v">
                <p:oleObj spid="_x0000_s3090" name="数式" r:id="rId5" imgW="1308100" imgH="228600" progId="Equation.3">
                  <p:embed/>
                </p:oleObj>
              </mc:Choice>
              <mc:Fallback>
                <p:oleObj name="数式" r:id="rId5" imgW="13081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5563" y="3286126"/>
                        <a:ext cx="4087812"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504" name="Object 4"/>
          <p:cNvGraphicFramePr>
            <a:graphicFrameLocks noChangeAspect="1"/>
          </p:cNvGraphicFramePr>
          <p:nvPr/>
        </p:nvGraphicFramePr>
        <p:xfrm>
          <a:off x="2595564" y="4357689"/>
          <a:ext cx="3000375" cy="1290637"/>
        </p:xfrm>
        <a:graphic>
          <a:graphicData uri="http://schemas.openxmlformats.org/presentationml/2006/ole">
            <mc:AlternateContent xmlns:mc="http://schemas.openxmlformats.org/markup-compatibility/2006">
              <mc:Choice xmlns:v="urn:schemas-microsoft-com:vml" Requires="v">
                <p:oleObj spid="_x0000_s3091" name="数式" r:id="rId7" imgW="1002865" imgH="431613" progId="Equation.3">
                  <p:embed/>
                </p:oleObj>
              </mc:Choice>
              <mc:Fallback>
                <p:oleObj name="数式" r:id="rId7" imgW="1002865" imgH="4316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95564" y="4357689"/>
                        <a:ext cx="3000375" cy="1290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398734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タイトル 1"/>
          <p:cNvSpPr>
            <a:spLocks noGrp="1"/>
          </p:cNvSpPr>
          <p:nvPr>
            <p:ph type="title"/>
          </p:nvPr>
        </p:nvSpPr>
        <p:spPr/>
        <p:txBody>
          <a:bodyPr/>
          <a:lstStyle/>
          <a:p>
            <a:endParaRPr lang="ja-JP" altLang="en-US" smtClean="0"/>
          </a:p>
        </p:txBody>
      </p:sp>
      <p:sp>
        <p:nvSpPr>
          <p:cNvPr id="107523" name="コンテンツ プレースホルダ 2"/>
          <p:cNvSpPr>
            <a:spLocks noGrp="1"/>
          </p:cNvSpPr>
          <p:nvPr>
            <p:ph idx="1"/>
          </p:nvPr>
        </p:nvSpPr>
        <p:spPr/>
        <p:txBody>
          <a:bodyPr/>
          <a:lstStyle/>
          <a:p>
            <a:r>
              <a:rPr lang="ja-JP" altLang="en-US" smtClean="0"/>
              <a:t>この定理により、先の「簡単化された問題」は決定的であることが分かる。</a:t>
            </a:r>
            <a:endParaRPr lang="en-US" altLang="ja-JP" smtClean="0"/>
          </a:p>
          <a:p>
            <a:r>
              <a:rPr lang="ja-JP" altLang="en-US" smtClean="0"/>
              <a:t>しかしながら、一般的な問題つまり</a:t>
            </a:r>
            <a:r>
              <a:rPr lang="en-US" altLang="ja-JP" smtClean="0"/>
              <a:t>Hilbert</a:t>
            </a:r>
            <a:r>
              <a:rPr lang="ja-JP" altLang="en-US" smtClean="0"/>
              <a:t>の第</a:t>
            </a:r>
            <a:r>
              <a:rPr lang="en-US" altLang="ja-JP" smtClean="0"/>
              <a:t>10</a:t>
            </a:r>
            <a:r>
              <a:rPr lang="ja-JP" altLang="en-US" smtClean="0"/>
              <a:t>問題は決定可能なのだろうか？</a:t>
            </a:r>
          </a:p>
        </p:txBody>
      </p:sp>
      <p:sp>
        <p:nvSpPr>
          <p:cNvPr id="107524"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107525"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B2E84F5-61CA-460A-B3E0-5C6FCBC880AB}" type="slidenum">
              <a:rPr lang="en-US" altLang="ja-JP" sz="1400"/>
              <a:pPr>
                <a:spcBef>
                  <a:spcPct val="0"/>
                </a:spcBef>
                <a:buFontTx/>
                <a:buNone/>
              </a:pPr>
              <a:t>44</a:t>
            </a:fld>
            <a:endParaRPr lang="en-US" altLang="ja-JP" sz="1400"/>
          </a:p>
        </p:txBody>
      </p:sp>
    </p:spTree>
    <p:extLst>
      <p:ext uri="{BB962C8B-B14F-4D97-AF65-F5344CB8AC3E}">
        <p14:creationId xmlns:p14="http://schemas.microsoft.com/office/powerpoint/2010/main" val="33631461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タイトル 1"/>
          <p:cNvSpPr>
            <a:spLocks noGrp="1"/>
          </p:cNvSpPr>
          <p:nvPr>
            <p:ph type="title"/>
          </p:nvPr>
        </p:nvSpPr>
        <p:spPr/>
        <p:txBody>
          <a:bodyPr/>
          <a:lstStyle/>
          <a:p>
            <a:endParaRPr lang="ja-JP" altLang="en-US" smtClean="0"/>
          </a:p>
        </p:txBody>
      </p:sp>
      <p:sp>
        <p:nvSpPr>
          <p:cNvPr id="108547" name="コンテンツ プレースホルダ 2"/>
          <p:cNvSpPr>
            <a:spLocks noGrp="1"/>
          </p:cNvSpPr>
          <p:nvPr>
            <p:ph idx="1"/>
          </p:nvPr>
        </p:nvSpPr>
        <p:spPr/>
        <p:txBody>
          <a:bodyPr/>
          <a:lstStyle/>
          <a:p>
            <a:r>
              <a:rPr lang="en-US" altLang="ja-JP" smtClean="0"/>
              <a:t>1970</a:t>
            </a:r>
            <a:r>
              <a:rPr lang="ja-JP" altLang="en-US" smtClean="0"/>
              <a:t>年、</a:t>
            </a:r>
            <a:r>
              <a:rPr lang="en-US" altLang="ja-JP" smtClean="0"/>
              <a:t>Yuri  Matijasevic</a:t>
            </a:r>
            <a:r>
              <a:rPr lang="ja-JP" altLang="en-US" smtClean="0"/>
              <a:t>により</a:t>
            </a:r>
            <a:r>
              <a:rPr lang="en-US" altLang="ja-JP" smtClean="0"/>
              <a:t>Hilbert</a:t>
            </a:r>
            <a:r>
              <a:rPr lang="ja-JP" altLang="en-US" smtClean="0"/>
              <a:t>の第</a:t>
            </a:r>
            <a:r>
              <a:rPr lang="en-US" altLang="ja-JP" smtClean="0"/>
              <a:t>10</a:t>
            </a:r>
            <a:r>
              <a:rPr lang="ja-JP" altLang="en-US" smtClean="0"/>
              <a:t>問題に対するアルゴリズムは存在しないことが証明された。</a:t>
            </a:r>
            <a:r>
              <a:rPr lang="en-US" altLang="ja-JP" smtClean="0"/>
              <a:t/>
            </a:r>
            <a:br>
              <a:rPr lang="en-US" altLang="ja-JP" smtClean="0"/>
            </a:br>
            <a:r>
              <a:rPr lang="ja-JP" altLang="en-US" smtClean="0"/>
              <a:t>（</a:t>
            </a:r>
            <a:r>
              <a:rPr lang="en-US" altLang="ja-JP" smtClean="0"/>
              <a:t> Matijasevic </a:t>
            </a:r>
            <a:r>
              <a:rPr lang="ja-JP" altLang="en-US" smtClean="0"/>
              <a:t>の定理）</a:t>
            </a:r>
          </a:p>
        </p:txBody>
      </p:sp>
      <p:sp>
        <p:nvSpPr>
          <p:cNvPr id="108548"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t>©Tokyo University of Technology, School of Computer Science, H.Kameda</a:t>
            </a:r>
          </a:p>
        </p:txBody>
      </p:sp>
      <p:sp>
        <p:nvSpPr>
          <p:cNvPr id="108549"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8BF9C89-FCFA-47FD-ABE0-507D60258B6A}" type="slidenum">
              <a:rPr lang="en-US" altLang="ja-JP" sz="1400"/>
              <a:pPr>
                <a:spcBef>
                  <a:spcPct val="0"/>
                </a:spcBef>
                <a:buFontTx/>
                <a:buNone/>
              </a:pPr>
              <a:t>45</a:t>
            </a:fld>
            <a:endParaRPr lang="en-US" altLang="ja-JP" sz="1400"/>
          </a:p>
        </p:txBody>
      </p:sp>
    </p:spTree>
    <p:extLst>
      <p:ext uri="{BB962C8B-B14F-4D97-AF65-F5344CB8AC3E}">
        <p14:creationId xmlns:p14="http://schemas.microsoft.com/office/powerpoint/2010/main" val="18461896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講演会のお知らせ</a:t>
            </a:r>
            <a:r>
              <a:rPr kumimoji="1" lang="ja-JP" altLang="en-US" dirty="0" smtClean="0"/>
              <a:t>（確認）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６月１５日（月）３限　</a:t>
            </a:r>
            <a:r>
              <a:rPr kumimoji="1" lang="en-US" altLang="ja-JP" dirty="0" err="1" smtClean="0"/>
              <a:t>Adroid</a:t>
            </a:r>
            <a:r>
              <a:rPr kumimoji="1" lang="ja-JP" altLang="en-US" dirty="0" smtClean="0"/>
              <a:t>とオープンデータに関する講演会を開催します。これに参加してかつレポートを提出し他人には、成績に加点します。科学技術館等の見学レポートに替えることも可能とします</a:t>
            </a:r>
            <a:r>
              <a:rPr kumimoji="1" lang="ja-JP" altLang="en-US" dirty="0" smtClean="0"/>
              <a:t>。</a:t>
            </a:r>
            <a:endParaRPr kumimoji="1" lang="en-US" altLang="ja-JP" dirty="0" smtClean="0"/>
          </a:p>
          <a:p>
            <a:endParaRPr lang="en-US" altLang="ja-JP" dirty="0"/>
          </a:p>
          <a:p>
            <a:r>
              <a:rPr kumimoji="1" lang="ja-JP" altLang="en-US" dirty="0" smtClean="0"/>
              <a:t>この講演会は、東京工科大学ＣＳ学部１年生の皆さんにぜひ聞いて</a:t>
            </a:r>
            <a:r>
              <a:rPr lang="ja-JP" altLang="en-US" dirty="0" smtClean="0"/>
              <a:t>欲しいものの１つです。ＣＳ学部での学びが、皆さん一人一人にとってどのような広がりを持っているか知ってもらうことが目的です。</a:t>
            </a: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46</a:t>
            </a:fld>
            <a:endParaRPr kumimoji="1" lang="ja-JP" altLang="en-US"/>
          </a:p>
        </p:txBody>
      </p:sp>
    </p:spTree>
    <p:extLst>
      <p:ext uri="{BB962C8B-B14F-4D97-AF65-F5344CB8AC3E}">
        <p14:creationId xmlns:p14="http://schemas.microsoft.com/office/powerpoint/2010/main" val="7156058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見学の勧め（再）</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科学技術に関する博物館や科学館の見学をし、その見学した内容を紹介するとともに、それらとＣＳとのかかわりに関する私見をレポートにまとめる。</a:t>
            </a:r>
            <a:endParaRPr kumimoji="1" lang="en-US" altLang="ja-JP" dirty="0" smtClean="0"/>
          </a:p>
          <a:p>
            <a:r>
              <a:rPr kumimoji="1" lang="ja-JP" altLang="en-US" dirty="0" smtClean="0"/>
              <a:t>成績に最大で＋１０点の加点を行う。（原則、＋１０点とするが、内容が不十分であったり、レポートとしての体裁に問題がある場合は、</a:t>
            </a:r>
            <a:r>
              <a:rPr lang="ja-JP" altLang="en-US" dirty="0" smtClean="0"/>
              <a:t>若干の減点</a:t>
            </a:r>
            <a:r>
              <a:rPr kumimoji="1" lang="ja-JP" altLang="en-US" dirty="0" smtClean="0"/>
              <a:t>を行う。）</a:t>
            </a:r>
            <a:endParaRPr kumimoji="1" lang="en-US" altLang="ja-JP" dirty="0" smtClean="0"/>
          </a:p>
          <a:p>
            <a:r>
              <a:rPr lang="ja-JP" altLang="en-US" dirty="0" smtClean="0"/>
              <a:t>書き方及び内容構成は</a:t>
            </a:r>
            <a:r>
              <a:rPr lang="ja-JP" altLang="en-US" dirty="0"/>
              <a:t>、</a:t>
            </a:r>
            <a:r>
              <a:rPr lang="ja-JP" altLang="en-US" dirty="0" smtClean="0"/>
              <a:t>「レポートの構成」のページ（２ページ先）を参照のこと。</a:t>
            </a:r>
            <a:endParaRPr kumimoji="1" lang="ja-JP" altLang="en-US" dirty="0"/>
          </a:p>
        </p:txBody>
      </p:sp>
    </p:spTree>
    <p:extLst>
      <p:ext uri="{BB962C8B-B14F-4D97-AF65-F5344CB8AC3E}">
        <p14:creationId xmlns:p14="http://schemas.microsoft.com/office/powerpoint/2010/main" val="233372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見学の勧め（２）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科学技術館</a:t>
            </a:r>
            <a:endParaRPr kumimoji="1" lang="en-US" altLang="ja-JP" dirty="0" smtClean="0"/>
          </a:p>
          <a:p>
            <a:r>
              <a:rPr kumimoji="1" lang="ja-JP" altLang="en-US" dirty="0" smtClean="0"/>
              <a:t>郵政博物館</a:t>
            </a:r>
            <a:endParaRPr kumimoji="1" lang="en-US" altLang="ja-JP" dirty="0" smtClean="0"/>
          </a:p>
          <a:p>
            <a:r>
              <a:rPr lang="ja-JP" altLang="en-US" dirty="0" smtClean="0"/>
              <a:t>東芝未来科学館　など</a:t>
            </a:r>
            <a:endParaRPr lang="en-US" altLang="ja-JP" dirty="0" smtClean="0"/>
          </a:p>
          <a:p>
            <a:pPr marL="0" indent="0">
              <a:buNone/>
            </a:pPr>
            <a:r>
              <a:rPr kumimoji="1" lang="ja-JP" altLang="en-US" dirty="0"/>
              <a:t>　</a:t>
            </a:r>
            <a:r>
              <a:rPr kumimoji="1" lang="ja-JP" altLang="en-US" dirty="0" smtClean="0"/>
              <a:t>（技術全般に関する博物館見学であれば可）</a:t>
            </a:r>
            <a:endParaRPr kumimoji="1" lang="ja-JP" altLang="en-US" dirty="0"/>
          </a:p>
        </p:txBody>
      </p:sp>
    </p:spTree>
    <p:extLst>
      <p:ext uri="{BB962C8B-B14F-4D97-AF65-F5344CB8AC3E}">
        <p14:creationId xmlns:p14="http://schemas.microsoft.com/office/powerpoint/2010/main" val="1593842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レポートの構成</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表紙</a:t>
            </a:r>
            <a:endParaRPr kumimoji="1" lang="en-US" altLang="ja-JP" dirty="0" smtClean="0"/>
          </a:p>
          <a:p>
            <a:pPr lvl="1"/>
            <a:r>
              <a:rPr lang="ja-JP" altLang="en-US" dirty="0" smtClean="0"/>
              <a:t>レポートタイトル「〇〇の見学報告」</a:t>
            </a:r>
            <a:endParaRPr lang="en-US" altLang="ja-JP" dirty="0" smtClean="0"/>
          </a:p>
          <a:p>
            <a:pPr lvl="1"/>
            <a:r>
              <a:rPr kumimoji="1" lang="ja-JP" altLang="en-US" dirty="0" smtClean="0"/>
              <a:t>レポート提出日・学生番号・氏名</a:t>
            </a:r>
            <a:r>
              <a:rPr kumimoji="1" lang="en-US" altLang="ja-JP" dirty="0" smtClean="0"/>
              <a:t/>
            </a:r>
            <a:br>
              <a:rPr kumimoji="1" lang="en-US" altLang="ja-JP" dirty="0" smtClean="0"/>
            </a:br>
            <a:r>
              <a:rPr kumimoji="1" lang="ja-JP" altLang="en-US" dirty="0" smtClean="0"/>
              <a:t>（用紙のサイズはＡ４版とする。）</a:t>
            </a:r>
            <a:endParaRPr kumimoji="1" lang="en-US" altLang="ja-JP" dirty="0" smtClean="0"/>
          </a:p>
          <a:p>
            <a:r>
              <a:rPr lang="ja-JP" altLang="en-US" dirty="0" smtClean="0"/>
              <a:t>本文</a:t>
            </a:r>
            <a:endParaRPr lang="en-US" altLang="ja-JP" dirty="0" smtClean="0"/>
          </a:p>
          <a:p>
            <a:pPr marL="971550" lvl="1" indent="-514350">
              <a:buFont typeface="+mj-lt"/>
              <a:buAutoNum type="arabicPeriod"/>
            </a:pPr>
            <a:r>
              <a:rPr kumimoji="1" lang="ja-JP" altLang="en-US" dirty="0" smtClean="0"/>
              <a:t>見学場所（施設名と所在地）、見学日時</a:t>
            </a:r>
            <a:endParaRPr kumimoji="1" lang="en-US" altLang="ja-JP" dirty="0" smtClean="0"/>
          </a:p>
          <a:p>
            <a:pPr marL="971550" lvl="1" indent="-514350">
              <a:buFont typeface="+mj-lt"/>
              <a:buAutoNum type="arabicPeriod"/>
            </a:pPr>
            <a:r>
              <a:rPr lang="ja-JP" altLang="en-US" dirty="0" smtClean="0"/>
              <a:t>見学内容</a:t>
            </a:r>
            <a:endParaRPr lang="en-US" altLang="ja-JP" dirty="0" smtClean="0"/>
          </a:p>
          <a:p>
            <a:pPr marL="1371600" lvl="2" indent="-514350">
              <a:buFont typeface="+mj-ea"/>
              <a:buAutoNum type="circleNumDbPlain"/>
            </a:pPr>
            <a:r>
              <a:rPr lang="ja-JP" altLang="en-US" dirty="0" smtClean="0"/>
              <a:t>施設の何を見学したのか？</a:t>
            </a:r>
            <a:endParaRPr lang="en-US" altLang="ja-JP" dirty="0" smtClean="0"/>
          </a:p>
          <a:p>
            <a:pPr marL="1371600" lvl="2" indent="-514350">
              <a:buFont typeface="+mj-ea"/>
              <a:buAutoNum type="circleNumDbPlain"/>
            </a:pPr>
            <a:r>
              <a:rPr kumimoji="1" lang="ja-JP" altLang="en-US" dirty="0"/>
              <a:t>何</a:t>
            </a:r>
            <a:r>
              <a:rPr kumimoji="1" lang="ja-JP" altLang="en-US" dirty="0" smtClean="0"/>
              <a:t>を</a:t>
            </a:r>
            <a:r>
              <a:rPr kumimoji="1" lang="ja-JP" altLang="en-US" dirty="0"/>
              <a:t>学</a:t>
            </a:r>
            <a:r>
              <a:rPr kumimoji="1" lang="ja-JP" altLang="en-US" dirty="0" smtClean="0"/>
              <a:t>んだのか？</a:t>
            </a:r>
            <a:endParaRPr kumimoji="1" lang="en-US" altLang="ja-JP" dirty="0" smtClean="0"/>
          </a:p>
          <a:p>
            <a:pPr marL="1371600" lvl="2" indent="-514350">
              <a:buFont typeface="+mj-ea"/>
              <a:buAutoNum type="circleNumDbPlain"/>
            </a:pPr>
            <a:r>
              <a:rPr lang="ja-JP" altLang="en-US" dirty="0" smtClean="0"/>
              <a:t>ＣＳとの関わり（自分の意見）</a:t>
            </a:r>
            <a:endParaRPr lang="en-US" altLang="ja-JP" dirty="0" smtClean="0"/>
          </a:p>
          <a:p>
            <a:pPr marL="1371600" lvl="2" indent="-514350">
              <a:buFont typeface="+mj-ea"/>
              <a:buAutoNum type="circleNumDbPlain"/>
            </a:pPr>
            <a:r>
              <a:rPr kumimoji="1" lang="ja-JP" altLang="en-US" dirty="0" smtClean="0"/>
              <a:t>ＣＳを学ぶ者として、将来どのような社会貢献ができそうか？（自分の考え）</a:t>
            </a:r>
            <a:endParaRPr lang="en-US" altLang="ja-JP" dirty="0" smtClean="0"/>
          </a:p>
          <a:p>
            <a:pPr marL="1371600" lvl="2" indent="-514350">
              <a:buFont typeface="+mj-ea"/>
              <a:buAutoNum type="circleNumDbPlain"/>
            </a:pPr>
            <a:r>
              <a:rPr kumimoji="1" lang="ja-JP" altLang="en-US" dirty="0" smtClean="0"/>
              <a:t>その他（何かあれば）</a:t>
            </a:r>
            <a:endParaRPr kumimoji="1" lang="en-US" altLang="ja-JP" dirty="0" smtClean="0"/>
          </a:p>
          <a:p>
            <a:pPr marL="457200" indent="-514350"/>
            <a:r>
              <a:rPr lang="ja-JP" altLang="en-US" dirty="0" smtClean="0"/>
              <a:t>締切</a:t>
            </a:r>
            <a:endParaRPr lang="en-US" altLang="ja-JP" dirty="0" smtClean="0"/>
          </a:p>
          <a:p>
            <a:pPr marL="914400" lvl="1" indent="-514350"/>
            <a:r>
              <a:rPr kumimoji="1" lang="ja-JP" altLang="en-US" dirty="0" smtClean="0"/>
              <a:t>平成２７年７月末日（提出先：研Ａ６階レポートボックス）</a:t>
            </a:r>
            <a:endParaRPr kumimoji="1" lang="en-US" altLang="ja-JP" dirty="0" smtClean="0"/>
          </a:p>
        </p:txBody>
      </p:sp>
    </p:spTree>
    <p:extLst>
      <p:ext uri="{BB962C8B-B14F-4D97-AF65-F5344CB8AC3E}">
        <p14:creationId xmlns:p14="http://schemas.microsoft.com/office/powerpoint/2010/main" val="2811228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質問　“計算”とは何ですか？</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5</a:t>
            </a:fld>
            <a:endParaRPr kumimoji="1" lang="ja-JP" altLang="en-US"/>
          </a:p>
        </p:txBody>
      </p:sp>
    </p:spTree>
    <p:extLst>
      <p:ext uri="{BB962C8B-B14F-4D97-AF65-F5344CB8AC3E}">
        <p14:creationId xmlns:p14="http://schemas.microsoft.com/office/powerpoint/2010/main" val="32722050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3732" y="0"/>
            <a:ext cx="10515600" cy="1325563"/>
          </a:xfrm>
        </p:spPr>
        <p:txBody>
          <a:bodyPr/>
          <a:lstStyle/>
          <a:p>
            <a:r>
              <a:rPr kumimoji="1" lang="ja-JP" altLang="en-US" dirty="0" smtClean="0"/>
              <a:t>参考情報</a:t>
            </a:r>
            <a:endParaRPr kumimoji="1" lang="ja-JP" altLang="en-US" dirty="0"/>
          </a:p>
        </p:txBody>
      </p:sp>
      <p:sp>
        <p:nvSpPr>
          <p:cNvPr id="3" name="コンテンツ プレースホルダー 2"/>
          <p:cNvSpPr>
            <a:spLocks noGrp="1"/>
          </p:cNvSpPr>
          <p:nvPr>
            <p:ph idx="1"/>
          </p:nvPr>
        </p:nvSpPr>
        <p:spPr>
          <a:xfrm>
            <a:off x="1066799" y="1094704"/>
            <a:ext cx="8756469" cy="3930142"/>
          </a:xfrm>
        </p:spPr>
        <p:txBody>
          <a:bodyPr>
            <a:normAutofit/>
          </a:bodyPr>
          <a:lstStyle/>
          <a:p>
            <a:pPr marL="514350" indent="-514350">
              <a:buFont typeface="+mj-lt"/>
              <a:buAutoNum type="arabicPeriod"/>
            </a:pPr>
            <a:r>
              <a:rPr lang="ja-JP" altLang="en-US" sz="2400" dirty="0" smtClean="0"/>
              <a:t>わずか</a:t>
            </a:r>
            <a:r>
              <a:rPr lang="en-US" altLang="ja-JP" sz="2400" dirty="0"/>
              <a:t>1000</a:t>
            </a:r>
            <a:r>
              <a:rPr lang="ja-JP" altLang="en-US" sz="2400" dirty="0"/>
              <a:t>円の激安コンピュータ「</a:t>
            </a:r>
            <a:r>
              <a:rPr lang="en-US" altLang="ja-JP" sz="2400" dirty="0"/>
              <a:t>CHIP</a:t>
            </a:r>
            <a:r>
              <a:rPr lang="ja-JP" altLang="en-US" sz="2400" dirty="0"/>
              <a:t>」</a:t>
            </a:r>
            <a:endParaRPr lang="en-US" altLang="ja-JP" sz="2400" dirty="0"/>
          </a:p>
          <a:p>
            <a:pPr marL="400050" lvl="1" indent="0">
              <a:buNone/>
            </a:pPr>
            <a:r>
              <a:rPr lang="en-US" altLang="ja-JP" sz="2000" dirty="0">
                <a:hlinkClick r:id="rId2"/>
              </a:rPr>
              <a:t>http://gigazine.net/news/20150508-chip/</a:t>
            </a:r>
            <a:endParaRPr lang="en-US" altLang="ja-JP" sz="2000" dirty="0"/>
          </a:p>
          <a:p>
            <a:pPr marL="514350" indent="-514350">
              <a:buFont typeface="+mj-lt"/>
              <a:buAutoNum type="arabicPeriod"/>
            </a:pPr>
            <a:r>
              <a:rPr lang="ja-JP" altLang="en-US" sz="2400" dirty="0"/>
              <a:t>人口</a:t>
            </a:r>
            <a:r>
              <a:rPr lang="en-US" altLang="ja-JP" sz="2400" dirty="0"/>
              <a:t>130</a:t>
            </a:r>
            <a:r>
              <a:rPr lang="ja-JP" altLang="en-US" sz="2400" dirty="0"/>
              <a:t>万人　エストニアから税理士や会計士が消滅した理由</a:t>
            </a:r>
            <a:r>
              <a:rPr lang="en-US" altLang="ja-JP" sz="2400" dirty="0"/>
              <a:t>http://www.excite.co.jp/News/world_g/20141029/Postseven_283759.html</a:t>
            </a:r>
          </a:p>
          <a:p>
            <a:pPr marL="514350" indent="-514350">
              <a:buFont typeface="+mj-lt"/>
              <a:buAutoNum type="arabicPeriod"/>
            </a:pPr>
            <a:r>
              <a:rPr lang="ja-JP" altLang="en-US" sz="2400" dirty="0"/>
              <a:t>これからの</a:t>
            </a:r>
            <a:r>
              <a:rPr lang="en-US" altLang="ja-JP" sz="2400" dirty="0"/>
              <a:t>20</a:t>
            </a:r>
            <a:r>
              <a:rPr lang="ja-JP" altLang="en-US" sz="2400" dirty="0"/>
              <a:t>年で現在のアメリカの雇用の</a:t>
            </a:r>
            <a:r>
              <a:rPr lang="en-US" altLang="ja-JP" sz="2400" dirty="0"/>
              <a:t>50</a:t>
            </a:r>
            <a:r>
              <a:rPr lang="ja-JP" altLang="en-US" sz="2400" dirty="0"/>
              <a:t>％以上がコンピューターに代替される</a:t>
            </a:r>
            <a:r>
              <a:rPr lang="en-US" altLang="ja-JP" sz="2400" dirty="0"/>
              <a:t/>
            </a:r>
            <a:br>
              <a:rPr lang="en-US" altLang="ja-JP" sz="2400" dirty="0"/>
            </a:br>
            <a:r>
              <a:rPr lang="en-US" altLang="ja-JP" sz="2400" dirty="0"/>
              <a:t>http://social-design-net.com/archives/9672</a:t>
            </a:r>
          </a:p>
          <a:p>
            <a:pPr marL="514350" indent="-514350">
              <a:buFont typeface="+mj-lt"/>
              <a:buAutoNum type="arabicPeriod"/>
            </a:pPr>
            <a:r>
              <a:rPr kumimoji="1" lang="en-US" altLang="ja-JP" dirty="0" smtClean="0"/>
              <a:t>others</a:t>
            </a:r>
            <a:endParaRPr kumimoji="1" lang="ja-JP" altLang="en-US" dirty="0"/>
          </a:p>
        </p:txBody>
      </p:sp>
    </p:spTree>
    <p:extLst>
      <p:ext uri="{BB962C8B-B14F-4D97-AF65-F5344CB8AC3E}">
        <p14:creationId xmlns:p14="http://schemas.microsoft.com/office/powerpoint/2010/main" val="38897816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著作権に関して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本資料中のオートマトンの状態遷移図の一部は、下記の文献から引用したものである。</a:t>
            </a:r>
            <a:endParaRPr kumimoji="1" lang="en-US" altLang="ja-JP" dirty="0" smtClean="0"/>
          </a:p>
          <a:p>
            <a:pPr marL="0" indent="0">
              <a:buNone/>
            </a:pPr>
            <a:r>
              <a:rPr lang="en-US" altLang="ja-JP" dirty="0" smtClean="0"/>
              <a:t>[1] </a:t>
            </a:r>
            <a:r>
              <a:rPr lang="ja-JP" altLang="en-US" dirty="0" smtClean="0"/>
              <a:t>オートマトン・言語理論の基礎</a:t>
            </a:r>
            <a:r>
              <a:rPr lang="en-US" altLang="ja-JP" dirty="0" smtClean="0"/>
              <a:t>, </a:t>
            </a:r>
            <a:r>
              <a:rPr lang="ja-JP" altLang="en-US" dirty="0" smtClean="0"/>
              <a:t>米田</a:t>
            </a:r>
            <a:r>
              <a:rPr lang="en-US" altLang="ja-JP" dirty="0" smtClean="0"/>
              <a:t>(</a:t>
            </a:r>
            <a:r>
              <a:rPr lang="ja-JP" altLang="en-US" dirty="0" smtClean="0"/>
              <a:t>監修</a:t>
            </a:r>
            <a:r>
              <a:rPr lang="en-US" altLang="ja-JP" dirty="0" smtClean="0"/>
              <a:t>), </a:t>
            </a:r>
            <a:r>
              <a:rPr lang="ja-JP" altLang="en-US" dirty="0" smtClean="0"/>
              <a:t>米田・広瀬・大里・大川</a:t>
            </a:r>
            <a:r>
              <a:rPr lang="en-US" altLang="ja-JP" dirty="0" smtClean="0"/>
              <a:t>, </a:t>
            </a:r>
            <a:br>
              <a:rPr lang="en-US" altLang="ja-JP" dirty="0" smtClean="0"/>
            </a:br>
            <a:r>
              <a:rPr lang="ja-JP" altLang="en-US" dirty="0" smtClean="0"/>
              <a:t>　　近代科学社</a:t>
            </a:r>
            <a:r>
              <a:rPr lang="en-US" altLang="ja-JP" smtClean="0"/>
              <a:t>(2003).</a:t>
            </a:r>
            <a:endParaRPr lang="en-US" altLang="ja-JP" dirty="0" smtClean="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51</a:t>
            </a:fld>
            <a:endParaRPr kumimoji="1" lang="ja-JP" altLang="en-US"/>
          </a:p>
        </p:txBody>
      </p:sp>
    </p:spTree>
    <p:extLst>
      <p:ext uri="{BB962C8B-B14F-4D97-AF65-F5344CB8AC3E}">
        <p14:creationId xmlns:p14="http://schemas.microsoft.com/office/powerpoint/2010/main" val="302838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質問　次の内、計算ではないものはどれか</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lphaLcPeriod"/>
            </a:pPr>
            <a:r>
              <a:rPr kumimoji="1" lang="ja-JP" altLang="en-US" dirty="0" smtClean="0"/>
              <a:t>１２３ </a:t>
            </a:r>
            <a:r>
              <a:rPr kumimoji="1" lang="en-US" altLang="ja-JP" dirty="0" smtClean="0"/>
              <a:t>+ 456</a:t>
            </a:r>
          </a:p>
          <a:p>
            <a:pPr marL="514350" indent="-514350">
              <a:buFont typeface="+mj-lt"/>
              <a:buAutoNum type="alphaLcPeriod"/>
            </a:pPr>
            <a:r>
              <a:rPr lang="en-US" altLang="ja-JP" dirty="0" smtClean="0"/>
              <a:t>A×B + C</a:t>
            </a:r>
          </a:p>
          <a:p>
            <a:pPr marL="514350" indent="-514350">
              <a:buFont typeface="+mj-lt"/>
              <a:buAutoNum type="alphaLcPeriod"/>
            </a:pPr>
            <a:r>
              <a:rPr kumimoji="1" lang="ja-JP" altLang="en-US" dirty="0" smtClean="0"/>
              <a:t>家計簿処理</a:t>
            </a:r>
            <a:endParaRPr kumimoji="1" lang="en-US" altLang="ja-JP" dirty="0" smtClean="0"/>
          </a:p>
          <a:p>
            <a:pPr marL="514350" indent="-514350">
              <a:buFont typeface="+mj-lt"/>
              <a:buAutoNum type="alphaLcPeriod"/>
            </a:pPr>
            <a:r>
              <a:rPr lang="ja-JP" altLang="en-US" dirty="0"/>
              <a:t>自動車</a:t>
            </a:r>
            <a:r>
              <a:rPr lang="ja-JP" altLang="en-US" dirty="0" smtClean="0"/>
              <a:t>の運転</a:t>
            </a:r>
            <a:endParaRPr lang="en-US" altLang="ja-JP" dirty="0" smtClean="0"/>
          </a:p>
          <a:p>
            <a:pPr marL="514350" indent="-514350">
              <a:buFont typeface="+mj-lt"/>
              <a:buAutoNum type="alphaLcPeriod"/>
            </a:pPr>
            <a:r>
              <a:rPr kumimoji="1" lang="ja-JP" altLang="en-US" dirty="0"/>
              <a:t>画像</a:t>
            </a:r>
            <a:r>
              <a:rPr kumimoji="1" lang="ja-JP" altLang="en-US" dirty="0" smtClean="0"/>
              <a:t>の保存</a:t>
            </a:r>
            <a:endParaRPr kumimoji="1" lang="en-US" altLang="ja-JP" dirty="0" smtClean="0"/>
          </a:p>
          <a:p>
            <a:pPr marL="514350" indent="-514350">
              <a:buFont typeface="+mj-lt"/>
              <a:buAutoNum type="alphaLcPeriod"/>
            </a:pPr>
            <a:r>
              <a:rPr lang="en-US" altLang="ja-JP" dirty="0" smtClean="0"/>
              <a:t>MAC</a:t>
            </a:r>
            <a:r>
              <a:rPr lang="ja-JP" altLang="en-US" dirty="0" smtClean="0"/>
              <a:t>アドレスのコマンドによる確認</a:t>
            </a: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6</a:t>
            </a:fld>
            <a:endParaRPr kumimoji="1" lang="ja-JP" altLang="en-US"/>
          </a:p>
        </p:txBody>
      </p:sp>
    </p:spTree>
    <p:extLst>
      <p:ext uri="{BB962C8B-B14F-4D97-AF65-F5344CB8AC3E}">
        <p14:creationId xmlns:p14="http://schemas.microsoft.com/office/powerpoint/2010/main" val="4039220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次の計算における基本的な</a:t>
            </a:r>
            <a:r>
              <a:rPr lang="ja-JP" altLang="en-US" dirty="0" smtClean="0"/>
              <a:t>操作</a:t>
            </a:r>
            <a:r>
              <a:rPr kumimoji="1" lang="en-US" altLang="ja-JP" dirty="0" smtClean="0"/>
              <a:t>(</a:t>
            </a:r>
            <a:r>
              <a:rPr kumimoji="1" lang="ja-JP" altLang="en-US" dirty="0" smtClean="0"/>
              <a:t>ソフトウェア</a:t>
            </a:r>
            <a:r>
              <a:rPr kumimoji="1" lang="en-US" altLang="ja-JP" dirty="0" smtClean="0"/>
              <a:t>)</a:t>
            </a:r>
            <a:r>
              <a:rPr kumimoji="1" lang="ja-JP" altLang="en-US" dirty="0" smtClean="0"/>
              <a:t>は何か？　また、必要なハードウェアは何か？</a:t>
            </a:r>
            <a:endParaRPr kumimoji="1" lang="ja-JP" altLang="en-US" dirty="0"/>
          </a:p>
        </p:txBody>
      </p:sp>
      <p:sp>
        <p:nvSpPr>
          <p:cNvPr id="3" name="コンテンツ プレースホルダー 2"/>
          <p:cNvSpPr>
            <a:spLocks noGrp="1"/>
          </p:cNvSpPr>
          <p:nvPr>
            <p:ph idx="1"/>
          </p:nvPr>
        </p:nvSpPr>
        <p:spPr>
          <a:xfrm>
            <a:off x="3826099" y="1847850"/>
            <a:ext cx="3772437" cy="4351338"/>
          </a:xfrm>
        </p:spPr>
        <p:txBody>
          <a:bodyPr>
            <a:normAutofit/>
          </a:bodyPr>
          <a:lstStyle/>
          <a:p>
            <a:pPr marL="0" indent="0">
              <a:buNone/>
            </a:pPr>
            <a:endParaRPr kumimoji="1" lang="en-US" altLang="ja-JP" dirty="0" smtClean="0"/>
          </a:p>
          <a:p>
            <a:pPr marL="0" indent="0">
              <a:buNone/>
            </a:pPr>
            <a:r>
              <a:rPr lang="ja-JP" altLang="en-US" sz="7200" dirty="0" smtClean="0"/>
              <a:t>　　１２３</a:t>
            </a:r>
            <a:endParaRPr lang="en-US" altLang="ja-JP" sz="7200" dirty="0" smtClean="0"/>
          </a:p>
          <a:p>
            <a:pPr marL="0" indent="0">
              <a:buNone/>
            </a:pPr>
            <a:r>
              <a:rPr lang="en-US" altLang="ja-JP" sz="7200" u="sng" dirty="0" smtClean="0"/>
              <a:t>+)  </a:t>
            </a:r>
            <a:r>
              <a:rPr lang="ja-JP" altLang="en-US" sz="7200" u="sng" dirty="0" smtClean="0"/>
              <a:t>４５６　　</a:t>
            </a:r>
            <a:endParaRPr kumimoji="1" lang="en-US" altLang="ja-JP" sz="7200" dirty="0" smtClean="0"/>
          </a:p>
          <a:p>
            <a:pPr marL="0" indent="0">
              <a:buNone/>
            </a:pPr>
            <a:r>
              <a:rPr lang="en-US" altLang="ja-JP" sz="7200" dirty="0"/>
              <a:t> </a:t>
            </a:r>
            <a:r>
              <a:rPr lang="en-US" altLang="ja-JP" sz="7200" dirty="0" smtClean="0"/>
              <a:t>      579</a:t>
            </a:r>
            <a:endParaRPr kumimoji="1" lang="ja-JP" altLang="en-US" sz="7200"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7</a:t>
            </a:fld>
            <a:endParaRPr kumimoji="1" lang="ja-JP" altLang="en-US"/>
          </a:p>
        </p:txBody>
      </p:sp>
    </p:spTree>
    <p:extLst>
      <p:ext uri="{BB962C8B-B14F-4D97-AF65-F5344CB8AC3E}">
        <p14:creationId xmlns:p14="http://schemas.microsoft.com/office/powerpoint/2010/main" val="71751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計算の歴史</a:t>
            </a:r>
            <a:endParaRPr kumimoji="1" lang="ja-JP" altLang="en-US" dirty="0"/>
          </a:p>
        </p:txBody>
      </p:sp>
      <p:sp>
        <p:nvSpPr>
          <p:cNvPr id="3" name="コンテンツ プレースホルダー 2"/>
          <p:cNvSpPr>
            <a:spLocks noGrp="1"/>
          </p:cNvSpPr>
          <p:nvPr>
            <p:ph idx="1"/>
          </p:nvPr>
        </p:nvSpPr>
        <p:spPr>
          <a:xfrm>
            <a:off x="838200" y="1825625"/>
            <a:ext cx="4970172" cy="4351338"/>
          </a:xfrm>
        </p:spPr>
        <p:txBody>
          <a:bodyPr/>
          <a:lstStyle/>
          <a:p>
            <a:r>
              <a:rPr kumimoji="1" lang="ja-JP" altLang="en-US" dirty="0" smtClean="0"/>
              <a:t>アバカス（商業計算）</a:t>
            </a:r>
            <a:endParaRPr kumimoji="1" lang="en-US" altLang="ja-JP" dirty="0" smtClean="0"/>
          </a:p>
          <a:p>
            <a:pPr lvl="1"/>
            <a:r>
              <a:rPr lang="ja-JP" altLang="en-US" dirty="0"/>
              <a:t>数字</a:t>
            </a:r>
            <a:r>
              <a:rPr lang="ja-JP" altLang="en-US" dirty="0" smtClean="0"/>
              <a:t>の表現方法</a:t>
            </a:r>
            <a:endParaRPr lang="en-US" altLang="ja-JP" dirty="0" smtClean="0"/>
          </a:p>
          <a:p>
            <a:pPr lvl="1"/>
            <a:r>
              <a:rPr kumimoji="1" lang="ja-JP" altLang="en-US" dirty="0"/>
              <a:t>計算</a:t>
            </a:r>
            <a:r>
              <a:rPr kumimoji="1" lang="ja-JP" altLang="en-US" dirty="0" smtClean="0"/>
              <a:t>の方法</a:t>
            </a:r>
            <a:endParaRPr kumimoji="1" lang="en-US" altLang="ja-JP" dirty="0" smtClean="0"/>
          </a:p>
          <a:p>
            <a:pPr lvl="2"/>
            <a:r>
              <a:rPr kumimoji="1" lang="ja-JP" altLang="en-US" dirty="0" smtClean="0"/>
              <a:t>アバカスでの計算法</a:t>
            </a:r>
            <a:endParaRPr kumimoji="1" lang="en-US" altLang="ja-JP" dirty="0" smtClean="0"/>
          </a:p>
          <a:p>
            <a:pPr lvl="2"/>
            <a:r>
              <a:rPr kumimoji="1" lang="ja-JP" altLang="en-US" dirty="0" smtClean="0"/>
              <a:t>算盤（中国）での計算法</a:t>
            </a:r>
            <a:endParaRPr kumimoji="1" lang="en-US" altLang="ja-JP" dirty="0" smtClean="0"/>
          </a:p>
          <a:p>
            <a:pPr lvl="2"/>
            <a:r>
              <a:rPr lang="ja-JP" altLang="en-US" dirty="0" smtClean="0"/>
              <a:t>そろばん（日本）での計算法</a:t>
            </a:r>
            <a:endParaRPr kumimoji="1" lang="en-US" altLang="ja-JP" dirty="0" smtClean="0"/>
          </a:p>
          <a:p>
            <a:r>
              <a:rPr lang="ja-JP" altLang="en-US" dirty="0"/>
              <a:t>計算</a:t>
            </a:r>
            <a:r>
              <a:rPr lang="ja-JP" altLang="en-US" dirty="0" smtClean="0"/>
              <a:t>尺（科学技術計算）</a:t>
            </a:r>
            <a:endParaRPr lang="en-US" altLang="ja-JP" dirty="0" smtClean="0"/>
          </a:p>
          <a:p>
            <a:pPr lvl="1"/>
            <a:r>
              <a:rPr kumimoji="1" lang="ja-JP" altLang="en-US" dirty="0"/>
              <a:t>天</a:t>
            </a:r>
            <a:r>
              <a:rPr kumimoji="1" lang="ja-JP" altLang="en-US" dirty="0" smtClean="0"/>
              <a:t>文学，航海術</a:t>
            </a:r>
            <a:endParaRPr kumimoji="1" lang="en-US" altLang="ja-JP" dirty="0" smtClean="0"/>
          </a:p>
          <a:p>
            <a:pPr lvl="1"/>
            <a:r>
              <a:rPr lang="ja-JP" altLang="en-US" dirty="0" smtClean="0"/>
              <a:t>三角法の発達（計算の工夫）</a:t>
            </a:r>
            <a:endParaRPr kumimoji="1" lang="en-US" altLang="ja-JP" dirty="0" smtClean="0"/>
          </a:p>
          <a:p>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8</a:t>
            </a:fld>
            <a:endParaRPr kumimoji="1" lang="ja-JP" altLang="en-US"/>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3112" y="714375"/>
            <a:ext cx="2794000" cy="2222500"/>
          </a:xfrm>
          <a:prstGeom prst="rect">
            <a:avLst/>
          </a:prstGeom>
        </p:spPr>
      </p:pic>
      <p:sp>
        <p:nvSpPr>
          <p:cNvPr id="7" name="テキスト ボックス 6"/>
          <p:cNvSpPr txBox="1"/>
          <p:nvPr/>
        </p:nvSpPr>
        <p:spPr>
          <a:xfrm>
            <a:off x="5950040" y="6081991"/>
            <a:ext cx="6014434" cy="369332"/>
          </a:xfrm>
          <a:prstGeom prst="rect">
            <a:avLst/>
          </a:prstGeom>
          <a:noFill/>
        </p:spPr>
        <p:txBody>
          <a:bodyPr wrap="square" rtlCol="0">
            <a:spAutoFit/>
          </a:bodyPr>
          <a:lstStyle/>
          <a:p>
            <a:r>
              <a:rPr lang="ja-JP" altLang="en-US" dirty="0" smtClean="0"/>
              <a:t>（注）本ページの写真は</a:t>
            </a:r>
            <a:r>
              <a:rPr lang="en-US" altLang="ja-JP" dirty="0" smtClean="0"/>
              <a:t>Wikipedia</a:t>
            </a:r>
            <a:r>
              <a:rPr lang="ja-JP" altLang="en-US" dirty="0" smtClean="0"/>
              <a:t>（アバカスの項目）より</a:t>
            </a:r>
            <a:r>
              <a:rPr lang="ja-JP" altLang="en-US" dirty="0"/>
              <a:t>借用</a:t>
            </a:r>
            <a:endParaRPr kumimoji="1" lang="ja-JP" altLang="en-US" dirty="0"/>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5355" y="666844"/>
            <a:ext cx="2024041" cy="2672366"/>
          </a:xfrm>
          <a:prstGeom prst="rect">
            <a:avLst/>
          </a:prstGeom>
        </p:spPr>
      </p:pic>
    </p:spTree>
    <p:extLst>
      <p:ext uri="{BB962C8B-B14F-4D97-AF65-F5344CB8AC3E}">
        <p14:creationId xmlns:p14="http://schemas.microsoft.com/office/powerpoint/2010/main" val="2946678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参考動画</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de-DE" altLang="ja-JP" b="1" dirty="0"/>
              <a:t>Adam Ries und das Rechnen</a:t>
            </a:r>
            <a:r>
              <a:rPr lang="ja-JP" altLang="en-US" dirty="0" smtClean="0"/>
              <a:t>（</a:t>
            </a:r>
            <a:r>
              <a:rPr lang="en-US" altLang="ja-JP" dirty="0" smtClean="0">
                <a:hlinkClick r:id="rId2"/>
              </a:rPr>
              <a:t>https</a:t>
            </a:r>
            <a:r>
              <a:rPr lang="en-US" altLang="ja-JP" dirty="0">
                <a:hlinkClick r:id="rId2"/>
              </a:rPr>
              <a:t>://</a:t>
            </a:r>
            <a:r>
              <a:rPr lang="en-US" altLang="ja-JP" dirty="0" smtClean="0">
                <a:hlinkClick r:id="rId2"/>
              </a:rPr>
              <a:t>www.youtube.com/watch?v=IVfVQYbO6H8</a:t>
            </a:r>
            <a:r>
              <a:rPr lang="ja-JP" altLang="en-US" dirty="0" smtClean="0"/>
              <a:t>）</a:t>
            </a:r>
            <a:endParaRPr lang="en-US" altLang="ja-JP" dirty="0" smtClean="0"/>
          </a:p>
          <a:p>
            <a:pPr marL="514350" indent="-514350">
              <a:buFont typeface="+mj-lt"/>
              <a:buAutoNum type="arabicPeriod"/>
            </a:pPr>
            <a:r>
              <a:rPr lang="de-DE" altLang="ja-JP" b="1" dirty="0"/>
              <a:t>Charles Babbage, Konrad Zuse und der Computer </a:t>
            </a:r>
            <a:r>
              <a:rPr lang="ja-JP" altLang="en-US" b="1" dirty="0" smtClean="0"/>
              <a:t>（</a:t>
            </a:r>
            <a:r>
              <a:rPr lang="en-US" altLang="ja-JP" b="1" dirty="0" smtClean="0">
                <a:hlinkClick r:id="rId3"/>
              </a:rPr>
              <a:t>https</a:t>
            </a:r>
            <a:r>
              <a:rPr lang="en-US" altLang="ja-JP" b="1" dirty="0">
                <a:hlinkClick r:id="rId3"/>
              </a:rPr>
              <a:t>://</a:t>
            </a:r>
            <a:r>
              <a:rPr lang="en-US" altLang="ja-JP" b="1" dirty="0" smtClean="0">
                <a:hlinkClick r:id="rId3"/>
              </a:rPr>
              <a:t>www.youtube.com/watch?v=fpwqqu24_bQ</a:t>
            </a:r>
            <a:r>
              <a:rPr lang="ja-JP" altLang="en-US" b="1" dirty="0" smtClean="0"/>
              <a:t>）</a:t>
            </a:r>
            <a:endParaRPr lang="en-US" altLang="ja-JP" b="1" dirty="0" smtClean="0"/>
          </a:p>
          <a:p>
            <a:pPr marL="514350" indent="-514350">
              <a:buFont typeface="+mj-lt"/>
              <a:buAutoNum type="arabicPeriod"/>
            </a:pPr>
            <a:r>
              <a:rPr lang="en-US" altLang="ja-JP" b="1" dirty="0" smtClean="0"/>
              <a:t>History </a:t>
            </a:r>
            <a:r>
              <a:rPr lang="en-US" altLang="ja-JP" b="1" dirty="0"/>
              <a:t>of computers - </a:t>
            </a:r>
            <a:r>
              <a:rPr lang="en-US" altLang="ja-JP" b="1" dirty="0" smtClean="0"/>
              <a:t>“Past </a:t>
            </a:r>
            <a:r>
              <a:rPr lang="en-US" altLang="ja-JP" b="1" dirty="0"/>
              <a:t>to Present &amp; </a:t>
            </a:r>
            <a:r>
              <a:rPr lang="en-US" altLang="ja-JP" b="1" dirty="0" smtClean="0"/>
              <a:t>Beyond”</a:t>
            </a:r>
            <a:br>
              <a:rPr lang="en-US" altLang="ja-JP" b="1" dirty="0" smtClean="0"/>
            </a:br>
            <a:r>
              <a:rPr lang="en-US" altLang="ja-JP" b="1" dirty="0" smtClean="0"/>
              <a:t>( </a:t>
            </a:r>
            <a:r>
              <a:rPr lang="en-US" altLang="ja-JP" dirty="0" smtClean="0">
                <a:hlinkClick r:id="rId4"/>
              </a:rPr>
              <a:t>https</a:t>
            </a:r>
            <a:r>
              <a:rPr lang="en-US" altLang="ja-JP" dirty="0">
                <a:hlinkClick r:id="rId4"/>
              </a:rPr>
              <a:t>://</a:t>
            </a:r>
            <a:r>
              <a:rPr lang="en-US" altLang="ja-JP" dirty="0" smtClean="0">
                <a:hlinkClick r:id="rId4"/>
              </a:rPr>
              <a:t>www.youtube.com/watch?v=iEgLwKTsgEo</a:t>
            </a:r>
            <a:r>
              <a:rPr lang="ja-JP" altLang="en-US" dirty="0"/>
              <a:t> </a:t>
            </a:r>
            <a:r>
              <a:rPr lang="en-US" altLang="ja-JP" dirty="0" smtClean="0"/>
              <a:t>)</a:t>
            </a:r>
          </a:p>
          <a:p>
            <a:pPr marL="514350" indent="-514350">
              <a:buFont typeface="+mj-lt"/>
              <a:buAutoNum type="arabicPeriod"/>
            </a:pP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27</a:t>
            </a:r>
            <a:r>
              <a:rPr kumimoji="1" lang="ja-JP" altLang="en-US" smtClean="0"/>
              <a:t>年　東京工科大学コンピュータサイエンス学部</a:t>
            </a:r>
            <a:endParaRPr kumimoji="1" lang="ja-JP" altLang="en-US"/>
          </a:p>
        </p:txBody>
      </p:sp>
      <p:sp>
        <p:nvSpPr>
          <p:cNvPr id="5" name="スライド番号プレースホルダー 4"/>
          <p:cNvSpPr>
            <a:spLocks noGrp="1"/>
          </p:cNvSpPr>
          <p:nvPr>
            <p:ph type="sldNum" sz="quarter" idx="12"/>
          </p:nvPr>
        </p:nvSpPr>
        <p:spPr/>
        <p:txBody>
          <a:bodyPr/>
          <a:lstStyle/>
          <a:p>
            <a:fld id="{3DDCC3B2-7645-4CF3-B11A-F50F1C5A27F3}" type="slidenum">
              <a:rPr kumimoji="1" lang="ja-JP" altLang="en-US" smtClean="0"/>
              <a:t>9</a:t>
            </a:fld>
            <a:endParaRPr kumimoji="1" lang="ja-JP" altLang="en-US"/>
          </a:p>
        </p:txBody>
      </p:sp>
    </p:spTree>
    <p:extLst>
      <p:ext uri="{BB962C8B-B14F-4D97-AF65-F5344CB8AC3E}">
        <p14:creationId xmlns:p14="http://schemas.microsoft.com/office/powerpoint/2010/main" val="38892702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1659</Words>
  <Application>Microsoft Office PowerPoint</Application>
  <PresentationFormat>ワイド画面</PresentationFormat>
  <Paragraphs>348</Paragraphs>
  <Slides>51</Slides>
  <Notes>5</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51</vt:i4>
      </vt:variant>
    </vt:vector>
  </HeadingPairs>
  <TitlesOfParts>
    <vt:vector size="59" baseType="lpstr">
      <vt:lpstr>ＭＳ Ｐゴシック</vt:lpstr>
      <vt:lpstr>宋体</vt:lpstr>
      <vt:lpstr>Arial</vt:lpstr>
      <vt:lpstr>Calibri</vt:lpstr>
      <vt:lpstr>Calibri Light</vt:lpstr>
      <vt:lpstr>Cambria Math</vt:lpstr>
      <vt:lpstr>Office テーマ</vt:lpstr>
      <vt:lpstr>数式</vt:lpstr>
      <vt:lpstr>コンピュータサイエンス概論２０１５第６日目</vt:lpstr>
      <vt:lpstr>授業計画</vt:lpstr>
      <vt:lpstr>授業計画</vt:lpstr>
      <vt:lpstr>到達目標</vt:lpstr>
      <vt:lpstr>質問　“計算”とは何ですか？</vt:lpstr>
      <vt:lpstr>質問　次の内、計算ではないものはどれか</vt:lpstr>
      <vt:lpstr>次の計算における基本的な操作(ソフトウェア)は何か？　また、必要なハードウェアは何か？</vt:lpstr>
      <vt:lpstr>計算の歴史</vt:lpstr>
      <vt:lpstr>参考動画</vt:lpstr>
      <vt:lpstr>ネピアのアイデア（対数計算法）の着想</vt:lpstr>
      <vt:lpstr>例：４×１６を計算する。</vt:lpstr>
      <vt:lpstr>この計算方法の欠点</vt:lpstr>
      <vt:lpstr>次のアイデア（常用対数）</vt:lpstr>
      <vt:lpstr>ありがたさを知る例</vt:lpstr>
      <vt:lpstr>その他の工夫</vt:lpstr>
      <vt:lpstr>さて、「計算とはそもそも何？」に戻りましょう</vt:lpstr>
      <vt:lpstr>次の計算における基本的な操作(ソフトウェア)は何か？　また、必要なハードウェアは何か？</vt:lpstr>
      <vt:lpstr>以下、「オートマトン理論」より抜粋</vt:lpstr>
      <vt:lpstr>①有限オートマトンの表現(1)</vt:lpstr>
      <vt:lpstr>②有限オートマトンの表現(2)</vt:lpstr>
      <vt:lpstr>②有限オートマトンの表現(2’)</vt:lpstr>
      <vt:lpstr>③有限オートマトンの表現(3)</vt:lpstr>
      <vt:lpstr>③有限オートマトンの表現(3)</vt:lpstr>
      <vt:lpstr>今日の真打登場！</vt:lpstr>
      <vt:lpstr>通常この形式のものを扱います</vt:lpstr>
      <vt:lpstr>チューリングマシンの定義</vt:lpstr>
      <vt:lpstr>TMのイメージ図</vt:lpstr>
      <vt:lpstr>チューリングマシンの例</vt:lpstr>
      <vt:lpstr>PowerPoint プレゼンテーション</vt:lpstr>
      <vt:lpstr>PowerPoint プレゼンテーション</vt:lpstr>
      <vt:lpstr>PowerPoint プレゼンテーション</vt:lpstr>
      <vt:lpstr>最後に、アルゴリズムについて</vt:lpstr>
      <vt:lpstr>アルゴリズムとは何か？</vt:lpstr>
      <vt:lpstr>Hilbertの２３の問題</vt:lpstr>
      <vt:lpstr>Hilbertの第10問題</vt:lpstr>
      <vt:lpstr>例：</vt:lpstr>
      <vt:lpstr>考えてみてください！</vt:lpstr>
      <vt:lpstr>事実</vt:lpstr>
      <vt:lpstr>歴史的な話</vt:lpstr>
      <vt:lpstr>Hilbertの第10問題</vt:lpstr>
      <vt:lpstr>簡単化された問題</vt:lpstr>
      <vt:lpstr>PowerPoint プレゼンテーション</vt:lpstr>
      <vt:lpstr>定理</vt:lpstr>
      <vt:lpstr>PowerPoint プレゼンテーション</vt:lpstr>
      <vt:lpstr>PowerPoint プレゼンテーション</vt:lpstr>
      <vt:lpstr>講演会のお知らせ（確認）</vt:lpstr>
      <vt:lpstr>見学の勧め（再）</vt:lpstr>
      <vt:lpstr>見学の勧め（２）</vt:lpstr>
      <vt:lpstr>レポートの構成</vt:lpstr>
      <vt:lpstr>参考情報</vt:lpstr>
      <vt:lpstr>著作権に関して</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コンピュータサイエンス概論２０１５第５日目</dc:title>
  <dc:creator>kameda</dc:creator>
  <cp:lastModifiedBy>Hiroyuki Kameda</cp:lastModifiedBy>
  <cp:revision>36</cp:revision>
  <dcterms:created xsi:type="dcterms:W3CDTF">2015-05-18T00:44:18Z</dcterms:created>
  <dcterms:modified xsi:type="dcterms:W3CDTF">2015-05-26T04:46:28Z</dcterms:modified>
</cp:coreProperties>
</file>