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50"/>
  </p:notesMasterIdLst>
  <p:handoutMasterIdLst>
    <p:handoutMasterId r:id="rId51"/>
  </p:handoutMasterIdLst>
  <p:sldIdLst>
    <p:sldId id="257" r:id="rId2"/>
    <p:sldId id="357" r:id="rId3"/>
    <p:sldId id="358" r:id="rId4"/>
    <p:sldId id="359" r:id="rId5"/>
    <p:sldId id="360" r:id="rId6"/>
    <p:sldId id="361" r:id="rId7"/>
    <p:sldId id="362" r:id="rId8"/>
    <p:sldId id="295" r:id="rId9"/>
    <p:sldId id="317" r:id="rId10"/>
    <p:sldId id="319" r:id="rId11"/>
    <p:sldId id="320" r:id="rId12"/>
    <p:sldId id="321" r:id="rId13"/>
    <p:sldId id="322" r:id="rId14"/>
    <p:sldId id="323" r:id="rId15"/>
    <p:sldId id="299" r:id="rId16"/>
    <p:sldId id="353" r:id="rId17"/>
    <p:sldId id="275" r:id="rId18"/>
    <p:sldId id="285" r:id="rId19"/>
    <p:sldId id="277" r:id="rId20"/>
    <p:sldId id="354" r:id="rId21"/>
    <p:sldId id="288" r:id="rId22"/>
    <p:sldId id="327" r:id="rId23"/>
    <p:sldId id="293" r:id="rId24"/>
    <p:sldId id="326" r:id="rId25"/>
    <p:sldId id="328" r:id="rId26"/>
    <p:sldId id="329" r:id="rId27"/>
    <p:sldId id="355" r:id="rId28"/>
    <p:sldId id="330" r:id="rId29"/>
    <p:sldId id="331" r:id="rId30"/>
    <p:sldId id="332" r:id="rId31"/>
    <p:sldId id="333" r:id="rId32"/>
    <p:sldId id="324" r:id="rId33"/>
    <p:sldId id="334" r:id="rId34"/>
    <p:sldId id="336" r:id="rId35"/>
    <p:sldId id="335" r:id="rId36"/>
    <p:sldId id="337" r:id="rId37"/>
    <p:sldId id="338" r:id="rId38"/>
    <p:sldId id="339" r:id="rId39"/>
    <p:sldId id="340" r:id="rId40"/>
    <p:sldId id="341" r:id="rId41"/>
    <p:sldId id="343" r:id="rId42"/>
    <p:sldId id="342" r:id="rId43"/>
    <p:sldId id="325" r:id="rId44"/>
    <p:sldId id="344" r:id="rId45"/>
    <p:sldId id="345" r:id="rId46"/>
    <p:sldId id="346" r:id="rId47"/>
    <p:sldId id="347" r:id="rId48"/>
    <p:sldId id="348" r:id="rId49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-6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5131683-DD2F-4A6E-AF3E-69352456FE46}" type="datetimeFigureOut">
              <a:rPr lang="ja-JP" altLang="en-US"/>
              <a:pPr>
                <a:defRPr/>
              </a:pPr>
              <a:t>2015/10/26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731520E-F9D1-4690-A449-E3AC9908C8B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891484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B3E01D8-5A63-45C2-A052-B838A613AF52}" type="datetimeFigureOut">
              <a:rPr lang="ja-JP" altLang="en-US"/>
              <a:pPr>
                <a:defRPr/>
              </a:pPr>
              <a:t>2015/10/26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D8F03C1-C636-413E-BADD-4D3A72A4D85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4881540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8F03C1-C636-413E-BADD-4D3A72A4D85D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73880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8F03C1-C636-413E-BADD-4D3A72A4D85D}" type="slidenum">
              <a:rPr lang="ja-JP" altLang="en-US" smtClean="0"/>
              <a:pPr>
                <a:defRPr/>
              </a:pPr>
              <a:t>31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034055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6300000 w 3985"/>
              <a:gd name="T1" fmla="*/ 0 h 3619"/>
              <a:gd name="T2" fmla="*/ 0 w 3985"/>
              <a:gd name="T3" fmla="*/ 1826667 h 3619"/>
              <a:gd name="T4" fmla="*/ 4842204 w 3985"/>
              <a:gd name="T5" fmla="*/ 6780213 h 3619"/>
              <a:gd name="T6" fmla="*/ 8896350 w 3985"/>
              <a:gd name="T7" fmla="*/ 2107693 h 3619"/>
              <a:gd name="T8" fmla="*/ 6300000 w 3985"/>
              <a:gd name="T9" fmla="*/ 0 h 3619"/>
              <a:gd name="T10" fmla="*/ 6300000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2250 w 794"/>
                <a:gd name="T1" fmla="*/ 970 h 414"/>
                <a:gd name="T2" fmla="*/ 2012 w 794"/>
                <a:gd name="T3" fmla="*/ 781 h 414"/>
                <a:gd name="T4" fmla="*/ 1576 w 794"/>
                <a:gd name="T5" fmla="*/ 516 h 414"/>
                <a:gd name="T6" fmla="*/ 201 w 794"/>
                <a:gd name="T7" fmla="*/ 0 h 414"/>
                <a:gd name="T8" fmla="*/ 65 w 794"/>
                <a:gd name="T9" fmla="*/ 49 h 414"/>
                <a:gd name="T10" fmla="*/ 0 w 794"/>
                <a:gd name="T11" fmla="*/ 204 h 414"/>
                <a:gd name="T12" fmla="*/ 79 w 794"/>
                <a:gd name="T13" fmla="*/ 381 h 414"/>
                <a:gd name="T14" fmla="*/ 1615 w 794"/>
                <a:gd name="T15" fmla="*/ 1005 h 414"/>
                <a:gd name="T16" fmla="*/ 1952 w 794"/>
                <a:gd name="T17" fmla="*/ 965 h 414"/>
                <a:gd name="T18" fmla="*/ 2224 w 794"/>
                <a:gd name="T19" fmla="*/ 1017 h 414"/>
                <a:gd name="T20" fmla="*/ 2250 w 794"/>
                <a:gd name="T21" fmla="*/ 970 h 414"/>
                <a:gd name="T22" fmla="*/ 2250 w 794"/>
                <a:gd name="T23" fmla="*/ 97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94 w 1586"/>
                <a:gd name="T1" fmla="*/ 0 h 821"/>
                <a:gd name="T2" fmla="*/ 1883 w 1586"/>
                <a:gd name="T3" fmla="*/ 637 h 821"/>
                <a:gd name="T4" fmla="*/ 2020 w 1586"/>
                <a:gd name="T5" fmla="*/ 783 h 821"/>
                <a:gd name="T6" fmla="*/ 2244 w 1586"/>
                <a:gd name="T7" fmla="*/ 971 h 821"/>
                <a:gd name="T8" fmla="*/ 2214 w 1586"/>
                <a:gd name="T9" fmla="*/ 1007 h 821"/>
                <a:gd name="T10" fmla="*/ 1910 w 1586"/>
                <a:gd name="T11" fmla="*/ 965 h 821"/>
                <a:gd name="T12" fmla="*/ 1620 w 1586"/>
                <a:gd name="T13" fmla="*/ 995 h 821"/>
                <a:gd name="T14" fmla="*/ 59 w 1586"/>
                <a:gd name="T15" fmla="*/ 366 h 821"/>
                <a:gd name="T16" fmla="*/ 0 w 1586"/>
                <a:gd name="T17" fmla="*/ 184 h 821"/>
                <a:gd name="T18" fmla="*/ 65 w 1586"/>
                <a:gd name="T19" fmla="*/ 39 h 821"/>
                <a:gd name="T20" fmla="*/ 194 w 1586"/>
                <a:gd name="T21" fmla="*/ 0 h 821"/>
                <a:gd name="T22" fmla="*/ 19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400 h 747"/>
                <a:gd name="T2" fmla="*/ 1308 w 1049"/>
                <a:gd name="T3" fmla="*/ 919 h 747"/>
                <a:gd name="T4" fmla="*/ 1332 w 1049"/>
                <a:gd name="T5" fmla="*/ 657 h 747"/>
                <a:gd name="T6" fmla="*/ 1488 w 1049"/>
                <a:gd name="T7" fmla="*/ 519 h 747"/>
                <a:gd name="T8" fmla="*/ 111 w 1049"/>
                <a:gd name="T9" fmla="*/ 0 h 747"/>
                <a:gd name="T10" fmla="*/ 0 w 1049"/>
                <a:gd name="T11" fmla="*/ 156 h 747"/>
                <a:gd name="T12" fmla="*/ 0 w 1049"/>
                <a:gd name="T13" fmla="*/ 400 h 747"/>
                <a:gd name="T14" fmla="*/ 0 w 1049"/>
                <a:gd name="T15" fmla="*/ 40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55 w 150"/>
                  <a:gd name="T1" fmla="*/ 0 h 173"/>
                  <a:gd name="T2" fmla="*/ 57 w 150"/>
                  <a:gd name="T3" fmla="*/ 82 h 173"/>
                  <a:gd name="T4" fmla="*/ 0 w 150"/>
                  <a:gd name="T5" fmla="*/ 214 h 173"/>
                  <a:gd name="T6" fmla="*/ 113 w 150"/>
                  <a:gd name="T7" fmla="*/ 198 h 173"/>
                  <a:gd name="T8" fmla="*/ 146 w 150"/>
                  <a:gd name="T9" fmla="*/ 104 h 173"/>
                  <a:gd name="T10" fmla="*/ 212 w 150"/>
                  <a:gd name="T11" fmla="*/ 33 h 173"/>
                  <a:gd name="T12" fmla="*/ 155 w 150"/>
                  <a:gd name="T13" fmla="*/ 0 h 173"/>
                  <a:gd name="T14" fmla="*/ 155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221 w 1684"/>
                  <a:gd name="T1" fmla="*/ 0 h 880"/>
                  <a:gd name="T2" fmla="*/ 89 w 1684"/>
                  <a:gd name="T3" fmla="*/ 64 h 880"/>
                  <a:gd name="T4" fmla="*/ 0 w 1684"/>
                  <a:gd name="T5" fmla="*/ 256 h 880"/>
                  <a:gd name="T6" fmla="*/ 95 w 1684"/>
                  <a:gd name="T7" fmla="*/ 440 h 880"/>
                  <a:gd name="T8" fmla="*/ 1675 w 1684"/>
                  <a:gd name="T9" fmla="*/ 1065 h 880"/>
                  <a:gd name="T10" fmla="*/ 2015 w 1684"/>
                  <a:gd name="T11" fmla="*/ 1026 h 880"/>
                  <a:gd name="T12" fmla="*/ 2290 w 1684"/>
                  <a:gd name="T13" fmla="*/ 1081 h 880"/>
                  <a:gd name="T14" fmla="*/ 2386 w 1684"/>
                  <a:gd name="T15" fmla="*/ 993 h 880"/>
                  <a:gd name="T16" fmla="*/ 2128 w 1684"/>
                  <a:gd name="T17" fmla="*/ 816 h 880"/>
                  <a:gd name="T18" fmla="*/ 2023 w 1684"/>
                  <a:gd name="T19" fmla="*/ 629 h 880"/>
                  <a:gd name="T20" fmla="*/ 1940 w 1684"/>
                  <a:gd name="T21" fmla="*/ 647 h 880"/>
                  <a:gd name="T22" fmla="*/ 2039 w 1684"/>
                  <a:gd name="T23" fmla="*/ 816 h 880"/>
                  <a:gd name="T24" fmla="*/ 2236 w 1684"/>
                  <a:gd name="T25" fmla="*/ 995 h 880"/>
                  <a:gd name="T26" fmla="*/ 2002 w 1684"/>
                  <a:gd name="T27" fmla="*/ 967 h 880"/>
                  <a:gd name="T28" fmla="*/ 1727 w 1684"/>
                  <a:gd name="T29" fmla="*/ 1000 h 880"/>
                  <a:gd name="T30" fmla="*/ 1778 w 1684"/>
                  <a:gd name="T31" fmla="*/ 798 h 880"/>
                  <a:gd name="T32" fmla="*/ 1896 w 1684"/>
                  <a:gd name="T33" fmla="*/ 661 h 880"/>
                  <a:gd name="T34" fmla="*/ 1758 w 1684"/>
                  <a:gd name="T35" fmla="*/ 678 h 880"/>
                  <a:gd name="T36" fmla="*/ 1651 w 1684"/>
                  <a:gd name="T37" fmla="*/ 808 h 880"/>
                  <a:gd name="T38" fmla="*/ 1614 w 1684"/>
                  <a:gd name="T39" fmla="*/ 972 h 880"/>
                  <a:gd name="T40" fmla="*/ 152 w 1684"/>
                  <a:gd name="T41" fmla="*/ 381 h 880"/>
                  <a:gd name="T42" fmla="*/ 113 w 1684"/>
                  <a:gd name="T43" fmla="*/ 264 h 880"/>
                  <a:gd name="T44" fmla="*/ 146 w 1684"/>
                  <a:gd name="T45" fmla="*/ 117 h 880"/>
                  <a:gd name="T46" fmla="*/ 307 w 1684"/>
                  <a:gd name="T47" fmla="*/ 0 h 880"/>
                  <a:gd name="T48" fmla="*/ 221 w 1684"/>
                  <a:gd name="T49" fmla="*/ 0 h 880"/>
                  <a:gd name="T50" fmla="*/ 221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42 w 1190"/>
                  <a:gd name="T1" fmla="*/ 0 h 500"/>
                  <a:gd name="T2" fmla="*/ 1686 w 1190"/>
                  <a:gd name="T3" fmla="*/ 602 h 500"/>
                  <a:gd name="T4" fmla="*/ 1524 w 1190"/>
                  <a:gd name="T5" fmla="*/ 614 h 500"/>
                  <a:gd name="T6" fmla="*/ 0 w 1190"/>
                  <a:gd name="T7" fmla="*/ 33 h 500"/>
                  <a:gd name="T8" fmla="*/ 142 w 1190"/>
                  <a:gd name="T9" fmla="*/ 0 h 500"/>
                  <a:gd name="T10" fmla="*/ 14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65 w 160"/>
                  <a:gd name="T1" fmla="*/ 0 h 335"/>
                  <a:gd name="T2" fmla="*/ 27 w 160"/>
                  <a:gd name="T3" fmla="*/ 130 h 335"/>
                  <a:gd name="T4" fmla="*/ 0 w 160"/>
                  <a:gd name="T5" fmla="*/ 281 h 335"/>
                  <a:gd name="T6" fmla="*/ 47 w 160"/>
                  <a:gd name="T7" fmla="*/ 384 h 335"/>
                  <a:gd name="T8" fmla="*/ 133 w 160"/>
                  <a:gd name="T9" fmla="*/ 410 h 335"/>
                  <a:gd name="T10" fmla="*/ 108 w 160"/>
                  <a:gd name="T11" fmla="*/ 188 h 335"/>
                  <a:gd name="T12" fmla="*/ 227 w 160"/>
                  <a:gd name="T13" fmla="*/ 21 h 335"/>
                  <a:gd name="T14" fmla="*/ 165 w 160"/>
                  <a:gd name="T15" fmla="*/ 0 h 335"/>
                  <a:gd name="T16" fmla="*/ 165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20 w 489"/>
                  <a:gd name="T1" fmla="*/ 42 h 296"/>
                  <a:gd name="T2" fmla="*/ 226 w 489"/>
                  <a:gd name="T3" fmla="*/ 81 h 296"/>
                  <a:gd name="T4" fmla="*/ 458 w 489"/>
                  <a:gd name="T5" fmla="*/ 168 h 296"/>
                  <a:gd name="T6" fmla="*/ 622 w 489"/>
                  <a:gd name="T7" fmla="*/ 299 h 296"/>
                  <a:gd name="T8" fmla="*/ 461 w 489"/>
                  <a:gd name="T9" fmla="*/ 283 h 296"/>
                  <a:gd name="T10" fmla="*/ 196 w 489"/>
                  <a:gd name="T11" fmla="*/ 180 h 296"/>
                  <a:gd name="T12" fmla="*/ 71 w 489"/>
                  <a:gd name="T13" fmla="*/ 98 h 296"/>
                  <a:gd name="T14" fmla="*/ 151 w 489"/>
                  <a:gd name="T15" fmla="*/ 200 h 296"/>
                  <a:gd name="T16" fmla="*/ 384 w 489"/>
                  <a:gd name="T17" fmla="*/ 332 h 296"/>
                  <a:gd name="T18" fmla="*/ 658 w 489"/>
                  <a:gd name="T19" fmla="*/ 364 h 296"/>
                  <a:gd name="T20" fmla="*/ 691 w 489"/>
                  <a:gd name="T21" fmla="*/ 275 h 296"/>
                  <a:gd name="T22" fmla="*/ 557 w 489"/>
                  <a:gd name="T23" fmla="*/ 148 h 296"/>
                  <a:gd name="T24" fmla="*/ 240 w 489"/>
                  <a:gd name="T25" fmla="*/ 21 h 296"/>
                  <a:gd name="T26" fmla="*/ 0 w 489"/>
                  <a:gd name="T27" fmla="*/ 0 h 296"/>
                  <a:gd name="T28" fmla="*/ 20 w 489"/>
                  <a:gd name="T29" fmla="*/ 42 h 296"/>
                  <a:gd name="T30" fmla="*/ 20 w 489"/>
                  <a:gd name="T31" fmla="*/ 4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629 w 794"/>
                <a:gd name="T1" fmla="*/ 280 h 414"/>
                <a:gd name="T2" fmla="*/ 562 w 794"/>
                <a:gd name="T3" fmla="*/ 225 h 414"/>
                <a:gd name="T4" fmla="*/ 440 w 794"/>
                <a:gd name="T5" fmla="*/ 149 h 414"/>
                <a:gd name="T6" fmla="*/ 56 w 794"/>
                <a:gd name="T7" fmla="*/ 0 h 414"/>
                <a:gd name="T8" fmla="*/ 18 w 794"/>
                <a:gd name="T9" fmla="*/ 14 h 414"/>
                <a:gd name="T10" fmla="*/ 0 w 794"/>
                <a:gd name="T11" fmla="*/ 59 h 414"/>
                <a:gd name="T12" fmla="*/ 22 w 794"/>
                <a:gd name="T13" fmla="*/ 110 h 414"/>
                <a:gd name="T14" fmla="*/ 452 w 794"/>
                <a:gd name="T15" fmla="*/ 289 h 414"/>
                <a:gd name="T16" fmla="*/ 546 w 794"/>
                <a:gd name="T17" fmla="*/ 278 h 414"/>
                <a:gd name="T18" fmla="*/ 622 w 794"/>
                <a:gd name="T19" fmla="*/ 293 h 414"/>
                <a:gd name="T20" fmla="*/ 629 w 794"/>
                <a:gd name="T21" fmla="*/ 280 h 414"/>
                <a:gd name="T22" fmla="*/ 629 w 794"/>
                <a:gd name="T23" fmla="*/ 28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54 w 1586"/>
                <a:gd name="T1" fmla="*/ 0 h 821"/>
                <a:gd name="T2" fmla="*/ 526 w 1586"/>
                <a:gd name="T3" fmla="*/ 183 h 821"/>
                <a:gd name="T4" fmla="*/ 565 w 1586"/>
                <a:gd name="T5" fmla="*/ 225 h 821"/>
                <a:gd name="T6" fmla="*/ 627 w 1586"/>
                <a:gd name="T7" fmla="*/ 280 h 821"/>
                <a:gd name="T8" fmla="*/ 619 w 1586"/>
                <a:gd name="T9" fmla="*/ 290 h 821"/>
                <a:gd name="T10" fmla="*/ 534 w 1586"/>
                <a:gd name="T11" fmla="*/ 278 h 821"/>
                <a:gd name="T12" fmla="*/ 453 w 1586"/>
                <a:gd name="T13" fmla="*/ 286 h 821"/>
                <a:gd name="T14" fmla="*/ 17 w 1586"/>
                <a:gd name="T15" fmla="*/ 105 h 821"/>
                <a:gd name="T16" fmla="*/ 0 w 1586"/>
                <a:gd name="T17" fmla="*/ 53 h 821"/>
                <a:gd name="T18" fmla="*/ 18 w 1586"/>
                <a:gd name="T19" fmla="*/ 11 h 821"/>
                <a:gd name="T20" fmla="*/ 54 w 1586"/>
                <a:gd name="T21" fmla="*/ 0 h 821"/>
                <a:gd name="T22" fmla="*/ 5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115 h 747"/>
                <a:gd name="T2" fmla="*/ 366 w 1049"/>
                <a:gd name="T3" fmla="*/ 265 h 747"/>
                <a:gd name="T4" fmla="*/ 372 w 1049"/>
                <a:gd name="T5" fmla="*/ 189 h 747"/>
                <a:gd name="T6" fmla="*/ 416 w 1049"/>
                <a:gd name="T7" fmla="*/ 150 h 747"/>
                <a:gd name="T8" fmla="*/ 31 w 1049"/>
                <a:gd name="T9" fmla="*/ 0 h 747"/>
                <a:gd name="T10" fmla="*/ 0 w 1049"/>
                <a:gd name="T11" fmla="*/ 45 h 747"/>
                <a:gd name="T12" fmla="*/ 0 w 1049"/>
                <a:gd name="T13" fmla="*/ 115 h 747"/>
                <a:gd name="T14" fmla="*/ 0 w 1049"/>
                <a:gd name="T15" fmla="*/ 11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43 w 150"/>
                  <a:gd name="T1" fmla="*/ 0 h 173"/>
                  <a:gd name="T2" fmla="*/ 16 w 150"/>
                  <a:gd name="T3" fmla="*/ 23 h 173"/>
                  <a:gd name="T4" fmla="*/ 0 w 150"/>
                  <a:gd name="T5" fmla="*/ 61 h 173"/>
                  <a:gd name="T6" fmla="*/ 31 w 150"/>
                  <a:gd name="T7" fmla="*/ 56 h 173"/>
                  <a:gd name="T8" fmla="*/ 41 w 150"/>
                  <a:gd name="T9" fmla="*/ 30 h 173"/>
                  <a:gd name="T10" fmla="*/ 59 w 150"/>
                  <a:gd name="T11" fmla="*/ 10 h 173"/>
                  <a:gd name="T12" fmla="*/ 43 w 150"/>
                  <a:gd name="T13" fmla="*/ 0 h 173"/>
                  <a:gd name="T14" fmla="*/ 43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62 w 1684"/>
                  <a:gd name="T1" fmla="*/ 0 h 880"/>
                  <a:gd name="T2" fmla="*/ 25 w 1684"/>
                  <a:gd name="T3" fmla="*/ 18 h 880"/>
                  <a:gd name="T4" fmla="*/ 0 w 1684"/>
                  <a:gd name="T5" fmla="*/ 74 h 880"/>
                  <a:gd name="T6" fmla="*/ 27 w 1684"/>
                  <a:gd name="T7" fmla="*/ 127 h 880"/>
                  <a:gd name="T8" fmla="*/ 468 w 1684"/>
                  <a:gd name="T9" fmla="*/ 306 h 880"/>
                  <a:gd name="T10" fmla="*/ 563 w 1684"/>
                  <a:gd name="T11" fmla="*/ 295 h 880"/>
                  <a:gd name="T12" fmla="*/ 640 w 1684"/>
                  <a:gd name="T13" fmla="*/ 311 h 880"/>
                  <a:gd name="T14" fmla="*/ 667 w 1684"/>
                  <a:gd name="T15" fmla="*/ 286 h 880"/>
                  <a:gd name="T16" fmla="*/ 595 w 1684"/>
                  <a:gd name="T17" fmla="*/ 235 h 880"/>
                  <a:gd name="T18" fmla="*/ 566 w 1684"/>
                  <a:gd name="T19" fmla="*/ 181 h 880"/>
                  <a:gd name="T20" fmla="*/ 542 w 1684"/>
                  <a:gd name="T21" fmla="*/ 186 h 880"/>
                  <a:gd name="T22" fmla="*/ 570 w 1684"/>
                  <a:gd name="T23" fmla="*/ 235 h 880"/>
                  <a:gd name="T24" fmla="*/ 625 w 1684"/>
                  <a:gd name="T25" fmla="*/ 286 h 880"/>
                  <a:gd name="T26" fmla="*/ 560 w 1684"/>
                  <a:gd name="T27" fmla="*/ 278 h 880"/>
                  <a:gd name="T28" fmla="*/ 483 w 1684"/>
                  <a:gd name="T29" fmla="*/ 288 h 880"/>
                  <a:gd name="T30" fmla="*/ 497 w 1684"/>
                  <a:gd name="T31" fmla="*/ 230 h 880"/>
                  <a:gd name="T32" fmla="*/ 530 w 1684"/>
                  <a:gd name="T33" fmla="*/ 190 h 880"/>
                  <a:gd name="T34" fmla="*/ 492 w 1684"/>
                  <a:gd name="T35" fmla="*/ 195 h 880"/>
                  <a:gd name="T36" fmla="*/ 461 w 1684"/>
                  <a:gd name="T37" fmla="*/ 233 h 880"/>
                  <a:gd name="T38" fmla="*/ 451 w 1684"/>
                  <a:gd name="T39" fmla="*/ 280 h 880"/>
                  <a:gd name="T40" fmla="*/ 42 w 1684"/>
                  <a:gd name="T41" fmla="*/ 110 h 880"/>
                  <a:gd name="T42" fmla="*/ 32 w 1684"/>
                  <a:gd name="T43" fmla="*/ 76 h 880"/>
                  <a:gd name="T44" fmla="*/ 41 w 1684"/>
                  <a:gd name="T45" fmla="*/ 34 h 880"/>
                  <a:gd name="T46" fmla="*/ 86 w 1684"/>
                  <a:gd name="T47" fmla="*/ 0 h 880"/>
                  <a:gd name="T48" fmla="*/ 62 w 1684"/>
                  <a:gd name="T49" fmla="*/ 0 h 880"/>
                  <a:gd name="T50" fmla="*/ 62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40 w 1190"/>
                  <a:gd name="T1" fmla="*/ 0 h 500"/>
                  <a:gd name="T2" fmla="*/ 472 w 1190"/>
                  <a:gd name="T3" fmla="*/ 172 h 500"/>
                  <a:gd name="T4" fmla="*/ 427 w 1190"/>
                  <a:gd name="T5" fmla="*/ 176 h 500"/>
                  <a:gd name="T6" fmla="*/ 0 w 1190"/>
                  <a:gd name="T7" fmla="*/ 10 h 500"/>
                  <a:gd name="T8" fmla="*/ 40 w 1190"/>
                  <a:gd name="T9" fmla="*/ 0 h 500"/>
                  <a:gd name="T10" fmla="*/ 4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46 w 160"/>
                  <a:gd name="T1" fmla="*/ 0 h 335"/>
                  <a:gd name="T2" fmla="*/ 7 w 160"/>
                  <a:gd name="T3" fmla="*/ 37 h 335"/>
                  <a:gd name="T4" fmla="*/ 0 w 160"/>
                  <a:gd name="T5" fmla="*/ 81 h 335"/>
                  <a:gd name="T6" fmla="*/ 13 w 160"/>
                  <a:gd name="T7" fmla="*/ 111 h 335"/>
                  <a:gd name="T8" fmla="*/ 37 w 160"/>
                  <a:gd name="T9" fmla="*/ 118 h 335"/>
                  <a:gd name="T10" fmla="*/ 30 w 160"/>
                  <a:gd name="T11" fmla="*/ 54 h 335"/>
                  <a:gd name="T12" fmla="*/ 63 w 160"/>
                  <a:gd name="T13" fmla="*/ 6 h 335"/>
                  <a:gd name="T14" fmla="*/ 46 w 160"/>
                  <a:gd name="T15" fmla="*/ 0 h 335"/>
                  <a:gd name="T16" fmla="*/ 4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6 w 489"/>
                  <a:gd name="T1" fmla="*/ 12 h 296"/>
                  <a:gd name="T2" fmla="*/ 63 w 489"/>
                  <a:gd name="T3" fmla="*/ 23 h 296"/>
                  <a:gd name="T4" fmla="*/ 128 w 489"/>
                  <a:gd name="T5" fmla="*/ 48 h 296"/>
                  <a:gd name="T6" fmla="*/ 174 w 489"/>
                  <a:gd name="T7" fmla="*/ 85 h 296"/>
                  <a:gd name="T8" fmla="*/ 129 w 489"/>
                  <a:gd name="T9" fmla="*/ 81 h 296"/>
                  <a:gd name="T10" fmla="*/ 55 w 489"/>
                  <a:gd name="T11" fmla="*/ 51 h 296"/>
                  <a:gd name="T12" fmla="*/ 20 w 489"/>
                  <a:gd name="T13" fmla="*/ 28 h 296"/>
                  <a:gd name="T14" fmla="*/ 42 w 489"/>
                  <a:gd name="T15" fmla="*/ 57 h 296"/>
                  <a:gd name="T16" fmla="*/ 107 w 489"/>
                  <a:gd name="T17" fmla="*/ 95 h 296"/>
                  <a:gd name="T18" fmla="*/ 184 w 489"/>
                  <a:gd name="T19" fmla="*/ 104 h 296"/>
                  <a:gd name="T20" fmla="*/ 193 w 489"/>
                  <a:gd name="T21" fmla="*/ 79 h 296"/>
                  <a:gd name="T22" fmla="*/ 156 w 489"/>
                  <a:gd name="T23" fmla="*/ 42 h 296"/>
                  <a:gd name="T24" fmla="*/ 67 w 489"/>
                  <a:gd name="T25" fmla="*/ 6 h 296"/>
                  <a:gd name="T26" fmla="*/ 0 w 489"/>
                  <a:gd name="T27" fmla="*/ 0 h 296"/>
                  <a:gd name="T28" fmla="*/ 6 w 489"/>
                  <a:gd name="T29" fmla="*/ 12 h 296"/>
                  <a:gd name="T30" fmla="*/ 6 w 489"/>
                  <a:gd name="T31" fmla="*/ 1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1295400 w 4288"/>
              <a:gd name="T3" fmla="*/ 406400 h 459"/>
              <a:gd name="T4" fmla="*/ 2476500 w 4288"/>
              <a:gd name="T5" fmla="*/ 228600 h 459"/>
              <a:gd name="T6" fmla="*/ 2946400 w 4288"/>
              <a:gd name="T7" fmla="*/ 596900 h 459"/>
              <a:gd name="T8" fmla="*/ 3721100 w 4288"/>
              <a:gd name="T9" fmla="*/ 241300 h 459"/>
              <a:gd name="T10" fmla="*/ 5613400 w 4288"/>
              <a:gd name="T11" fmla="*/ 723900 h 459"/>
              <a:gd name="T12" fmla="*/ 6807200 w 4288"/>
              <a:gd name="T13" fmla="*/ 215900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50800 h 240"/>
              <a:gd name="T2" fmla="*/ 444500 w 560"/>
              <a:gd name="T3" fmla="*/ 228600 h 240"/>
              <a:gd name="T4" fmla="*/ 711200 w 560"/>
              <a:gd name="T5" fmla="*/ 25400 h 240"/>
              <a:gd name="T6" fmla="*/ 889000 w 560"/>
              <a:gd name="T7" fmla="*/ 38100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590800" y="6248400"/>
            <a:ext cx="3962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 dirty="0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68755D-ACE5-47DE-9BC6-B602569959E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F1EBF-C3D6-4471-8AD7-70F02D4570C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22670-6A89-4809-B84B-B87B5943174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52508-CE65-4F0C-B4D5-E549A101286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75908" y="6248400"/>
            <a:ext cx="360045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82538-DC7C-496E-A5D2-CFBCDD65F25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7C679-8CF9-4228-A05F-FE05FD9F5AB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05921-302E-452E-B5D2-408F2804A2F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E5047-FA2B-4A48-8AAF-DFF772EC61A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7260D-38E9-4A32-A0CB-9B7C04A2DB5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F1527-2D7B-48C0-88C2-4A6DD368D32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49B1B-9C54-4700-AE2D-813ACD37081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4BC04-C677-4BF2-8850-044F736D600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1162050 w 2903"/>
              <a:gd name="T1" fmla="*/ 244856 h 3686"/>
              <a:gd name="T2" fmla="*/ 1026751 w 2903"/>
              <a:gd name="T3" fmla="*/ 45239 h 3686"/>
              <a:gd name="T4" fmla="*/ 897056 w 2903"/>
              <a:gd name="T5" fmla="*/ 0 h 3686"/>
              <a:gd name="T6" fmla="*/ 44032 w 2903"/>
              <a:gd name="T7" fmla="*/ 1589585 h 3686"/>
              <a:gd name="T8" fmla="*/ 44032 w 2903"/>
              <a:gd name="T9" fmla="*/ 1825394 h 3686"/>
              <a:gd name="T10" fmla="*/ 0 w 2903"/>
              <a:gd name="T11" fmla="*/ 2053285 h 3686"/>
              <a:gd name="T12" fmla="*/ 28821 w 2903"/>
              <a:gd name="T13" fmla="*/ 2084387 h 3686"/>
              <a:gd name="T14" fmla="*/ 176529 w 2903"/>
              <a:gd name="T15" fmla="*/ 1897211 h 3686"/>
              <a:gd name="T16" fmla="*/ 296217 w 2903"/>
              <a:gd name="T17" fmla="*/ 1825394 h 3686"/>
              <a:gd name="T18" fmla="*/ 1162050 w 2903"/>
              <a:gd name="T19" fmla="*/ 244856 h 3686"/>
              <a:gd name="T20" fmla="*/ 1162050 w 2903"/>
              <a:gd name="T21" fmla="*/ 24485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kumimoji="0"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/>
            </a:lvl1pPr>
          </a:lstStyle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/>
            </a:lvl1pPr>
          </a:lstStyle>
          <a:p>
            <a:pPr>
              <a:defRPr/>
            </a:pPr>
            <a:fld id="{83DFA4BB-6303-4B4B-A3EE-D3E7B3D0224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917850 w 2911"/>
              <a:gd name="T1" fmla="*/ 0 h 3703"/>
              <a:gd name="T2" fmla="*/ 52037 w 2911"/>
              <a:gd name="T3" fmla="*/ 1605520 h 3703"/>
              <a:gd name="T4" fmla="*/ 52437 w 2911"/>
              <a:gd name="T5" fmla="*/ 1812794 h 3703"/>
              <a:gd name="T6" fmla="*/ 0 w 2911"/>
              <a:gd name="T7" fmla="*/ 2057445 h 3703"/>
              <a:gd name="T8" fmla="*/ 20014 w 2911"/>
              <a:gd name="T9" fmla="*/ 2097087 h 3703"/>
              <a:gd name="T10" fmla="*/ 168920 w 2911"/>
              <a:gd name="T11" fmla="*/ 1898308 h 3703"/>
              <a:gd name="T12" fmla="*/ 305416 w 2911"/>
              <a:gd name="T13" fmla="*/ 1823554 h 3703"/>
              <a:gd name="T14" fmla="*/ 1165225 w 2911"/>
              <a:gd name="T15" fmla="*/ 242385 h 3703"/>
              <a:gd name="T16" fmla="*/ 1036334 w 2911"/>
              <a:gd name="T17" fmla="*/ 54367 h 3703"/>
              <a:gd name="T18" fmla="*/ 917850 w 2911"/>
              <a:gd name="T19" fmla="*/ 0 h 3703"/>
              <a:gd name="T20" fmla="*/ 917850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1406370 h 2777"/>
              <a:gd name="T2" fmla="*/ 172990 w 2561"/>
              <a:gd name="T3" fmla="*/ 1444854 h 2777"/>
              <a:gd name="T4" fmla="*/ 294723 w 2561"/>
              <a:gd name="T5" fmla="*/ 1571625 h 2777"/>
              <a:gd name="T6" fmla="*/ 1025525 w 2561"/>
              <a:gd name="T7" fmla="*/ 225811 h 2777"/>
              <a:gd name="T8" fmla="*/ 848130 w 2561"/>
              <a:gd name="T9" fmla="*/ 46407 h 2777"/>
              <a:gd name="T10" fmla="*/ 760034 w 2561"/>
              <a:gd name="T11" fmla="*/ 0 h 2777"/>
              <a:gd name="T12" fmla="*/ 0 w 2561"/>
              <a:gd name="T13" fmla="*/ 1406370 h 2777"/>
              <a:gd name="T14" fmla="*/ 0 w 2561"/>
              <a:gd name="T15" fmla="*/ 1406370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794 w 2177"/>
                <a:gd name="T1" fmla="*/ 630 h 1298"/>
                <a:gd name="T2" fmla="*/ 710 w 2177"/>
                <a:gd name="T3" fmla="*/ 553 h 1298"/>
                <a:gd name="T4" fmla="*/ 666 w 2177"/>
                <a:gd name="T5" fmla="*/ 239 h 1298"/>
                <a:gd name="T6" fmla="*/ 1070 w 2177"/>
                <a:gd name="T7" fmla="*/ 165 h 1298"/>
                <a:gd name="T8" fmla="*/ 1089 w 2177"/>
                <a:gd name="T9" fmla="*/ 102 h 1298"/>
                <a:gd name="T10" fmla="*/ 1050 w 2177"/>
                <a:gd name="T11" fmla="*/ 50 h 1298"/>
                <a:gd name="T12" fmla="*/ 638 w 2177"/>
                <a:gd name="T13" fmla="*/ 106 h 1298"/>
                <a:gd name="T14" fmla="*/ 610 w 2177"/>
                <a:gd name="T15" fmla="*/ 16 h 1298"/>
                <a:gd name="T16" fmla="*/ 543 w 2177"/>
                <a:gd name="T17" fmla="*/ 0 h 1298"/>
                <a:gd name="T18" fmla="*/ 479 w 2177"/>
                <a:gd name="T19" fmla="*/ 14 h 1298"/>
                <a:gd name="T20" fmla="*/ 444 w 2177"/>
                <a:gd name="T21" fmla="*/ 53 h 1298"/>
                <a:gd name="T22" fmla="*/ 469 w 2177"/>
                <a:gd name="T23" fmla="*/ 143 h 1298"/>
                <a:gd name="T24" fmla="*/ 330 w 2177"/>
                <a:gd name="T25" fmla="*/ 221 h 1298"/>
                <a:gd name="T26" fmla="*/ 492 w 2177"/>
                <a:gd name="T27" fmla="*/ 237 h 1298"/>
                <a:gd name="T28" fmla="*/ 556 w 2177"/>
                <a:gd name="T29" fmla="*/ 445 h 1298"/>
                <a:gd name="T30" fmla="*/ 71 w 2177"/>
                <a:gd name="T31" fmla="*/ 235 h 1298"/>
                <a:gd name="T32" fmla="*/ 23 w 2177"/>
                <a:gd name="T33" fmla="*/ 255 h 1298"/>
                <a:gd name="T34" fmla="*/ 0 w 2177"/>
                <a:gd name="T35" fmla="*/ 318 h 1298"/>
                <a:gd name="T36" fmla="*/ 28 w 2177"/>
                <a:gd name="T37" fmla="*/ 390 h 1298"/>
                <a:gd name="T38" fmla="*/ 570 w 2177"/>
                <a:gd name="T39" fmla="*/ 644 h 1298"/>
                <a:gd name="T40" fmla="*/ 689 w 2177"/>
                <a:gd name="T41" fmla="*/ 628 h 1298"/>
                <a:gd name="T42" fmla="*/ 785 w 2177"/>
                <a:gd name="T43" fmla="*/ 649 h 1298"/>
                <a:gd name="T44" fmla="*/ 794 w 2177"/>
                <a:gd name="T45" fmla="*/ 630 h 1298"/>
                <a:gd name="T46" fmla="*/ 794 w 2177"/>
                <a:gd name="T47" fmla="*/ 63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4 h 258"/>
                <a:gd name="T2" fmla="*/ 60 w 143"/>
                <a:gd name="T3" fmla="*/ 0 h 258"/>
                <a:gd name="T4" fmla="*/ 71 w 143"/>
                <a:gd name="T5" fmla="*/ 117 h 258"/>
                <a:gd name="T6" fmla="*/ 4 w 143"/>
                <a:gd name="T7" fmla="*/ 129 h 258"/>
                <a:gd name="T8" fmla="*/ 0 w 143"/>
                <a:gd name="T9" fmla="*/ 4 h 258"/>
                <a:gd name="T10" fmla="*/ 0 w 143"/>
                <a:gd name="T11" fmla="*/ 4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68 w 1586"/>
                <a:gd name="T1" fmla="*/ 0 h 821"/>
                <a:gd name="T2" fmla="*/ 665 w 1586"/>
                <a:gd name="T3" fmla="*/ 259 h 821"/>
                <a:gd name="T4" fmla="*/ 713 w 1586"/>
                <a:gd name="T5" fmla="*/ 319 h 821"/>
                <a:gd name="T6" fmla="*/ 792 w 1586"/>
                <a:gd name="T7" fmla="*/ 396 h 821"/>
                <a:gd name="T8" fmla="*/ 782 w 1586"/>
                <a:gd name="T9" fmla="*/ 410 h 821"/>
                <a:gd name="T10" fmla="*/ 674 w 1586"/>
                <a:gd name="T11" fmla="*/ 393 h 821"/>
                <a:gd name="T12" fmla="*/ 572 w 1586"/>
                <a:gd name="T13" fmla="*/ 405 h 821"/>
                <a:gd name="T14" fmla="*/ 21 w 1586"/>
                <a:gd name="T15" fmla="*/ 149 h 821"/>
                <a:gd name="T16" fmla="*/ 0 w 1586"/>
                <a:gd name="T17" fmla="*/ 75 h 821"/>
                <a:gd name="T18" fmla="*/ 23 w 1586"/>
                <a:gd name="T19" fmla="*/ 16 h 821"/>
                <a:gd name="T20" fmla="*/ 68 w 1586"/>
                <a:gd name="T21" fmla="*/ 0 h 821"/>
                <a:gd name="T22" fmla="*/ 6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63 h 747"/>
                <a:gd name="T2" fmla="*/ 461 w 1049"/>
                <a:gd name="T3" fmla="*/ 374 h 747"/>
                <a:gd name="T4" fmla="*/ 470 w 1049"/>
                <a:gd name="T5" fmla="*/ 267 h 747"/>
                <a:gd name="T6" fmla="*/ 525 w 1049"/>
                <a:gd name="T7" fmla="*/ 211 h 747"/>
                <a:gd name="T8" fmla="*/ 39 w 1049"/>
                <a:gd name="T9" fmla="*/ 0 h 747"/>
                <a:gd name="T10" fmla="*/ 0 w 1049"/>
                <a:gd name="T11" fmla="*/ 64 h 747"/>
                <a:gd name="T12" fmla="*/ 0 w 1049"/>
                <a:gd name="T13" fmla="*/ 163 h 747"/>
                <a:gd name="T14" fmla="*/ 0 w 1049"/>
                <a:gd name="T15" fmla="*/ 163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4 h 241"/>
                <a:gd name="T2" fmla="*/ 79 w 272"/>
                <a:gd name="T3" fmla="*/ 0 h 241"/>
                <a:gd name="T4" fmla="*/ 125 w 272"/>
                <a:gd name="T5" fmla="*/ 18 h 241"/>
                <a:gd name="T6" fmla="*/ 135 w 272"/>
                <a:gd name="T7" fmla="*/ 70 h 241"/>
                <a:gd name="T8" fmla="*/ 81 w 272"/>
                <a:gd name="T9" fmla="*/ 73 h 241"/>
                <a:gd name="T10" fmla="*/ 16 w 272"/>
                <a:gd name="T11" fmla="*/ 121 h 241"/>
                <a:gd name="T12" fmla="*/ 0 w 272"/>
                <a:gd name="T13" fmla="*/ 14 h 241"/>
                <a:gd name="T14" fmla="*/ 0 w 272"/>
                <a:gd name="T15" fmla="*/ 14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76 w 152"/>
                <a:gd name="T1" fmla="*/ 2 h 224"/>
                <a:gd name="T2" fmla="*/ 76 w 152"/>
                <a:gd name="T3" fmla="*/ 112 h 224"/>
                <a:gd name="T4" fmla="*/ 0 w 152"/>
                <a:gd name="T5" fmla="*/ 4 h 224"/>
                <a:gd name="T6" fmla="*/ 36 w 152"/>
                <a:gd name="T7" fmla="*/ 0 h 224"/>
                <a:gd name="T8" fmla="*/ 76 w 152"/>
                <a:gd name="T9" fmla="*/ 2 h 224"/>
                <a:gd name="T10" fmla="*/ 76 w 152"/>
                <a:gd name="T11" fmla="*/ 2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40 h 764"/>
                <a:gd name="T2" fmla="*/ 44 w 386"/>
                <a:gd name="T3" fmla="*/ 0 h 764"/>
                <a:gd name="T4" fmla="*/ 116 w 386"/>
                <a:gd name="T5" fmla="*/ 3 h 764"/>
                <a:gd name="T6" fmla="*/ 193 w 386"/>
                <a:gd name="T7" fmla="*/ 383 h 764"/>
                <a:gd name="T8" fmla="*/ 140 w 386"/>
                <a:gd name="T9" fmla="*/ 361 h 764"/>
                <a:gd name="T10" fmla="*/ 76 w 386"/>
                <a:gd name="T11" fmla="*/ 339 h 764"/>
                <a:gd name="T12" fmla="*/ 0 w 386"/>
                <a:gd name="T13" fmla="*/ 40 h 764"/>
                <a:gd name="T14" fmla="*/ 0 w 386"/>
                <a:gd name="T15" fmla="*/ 4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346 w 728"/>
                <a:gd name="T1" fmla="*/ 0 h 348"/>
                <a:gd name="T2" fmla="*/ 0 w 728"/>
                <a:gd name="T3" fmla="*/ 53 h 348"/>
                <a:gd name="T4" fmla="*/ 14 w 728"/>
                <a:gd name="T5" fmla="*/ 174 h 348"/>
                <a:gd name="T6" fmla="*/ 358 w 728"/>
                <a:gd name="T7" fmla="*/ 119 h 348"/>
                <a:gd name="T8" fmla="*/ 364 w 728"/>
                <a:gd name="T9" fmla="*/ 22 h 348"/>
                <a:gd name="T10" fmla="*/ 346 w 728"/>
                <a:gd name="T11" fmla="*/ 0 h 348"/>
                <a:gd name="T12" fmla="*/ 346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36 w 312"/>
                <a:gd name="T1" fmla="*/ 0 h 135"/>
                <a:gd name="T2" fmla="*/ 0 w 312"/>
                <a:gd name="T3" fmla="*/ 39 h 135"/>
                <a:gd name="T4" fmla="*/ 156 w 312"/>
                <a:gd name="T5" fmla="*/ 67 h 135"/>
                <a:gd name="T6" fmla="*/ 136 w 312"/>
                <a:gd name="T7" fmla="*/ 0 h 135"/>
                <a:gd name="T8" fmla="*/ 136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53 h 175"/>
                    <a:gd name="T2" fmla="*/ 57 w 313"/>
                    <a:gd name="T3" fmla="*/ 5 h 175"/>
                    <a:gd name="T4" fmla="*/ 107 w 313"/>
                    <a:gd name="T5" fmla="*/ 0 h 175"/>
                    <a:gd name="T6" fmla="*/ 146 w 313"/>
                    <a:gd name="T7" fmla="*/ 13 h 175"/>
                    <a:gd name="T8" fmla="*/ 157 w 313"/>
                    <a:gd name="T9" fmla="*/ 45 h 175"/>
                    <a:gd name="T10" fmla="*/ 84 w 313"/>
                    <a:gd name="T11" fmla="*/ 33 h 175"/>
                    <a:gd name="T12" fmla="*/ 37 w 313"/>
                    <a:gd name="T13" fmla="*/ 50 h 175"/>
                    <a:gd name="T14" fmla="*/ 7 w 313"/>
                    <a:gd name="T15" fmla="*/ 87 h 175"/>
                    <a:gd name="T16" fmla="*/ 0 w 313"/>
                    <a:gd name="T17" fmla="*/ 53 h 175"/>
                    <a:gd name="T18" fmla="*/ 0 w 313"/>
                    <a:gd name="T19" fmla="*/ 53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20 h 266"/>
                    <a:gd name="T2" fmla="*/ 80 w 230"/>
                    <a:gd name="T3" fmla="*/ 133 h 266"/>
                    <a:gd name="T4" fmla="*/ 115 w 230"/>
                    <a:gd name="T5" fmla="*/ 126 h 266"/>
                    <a:gd name="T6" fmla="*/ 112 w 230"/>
                    <a:gd name="T7" fmla="*/ 9 h 266"/>
                    <a:gd name="T8" fmla="*/ 83 w 230"/>
                    <a:gd name="T9" fmla="*/ 0 h 266"/>
                    <a:gd name="T10" fmla="*/ 90 w 230"/>
                    <a:gd name="T11" fmla="*/ 99 h 266"/>
                    <a:gd name="T12" fmla="*/ 36 w 230"/>
                    <a:gd name="T13" fmla="*/ 2 h 266"/>
                    <a:gd name="T14" fmla="*/ 0 w 230"/>
                    <a:gd name="T15" fmla="*/ 20 h 266"/>
                    <a:gd name="T16" fmla="*/ 0 w 230"/>
                    <a:gd name="T17" fmla="*/ 2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0 h 234"/>
                    <a:gd name="T2" fmla="*/ 18 w 87"/>
                    <a:gd name="T3" fmla="*/ 47 h 234"/>
                    <a:gd name="T4" fmla="*/ 22 w 87"/>
                    <a:gd name="T5" fmla="*/ 77 h 234"/>
                    <a:gd name="T6" fmla="*/ 13 w 87"/>
                    <a:gd name="T7" fmla="*/ 117 h 234"/>
                    <a:gd name="T8" fmla="*/ 40 w 87"/>
                    <a:gd name="T9" fmla="*/ 110 h 234"/>
                    <a:gd name="T10" fmla="*/ 43 w 87"/>
                    <a:gd name="T11" fmla="*/ 58 h 234"/>
                    <a:gd name="T12" fmla="*/ 23 w 87"/>
                    <a:gd name="T13" fmla="*/ 0 h 234"/>
                    <a:gd name="T14" fmla="*/ 0 w 87"/>
                    <a:gd name="T15" fmla="*/ 10 h 234"/>
                    <a:gd name="T16" fmla="*/ 0 w 87"/>
                    <a:gd name="T17" fmla="*/ 10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50 w 1190"/>
                  <a:gd name="T1" fmla="*/ 0 h 500"/>
                  <a:gd name="T2" fmla="*/ 595 w 1190"/>
                  <a:gd name="T3" fmla="*/ 245 h 500"/>
                  <a:gd name="T4" fmla="*/ 538 w 1190"/>
                  <a:gd name="T5" fmla="*/ 250 h 500"/>
                  <a:gd name="T6" fmla="*/ 0 w 1190"/>
                  <a:gd name="T7" fmla="*/ 14 h 500"/>
                  <a:gd name="T8" fmla="*/ 50 w 1190"/>
                  <a:gd name="T9" fmla="*/ 0 h 500"/>
                  <a:gd name="T10" fmla="*/ 5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7 w 489"/>
                  <a:gd name="T1" fmla="*/ 17 h 296"/>
                  <a:gd name="T2" fmla="*/ 80 w 489"/>
                  <a:gd name="T3" fmla="*/ 33 h 296"/>
                  <a:gd name="T4" fmla="*/ 162 w 489"/>
                  <a:gd name="T5" fmla="*/ 69 h 296"/>
                  <a:gd name="T6" fmla="*/ 220 w 489"/>
                  <a:gd name="T7" fmla="*/ 122 h 296"/>
                  <a:gd name="T8" fmla="*/ 163 w 489"/>
                  <a:gd name="T9" fmla="*/ 115 h 296"/>
                  <a:gd name="T10" fmla="*/ 69 w 489"/>
                  <a:gd name="T11" fmla="*/ 73 h 296"/>
                  <a:gd name="T12" fmla="*/ 25 w 489"/>
                  <a:gd name="T13" fmla="*/ 40 h 296"/>
                  <a:gd name="T14" fmla="*/ 53 w 489"/>
                  <a:gd name="T15" fmla="*/ 82 h 296"/>
                  <a:gd name="T16" fmla="*/ 136 w 489"/>
                  <a:gd name="T17" fmla="*/ 135 h 296"/>
                  <a:gd name="T18" fmla="*/ 233 w 489"/>
                  <a:gd name="T19" fmla="*/ 148 h 296"/>
                  <a:gd name="T20" fmla="*/ 244 w 489"/>
                  <a:gd name="T21" fmla="*/ 112 h 296"/>
                  <a:gd name="T22" fmla="*/ 197 w 489"/>
                  <a:gd name="T23" fmla="*/ 60 h 296"/>
                  <a:gd name="T24" fmla="*/ 85 w 489"/>
                  <a:gd name="T25" fmla="*/ 9 h 296"/>
                  <a:gd name="T26" fmla="*/ 0 w 489"/>
                  <a:gd name="T27" fmla="*/ 0 h 296"/>
                  <a:gd name="T28" fmla="*/ 7 w 489"/>
                  <a:gd name="T29" fmla="*/ 17 h 296"/>
                  <a:gd name="T30" fmla="*/ 7 w 489"/>
                  <a:gd name="T31" fmla="*/ 17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2 w 213"/>
                  <a:gd name="T1" fmla="*/ 0 h 478"/>
                  <a:gd name="T2" fmla="*/ 46 w 213"/>
                  <a:gd name="T3" fmla="*/ 12 h 478"/>
                  <a:gd name="T4" fmla="*/ 40 w 213"/>
                  <a:gd name="T5" fmla="*/ 96 h 478"/>
                  <a:gd name="T6" fmla="*/ 53 w 213"/>
                  <a:gd name="T7" fmla="*/ 163 h 478"/>
                  <a:gd name="T8" fmla="*/ 107 w 213"/>
                  <a:gd name="T9" fmla="*/ 225 h 478"/>
                  <a:gd name="T10" fmla="*/ 49 w 213"/>
                  <a:gd name="T11" fmla="*/ 238 h 478"/>
                  <a:gd name="T12" fmla="*/ 15 w 213"/>
                  <a:gd name="T13" fmla="*/ 171 h 478"/>
                  <a:gd name="T14" fmla="*/ 0 w 213"/>
                  <a:gd name="T15" fmla="*/ 28 h 478"/>
                  <a:gd name="T16" fmla="*/ 12 w 213"/>
                  <a:gd name="T17" fmla="*/ 0 h 478"/>
                  <a:gd name="T18" fmla="*/ 12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55 w 150"/>
                    <a:gd name="T1" fmla="*/ 0 h 173"/>
                    <a:gd name="T2" fmla="*/ 20 w 150"/>
                    <a:gd name="T3" fmla="*/ 33 h 173"/>
                    <a:gd name="T4" fmla="*/ 0 w 150"/>
                    <a:gd name="T5" fmla="*/ 87 h 173"/>
                    <a:gd name="T6" fmla="*/ 40 w 150"/>
                    <a:gd name="T7" fmla="*/ 80 h 173"/>
                    <a:gd name="T8" fmla="*/ 52 w 150"/>
                    <a:gd name="T9" fmla="*/ 42 h 173"/>
                    <a:gd name="T10" fmla="*/ 75 w 150"/>
                    <a:gd name="T11" fmla="*/ 14 h 173"/>
                    <a:gd name="T12" fmla="*/ 55 w 150"/>
                    <a:gd name="T13" fmla="*/ 0 h 173"/>
                    <a:gd name="T14" fmla="*/ 55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78 w 1684"/>
                    <a:gd name="T1" fmla="*/ 0 h 880"/>
                    <a:gd name="T2" fmla="*/ 32 w 1684"/>
                    <a:gd name="T3" fmla="*/ 26 h 880"/>
                    <a:gd name="T4" fmla="*/ 0 w 1684"/>
                    <a:gd name="T5" fmla="*/ 104 h 880"/>
                    <a:gd name="T6" fmla="*/ 34 w 1684"/>
                    <a:gd name="T7" fmla="*/ 179 h 880"/>
                    <a:gd name="T8" fmla="*/ 591 w 1684"/>
                    <a:gd name="T9" fmla="*/ 434 h 880"/>
                    <a:gd name="T10" fmla="*/ 711 w 1684"/>
                    <a:gd name="T11" fmla="*/ 418 h 880"/>
                    <a:gd name="T12" fmla="*/ 808 w 1684"/>
                    <a:gd name="T13" fmla="*/ 440 h 880"/>
                    <a:gd name="T14" fmla="*/ 842 w 1684"/>
                    <a:gd name="T15" fmla="*/ 404 h 880"/>
                    <a:gd name="T16" fmla="*/ 751 w 1684"/>
                    <a:gd name="T17" fmla="*/ 332 h 880"/>
                    <a:gd name="T18" fmla="*/ 714 w 1684"/>
                    <a:gd name="T19" fmla="*/ 256 h 880"/>
                    <a:gd name="T20" fmla="*/ 685 w 1684"/>
                    <a:gd name="T21" fmla="*/ 264 h 880"/>
                    <a:gd name="T22" fmla="*/ 720 w 1684"/>
                    <a:gd name="T23" fmla="*/ 332 h 880"/>
                    <a:gd name="T24" fmla="*/ 789 w 1684"/>
                    <a:gd name="T25" fmla="*/ 405 h 880"/>
                    <a:gd name="T26" fmla="*/ 707 w 1684"/>
                    <a:gd name="T27" fmla="*/ 394 h 880"/>
                    <a:gd name="T28" fmla="*/ 610 w 1684"/>
                    <a:gd name="T29" fmla="*/ 407 h 880"/>
                    <a:gd name="T30" fmla="*/ 628 w 1684"/>
                    <a:gd name="T31" fmla="*/ 325 h 880"/>
                    <a:gd name="T32" fmla="*/ 669 w 1684"/>
                    <a:gd name="T33" fmla="*/ 269 h 880"/>
                    <a:gd name="T34" fmla="*/ 621 w 1684"/>
                    <a:gd name="T35" fmla="*/ 276 h 880"/>
                    <a:gd name="T36" fmla="*/ 583 w 1684"/>
                    <a:gd name="T37" fmla="*/ 329 h 880"/>
                    <a:gd name="T38" fmla="*/ 570 w 1684"/>
                    <a:gd name="T39" fmla="*/ 396 h 880"/>
                    <a:gd name="T40" fmla="*/ 54 w 1684"/>
                    <a:gd name="T41" fmla="*/ 155 h 880"/>
                    <a:gd name="T42" fmla="*/ 40 w 1684"/>
                    <a:gd name="T43" fmla="*/ 108 h 880"/>
                    <a:gd name="T44" fmla="*/ 52 w 1684"/>
                    <a:gd name="T45" fmla="*/ 48 h 880"/>
                    <a:gd name="T46" fmla="*/ 109 w 1684"/>
                    <a:gd name="T47" fmla="*/ 0 h 880"/>
                    <a:gd name="T48" fmla="*/ 78 w 1684"/>
                    <a:gd name="T49" fmla="*/ 0 h 880"/>
                    <a:gd name="T50" fmla="*/ 78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58 w 160"/>
                    <a:gd name="T1" fmla="*/ 0 h 335"/>
                    <a:gd name="T2" fmla="*/ 10 w 160"/>
                    <a:gd name="T3" fmla="*/ 53 h 335"/>
                    <a:gd name="T4" fmla="*/ 0 w 160"/>
                    <a:gd name="T5" fmla="*/ 115 h 335"/>
                    <a:gd name="T6" fmla="*/ 17 w 160"/>
                    <a:gd name="T7" fmla="*/ 157 h 335"/>
                    <a:gd name="T8" fmla="*/ 47 w 160"/>
                    <a:gd name="T9" fmla="*/ 167 h 335"/>
                    <a:gd name="T10" fmla="*/ 38 w 160"/>
                    <a:gd name="T11" fmla="*/ 77 h 335"/>
                    <a:gd name="T12" fmla="*/ 80 w 160"/>
                    <a:gd name="T13" fmla="*/ 8 h 335"/>
                    <a:gd name="T14" fmla="*/ 58 w 160"/>
                    <a:gd name="T15" fmla="*/ 0 h 335"/>
                    <a:gd name="T16" fmla="*/ 58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09 w 642"/>
                    <a:gd name="T1" fmla="*/ 448 h 1188"/>
                    <a:gd name="T2" fmla="*/ 0 w 642"/>
                    <a:gd name="T3" fmla="*/ 62 h 1188"/>
                    <a:gd name="T4" fmla="*/ 41 w 642"/>
                    <a:gd name="T5" fmla="*/ 19 h 1188"/>
                    <a:gd name="T6" fmla="*/ 129 w 642"/>
                    <a:gd name="T7" fmla="*/ 0 h 1188"/>
                    <a:gd name="T8" fmla="*/ 200 w 642"/>
                    <a:gd name="T9" fmla="*/ 29 h 1188"/>
                    <a:gd name="T10" fmla="*/ 322 w 642"/>
                    <a:gd name="T11" fmla="*/ 594 h 1188"/>
                    <a:gd name="T12" fmla="*/ 278 w 642"/>
                    <a:gd name="T13" fmla="*/ 546 h 1188"/>
                    <a:gd name="T14" fmla="*/ 178 w 642"/>
                    <a:gd name="T15" fmla="*/ 49 h 1188"/>
                    <a:gd name="T16" fmla="*/ 113 w 642"/>
                    <a:gd name="T17" fmla="*/ 31 h 1188"/>
                    <a:gd name="T18" fmla="*/ 60 w 642"/>
                    <a:gd name="T19" fmla="*/ 37 h 1188"/>
                    <a:gd name="T20" fmla="*/ 38 w 642"/>
                    <a:gd name="T21" fmla="*/ 71 h 1188"/>
                    <a:gd name="T22" fmla="*/ 153 w 642"/>
                    <a:gd name="T23" fmla="*/ 462 h 1188"/>
                    <a:gd name="T24" fmla="*/ 109 w 642"/>
                    <a:gd name="T25" fmla="*/ 448 h 1188"/>
                    <a:gd name="T26" fmla="*/ 109 w 642"/>
                    <a:gd name="T27" fmla="*/ 448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4 h 504"/>
                    <a:gd name="T2" fmla="*/ 38 w 192"/>
                    <a:gd name="T3" fmla="*/ 97 h 504"/>
                    <a:gd name="T4" fmla="*/ 57 w 192"/>
                    <a:gd name="T5" fmla="*/ 159 h 504"/>
                    <a:gd name="T6" fmla="*/ 58 w 192"/>
                    <a:gd name="T7" fmla="*/ 252 h 504"/>
                    <a:gd name="T8" fmla="*/ 96 w 192"/>
                    <a:gd name="T9" fmla="*/ 252 h 504"/>
                    <a:gd name="T10" fmla="*/ 94 w 192"/>
                    <a:gd name="T11" fmla="*/ 180 h 504"/>
                    <a:gd name="T12" fmla="*/ 81 w 192"/>
                    <a:gd name="T13" fmla="*/ 104 h 504"/>
                    <a:gd name="T14" fmla="*/ 50 w 192"/>
                    <a:gd name="T15" fmla="*/ 30 h 504"/>
                    <a:gd name="T16" fmla="*/ 32 w 192"/>
                    <a:gd name="T17" fmla="*/ 0 h 504"/>
                    <a:gd name="T18" fmla="*/ 0 w 192"/>
                    <a:gd name="T19" fmla="*/ 14 h 504"/>
                    <a:gd name="T20" fmla="*/ 0 w 192"/>
                    <a:gd name="T21" fmla="*/ 14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49 w 390"/>
                    <a:gd name="T1" fmla="*/ 0 h 269"/>
                    <a:gd name="T2" fmla="*/ 129 w 390"/>
                    <a:gd name="T3" fmla="*/ 9 h 269"/>
                    <a:gd name="T4" fmla="*/ 127 w 390"/>
                    <a:gd name="T5" fmla="*/ 33 h 269"/>
                    <a:gd name="T6" fmla="*/ 0 w 390"/>
                    <a:gd name="T7" fmla="*/ 85 h 269"/>
                    <a:gd name="T8" fmla="*/ 0 w 390"/>
                    <a:gd name="T9" fmla="*/ 111 h 269"/>
                    <a:gd name="T10" fmla="*/ 142 w 390"/>
                    <a:gd name="T11" fmla="*/ 113 h 269"/>
                    <a:gd name="T12" fmla="*/ 160 w 390"/>
                    <a:gd name="T13" fmla="*/ 135 h 269"/>
                    <a:gd name="T14" fmla="*/ 195 w 390"/>
                    <a:gd name="T15" fmla="*/ 133 h 269"/>
                    <a:gd name="T16" fmla="*/ 192 w 390"/>
                    <a:gd name="T17" fmla="*/ 95 h 269"/>
                    <a:gd name="T18" fmla="*/ 58 w 390"/>
                    <a:gd name="T19" fmla="*/ 88 h 269"/>
                    <a:gd name="T20" fmla="*/ 167 w 390"/>
                    <a:gd name="T21" fmla="*/ 45 h 269"/>
                    <a:gd name="T22" fmla="*/ 149 w 390"/>
                    <a:gd name="T23" fmla="*/ 0 h 269"/>
                    <a:gd name="T24" fmla="*/ 149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66 h 424"/>
                    <a:gd name="T2" fmla="*/ 432 w 941"/>
                    <a:gd name="T3" fmla="*/ 0 h 424"/>
                    <a:gd name="T4" fmla="*/ 463 w 941"/>
                    <a:gd name="T5" fmla="*/ 39 h 424"/>
                    <a:gd name="T6" fmla="*/ 471 w 941"/>
                    <a:gd name="T7" fmla="*/ 91 h 424"/>
                    <a:gd name="T8" fmla="*/ 452 w 941"/>
                    <a:gd name="T9" fmla="*/ 141 h 424"/>
                    <a:gd name="T10" fmla="*/ 29 w 941"/>
                    <a:gd name="T11" fmla="*/ 212 h 424"/>
                    <a:gd name="T12" fmla="*/ 27 w 941"/>
                    <a:gd name="T13" fmla="*/ 192 h 424"/>
                    <a:gd name="T14" fmla="*/ 432 w 941"/>
                    <a:gd name="T15" fmla="*/ 121 h 424"/>
                    <a:gd name="T16" fmla="*/ 447 w 941"/>
                    <a:gd name="T17" fmla="*/ 73 h 424"/>
                    <a:gd name="T18" fmla="*/ 420 w 941"/>
                    <a:gd name="T19" fmla="*/ 29 h 424"/>
                    <a:gd name="T20" fmla="*/ 0 w 941"/>
                    <a:gd name="T21" fmla="*/ 93 h 424"/>
                    <a:gd name="T22" fmla="*/ 0 w 941"/>
                    <a:gd name="T23" fmla="*/ 66 h 424"/>
                    <a:gd name="T24" fmla="*/ 0 w 941"/>
                    <a:gd name="T25" fmla="*/ 66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63 h 173"/>
                    <a:gd name="T2" fmla="*/ 33 w 488"/>
                    <a:gd name="T3" fmla="*/ 86 h 173"/>
                    <a:gd name="T4" fmla="*/ 111 w 488"/>
                    <a:gd name="T5" fmla="*/ 83 h 173"/>
                    <a:gd name="T6" fmla="*/ 210 w 488"/>
                    <a:gd name="T7" fmla="*/ 58 h 173"/>
                    <a:gd name="T8" fmla="*/ 245 w 488"/>
                    <a:gd name="T9" fmla="*/ 21 h 173"/>
                    <a:gd name="T10" fmla="*/ 222 w 488"/>
                    <a:gd name="T11" fmla="*/ 1 h 173"/>
                    <a:gd name="T12" fmla="*/ 127 w 488"/>
                    <a:gd name="T13" fmla="*/ 0 h 173"/>
                    <a:gd name="T14" fmla="*/ 55 w 488"/>
                    <a:gd name="T15" fmla="*/ 6 h 173"/>
                    <a:gd name="T16" fmla="*/ 8 w 488"/>
                    <a:gd name="T17" fmla="*/ 38 h 173"/>
                    <a:gd name="T18" fmla="*/ 56 w 488"/>
                    <a:gd name="T19" fmla="*/ 47 h 173"/>
                    <a:gd name="T20" fmla="*/ 138 w 488"/>
                    <a:gd name="T21" fmla="*/ 26 h 173"/>
                    <a:gd name="T22" fmla="*/ 209 w 488"/>
                    <a:gd name="T23" fmla="*/ 26 h 173"/>
                    <a:gd name="T24" fmla="*/ 135 w 488"/>
                    <a:gd name="T25" fmla="*/ 55 h 173"/>
                    <a:gd name="T26" fmla="*/ 71 w 488"/>
                    <a:gd name="T27" fmla="*/ 63 h 173"/>
                    <a:gd name="T28" fmla="*/ 0 w 488"/>
                    <a:gd name="T29" fmla="*/ 63 h 173"/>
                    <a:gd name="T30" fmla="*/ 0 w 488"/>
                    <a:gd name="T31" fmla="*/ 63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184 w 772"/>
                <a:gd name="T1" fmla="*/ 1379 h 3266"/>
                <a:gd name="T2" fmla="*/ 101 w 772"/>
                <a:gd name="T3" fmla="*/ 1287 h 3266"/>
                <a:gd name="T4" fmla="*/ 85 w 772"/>
                <a:gd name="T5" fmla="*/ 1216 h 3266"/>
                <a:gd name="T6" fmla="*/ 99 w 772"/>
                <a:gd name="T7" fmla="*/ 1111 h 3266"/>
                <a:gd name="T8" fmla="*/ 157 w 772"/>
                <a:gd name="T9" fmla="*/ 984 h 3266"/>
                <a:gd name="T10" fmla="*/ 170 w 772"/>
                <a:gd name="T11" fmla="*/ 904 h 3266"/>
                <a:gd name="T12" fmla="*/ 157 w 772"/>
                <a:gd name="T13" fmla="*/ 851 h 3266"/>
                <a:gd name="T14" fmla="*/ 106 w 772"/>
                <a:gd name="T15" fmla="*/ 812 h 3266"/>
                <a:gd name="T16" fmla="*/ 96 w 772"/>
                <a:gd name="T17" fmla="*/ 763 h 3266"/>
                <a:gd name="T18" fmla="*/ 114 w 772"/>
                <a:gd name="T19" fmla="*/ 693 h 3266"/>
                <a:gd name="T20" fmla="*/ 197 w 772"/>
                <a:gd name="T21" fmla="*/ 505 h 3266"/>
                <a:gd name="T22" fmla="*/ 205 w 772"/>
                <a:gd name="T23" fmla="*/ 413 h 3266"/>
                <a:gd name="T24" fmla="*/ 184 w 772"/>
                <a:gd name="T25" fmla="*/ 312 h 3266"/>
                <a:gd name="T26" fmla="*/ 114 w 772"/>
                <a:gd name="T27" fmla="*/ 263 h 3266"/>
                <a:gd name="T28" fmla="*/ 53 w 772"/>
                <a:gd name="T29" fmla="*/ 184 h 3266"/>
                <a:gd name="T30" fmla="*/ 0 w 772"/>
                <a:gd name="T31" fmla="*/ 0 h 3266"/>
                <a:gd name="T32" fmla="*/ 8 w 772"/>
                <a:gd name="T33" fmla="*/ 167 h 3266"/>
                <a:gd name="T34" fmla="*/ 48 w 772"/>
                <a:gd name="T35" fmla="*/ 267 h 3266"/>
                <a:gd name="T36" fmla="*/ 101 w 772"/>
                <a:gd name="T37" fmla="*/ 329 h 3266"/>
                <a:gd name="T38" fmla="*/ 160 w 772"/>
                <a:gd name="T39" fmla="*/ 364 h 3266"/>
                <a:gd name="T40" fmla="*/ 163 w 772"/>
                <a:gd name="T41" fmla="*/ 456 h 3266"/>
                <a:gd name="T42" fmla="*/ 133 w 772"/>
                <a:gd name="T43" fmla="*/ 553 h 3266"/>
                <a:gd name="T44" fmla="*/ 64 w 772"/>
                <a:gd name="T45" fmla="*/ 724 h 3266"/>
                <a:gd name="T46" fmla="*/ 61 w 772"/>
                <a:gd name="T47" fmla="*/ 834 h 3266"/>
                <a:gd name="T48" fmla="*/ 125 w 772"/>
                <a:gd name="T49" fmla="*/ 895 h 3266"/>
                <a:gd name="T50" fmla="*/ 122 w 772"/>
                <a:gd name="T51" fmla="*/ 952 h 3266"/>
                <a:gd name="T52" fmla="*/ 66 w 772"/>
                <a:gd name="T53" fmla="*/ 1071 h 3266"/>
                <a:gd name="T54" fmla="*/ 42 w 772"/>
                <a:gd name="T55" fmla="*/ 1185 h 3266"/>
                <a:gd name="T56" fmla="*/ 64 w 772"/>
                <a:gd name="T57" fmla="*/ 1308 h 3266"/>
                <a:gd name="T58" fmla="*/ 114 w 772"/>
                <a:gd name="T59" fmla="*/ 1374 h 3266"/>
                <a:gd name="T60" fmla="*/ 178 w 772"/>
                <a:gd name="T61" fmla="*/ 1427 h 3266"/>
                <a:gd name="T62" fmla="*/ 184 w 772"/>
                <a:gd name="T63" fmla="*/ 1379 h 3266"/>
                <a:gd name="T64" fmla="*/ 184 w 772"/>
                <a:gd name="T65" fmla="*/ 1379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184 w 772"/>
                <a:gd name="T1" fmla="*/ 1578 h 3266"/>
                <a:gd name="T2" fmla="*/ 101 w 772"/>
                <a:gd name="T3" fmla="*/ 1473 h 3266"/>
                <a:gd name="T4" fmla="*/ 85 w 772"/>
                <a:gd name="T5" fmla="*/ 1392 h 3266"/>
                <a:gd name="T6" fmla="*/ 99 w 772"/>
                <a:gd name="T7" fmla="*/ 1271 h 3266"/>
                <a:gd name="T8" fmla="*/ 157 w 772"/>
                <a:gd name="T9" fmla="*/ 1126 h 3266"/>
                <a:gd name="T10" fmla="*/ 170 w 772"/>
                <a:gd name="T11" fmla="*/ 1035 h 3266"/>
                <a:gd name="T12" fmla="*/ 157 w 772"/>
                <a:gd name="T13" fmla="*/ 974 h 3266"/>
                <a:gd name="T14" fmla="*/ 106 w 772"/>
                <a:gd name="T15" fmla="*/ 930 h 3266"/>
                <a:gd name="T16" fmla="*/ 96 w 772"/>
                <a:gd name="T17" fmla="*/ 874 h 3266"/>
                <a:gd name="T18" fmla="*/ 114 w 772"/>
                <a:gd name="T19" fmla="*/ 794 h 3266"/>
                <a:gd name="T20" fmla="*/ 197 w 772"/>
                <a:gd name="T21" fmla="*/ 578 h 3266"/>
                <a:gd name="T22" fmla="*/ 205 w 772"/>
                <a:gd name="T23" fmla="*/ 473 h 3266"/>
                <a:gd name="T24" fmla="*/ 184 w 772"/>
                <a:gd name="T25" fmla="*/ 357 h 3266"/>
                <a:gd name="T26" fmla="*/ 114 w 772"/>
                <a:gd name="T27" fmla="*/ 302 h 3266"/>
                <a:gd name="T28" fmla="*/ 53 w 772"/>
                <a:gd name="T29" fmla="*/ 211 h 3266"/>
                <a:gd name="T30" fmla="*/ 0 w 772"/>
                <a:gd name="T31" fmla="*/ 0 h 3266"/>
                <a:gd name="T32" fmla="*/ 8 w 772"/>
                <a:gd name="T33" fmla="*/ 191 h 3266"/>
                <a:gd name="T34" fmla="*/ 48 w 772"/>
                <a:gd name="T35" fmla="*/ 306 h 3266"/>
                <a:gd name="T36" fmla="*/ 101 w 772"/>
                <a:gd name="T37" fmla="*/ 377 h 3266"/>
                <a:gd name="T38" fmla="*/ 160 w 772"/>
                <a:gd name="T39" fmla="*/ 417 h 3266"/>
                <a:gd name="T40" fmla="*/ 163 w 772"/>
                <a:gd name="T41" fmla="*/ 522 h 3266"/>
                <a:gd name="T42" fmla="*/ 133 w 772"/>
                <a:gd name="T43" fmla="*/ 633 h 3266"/>
                <a:gd name="T44" fmla="*/ 64 w 772"/>
                <a:gd name="T45" fmla="*/ 829 h 3266"/>
                <a:gd name="T46" fmla="*/ 61 w 772"/>
                <a:gd name="T47" fmla="*/ 955 h 3266"/>
                <a:gd name="T48" fmla="*/ 125 w 772"/>
                <a:gd name="T49" fmla="*/ 1025 h 3266"/>
                <a:gd name="T50" fmla="*/ 122 w 772"/>
                <a:gd name="T51" fmla="*/ 1090 h 3266"/>
                <a:gd name="T52" fmla="*/ 66 w 772"/>
                <a:gd name="T53" fmla="*/ 1226 h 3266"/>
                <a:gd name="T54" fmla="*/ 42 w 772"/>
                <a:gd name="T55" fmla="*/ 1357 h 3266"/>
                <a:gd name="T56" fmla="*/ 64 w 772"/>
                <a:gd name="T57" fmla="*/ 1497 h 3266"/>
                <a:gd name="T58" fmla="*/ 114 w 772"/>
                <a:gd name="T59" fmla="*/ 1572 h 3266"/>
                <a:gd name="T60" fmla="*/ 178 w 772"/>
                <a:gd name="T61" fmla="*/ 1633 h 3266"/>
                <a:gd name="T62" fmla="*/ 184 w 772"/>
                <a:gd name="T63" fmla="*/ 1578 h 3266"/>
                <a:gd name="T64" fmla="*/ 184 w 772"/>
                <a:gd name="T65" fmla="*/ 1578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31 w 245"/>
                  <a:gd name="T1" fmla="*/ 3 h 806"/>
                  <a:gd name="T2" fmla="*/ 33 w 245"/>
                  <a:gd name="T3" fmla="*/ 122 h 806"/>
                  <a:gd name="T4" fmla="*/ 0 w 245"/>
                  <a:gd name="T5" fmla="*/ 288 h 806"/>
                  <a:gd name="T6" fmla="*/ 20 w 245"/>
                  <a:gd name="T7" fmla="*/ 282 h 806"/>
                  <a:gd name="T8" fmla="*/ 55 w 245"/>
                  <a:gd name="T9" fmla="*/ 134 h 806"/>
                  <a:gd name="T10" fmla="*/ 62 w 245"/>
                  <a:gd name="T11" fmla="*/ 0 h 806"/>
                  <a:gd name="T12" fmla="*/ 31 w 245"/>
                  <a:gd name="T13" fmla="*/ 3 h 806"/>
                  <a:gd name="T14" fmla="*/ 31 w 245"/>
                  <a:gd name="T15" fmla="*/ 3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75 w 604"/>
                    <a:gd name="T3" fmla="*/ 66 h 349"/>
                    <a:gd name="T4" fmla="*/ 127 w 604"/>
                    <a:gd name="T5" fmla="*/ 125 h 349"/>
                    <a:gd name="T6" fmla="*/ 153 w 604"/>
                    <a:gd name="T7" fmla="*/ 50 h 349"/>
                    <a:gd name="T8" fmla="*/ 91 w 604"/>
                    <a:gd name="T9" fmla="*/ 3 h 349"/>
                    <a:gd name="T10" fmla="*/ 118 w 604"/>
                    <a:gd name="T11" fmla="*/ 66 h 349"/>
                    <a:gd name="T12" fmla="*/ 33 w 604"/>
                    <a:gd name="T13" fmla="*/ 6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5" y="325"/>
                  <a:ext cx="269" cy="438"/>
                </a:xfrm>
                <a:custGeom>
                  <a:avLst/>
                  <a:gdLst>
                    <a:gd name="T0" fmla="*/ 187 w 1064"/>
                    <a:gd name="T1" fmla="*/ 46 h 1230"/>
                    <a:gd name="T2" fmla="*/ 123 w 1064"/>
                    <a:gd name="T3" fmla="*/ 125 h 1230"/>
                    <a:gd name="T4" fmla="*/ 41 w 1064"/>
                    <a:gd name="T5" fmla="*/ 271 h 1230"/>
                    <a:gd name="T6" fmla="*/ 0 w 1064"/>
                    <a:gd name="T7" fmla="*/ 392 h 1230"/>
                    <a:gd name="T8" fmla="*/ 15 w 1064"/>
                    <a:gd name="T9" fmla="*/ 438 h 1230"/>
                    <a:gd name="T10" fmla="*/ 66 w 1064"/>
                    <a:gd name="T11" fmla="*/ 428 h 1230"/>
                    <a:gd name="T12" fmla="*/ 146 w 1064"/>
                    <a:gd name="T13" fmla="*/ 325 h 1230"/>
                    <a:gd name="T14" fmla="*/ 221 w 1064"/>
                    <a:gd name="T15" fmla="*/ 190 h 1230"/>
                    <a:gd name="T16" fmla="*/ 261 w 1064"/>
                    <a:gd name="T17" fmla="*/ 96 h 1230"/>
                    <a:gd name="T18" fmla="*/ 269 w 1064"/>
                    <a:gd name="T19" fmla="*/ 30 h 1230"/>
                    <a:gd name="T20" fmla="*/ 247 w 1064"/>
                    <a:gd name="T21" fmla="*/ 0 h 1230"/>
                    <a:gd name="T22" fmla="*/ 211 w 1064"/>
                    <a:gd name="T23" fmla="*/ 23 h 1230"/>
                    <a:gd name="T24" fmla="*/ 245 w 1064"/>
                    <a:gd name="T25" fmla="*/ 38 h 1230"/>
                    <a:gd name="T26" fmla="*/ 221 w 1064"/>
                    <a:gd name="T27" fmla="*/ 125 h 1230"/>
                    <a:gd name="T28" fmla="*/ 174 w 1064"/>
                    <a:gd name="T29" fmla="*/ 234 h 1230"/>
                    <a:gd name="T30" fmla="*/ 88 w 1064"/>
                    <a:gd name="T31" fmla="*/ 359 h 1230"/>
                    <a:gd name="T32" fmla="*/ 29 w 1064"/>
                    <a:gd name="T33" fmla="*/ 397 h 1230"/>
                    <a:gd name="T34" fmla="*/ 34 w 1064"/>
                    <a:gd name="T35" fmla="*/ 336 h 1230"/>
                    <a:gd name="T36" fmla="*/ 110 w 1064"/>
                    <a:gd name="T37" fmla="*/ 179 h 1230"/>
                    <a:gd name="T38" fmla="*/ 210 w 1064"/>
                    <a:gd name="T39" fmla="*/ 42 h 1230"/>
                    <a:gd name="T40" fmla="*/ 187 w 1064"/>
                    <a:gd name="T41" fmla="*/ 46 h 1230"/>
                    <a:gd name="T42" fmla="*/ 187 w 1064"/>
                    <a:gd name="T43" fmla="*/ 4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5" y="175"/>
                  <a:ext cx="505" cy="898"/>
                </a:xfrm>
                <a:custGeom>
                  <a:avLst/>
                  <a:gdLst>
                    <a:gd name="T0" fmla="*/ 490 w 2002"/>
                    <a:gd name="T1" fmla="*/ 0 h 2521"/>
                    <a:gd name="T2" fmla="*/ 0 w 2002"/>
                    <a:gd name="T3" fmla="*/ 898 h 2521"/>
                    <a:gd name="T4" fmla="*/ 48 w 2002"/>
                    <a:gd name="T5" fmla="*/ 873 h 2521"/>
                    <a:gd name="T6" fmla="*/ 505 w 2002"/>
                    <a:gd name="T7" fmla="*/ 22 h 2521"/>
                    <a:gd name="T8" fmla="*/ 490 w 2002"/>
                    <a:gd name="T9" fmla="*/ 0 h 2521"/>
                    <a:gd name="T10" fmla="*/ 49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24 w 3007"/>
                    <a:gd name="T1" fmla="*/ 1014 h 3771"/>
                    <a:gd name="T2" fmla="*/ 99 w 3007"/>
                    <a:gd name="T3" fmla="*/ 1010 h 3771"/>
                    <a:gd name="T4" fmla="*/ 207 w 3007"/>
                    <a:gd name="T5" fmla="*/ 1072 h 3771"/>
                    <a:gd name="T6" fmla="*/ 172 w 3007"/>
                    <a:gd name="T7" fmla="*/ 1004 h 3771"/>
                    <a:gd name="T8" fmla="*/ 93 w 3007"/>
                    <a:gd name="T9" fmla="*/ 963 h 3771"/>
                    <a:gd name="T10" fmla="*/ 161 w 3007"/>
                    <a:gd name="T11" fmla="*/ 969 h 3771"/>
                    <a:gd name="T12" fmla="*/ 247 w 3007"/>
                    <a:gd name="T13" fmla="*/ 1023 h 3771"/>
                    <a:gd name="T14" fmla="*/ 721 w 3007"/>
                    <a:gd name="T15" fmla="*/ 150 h 3771"/>
                    <a:gd name="T16" fmla="*/ 650 w 3007"/>
                    <a:gd name="T17" fmla="*/ 53 h 3771"/>
                    <a:gd name="T18" fmla="*/ 582 w 3007"/>
                    <a:gd name="T19" fmla="*/ 0 h 3771"/>
                    <a:gd name="T20" fmla="*/ 679 w 3007"/>
                    <a:gd name="T21" fmla="*/ 28 h 3771"/>
                    <a:gd name="T22" fmla="*/ 758 w 3007"/>
                    <a:gd name="T23" fmla="*/ 153 h 3771"/>
                    <a:gd name="T24" fmla="*/ 209 w 3007"/>
                    <a:gd name="T25" fmla="*/ 1167 h 3771"/>
                    <a:gd name="T26" fmla="*/ 121 w 3007"/>
                    <a:gd name="T27" fmla="*/ 1216 h 3771"/>
                    <a:gd name="T28" fmla="*/ 26 w 3007"/>
                    <a:gd name="T29" fmla="*/ 1344 h 3771"/>
                    <a:gd name="T30" fmla="*/ 0 w 3007"/>
                    <a:gd name="T31" fmla="*/ 1307 h 3771"/>
                    <a:gd name="T32" fmla="*/ 33 w 3007"/>
                    <a:gd name="T33" fmla="*/ 1294 h 3771"/>
                    <a:gd name="T34" fmla="*/ 95 w 3007"/>
                    <a:gd name="T35" fmla="*/ 1206 h 3771"/>
                    <a:gd name="T36" fmla="*/ 42 w 3007"/>
                    <a:gd name="T37" fmla="*/ 1167 h 3771"/>
                    <a:gd name="T38" fmla="*/ 42 w 3007"/>
                    <a:gd name="T39" fmla="*/ 1132 h 3771"/>
                    <a:gd name="T40" fmla="*/ 104 w 3007"/>
                    <a:gd name="T41" fmla="*/ 1175 h 3771"/>
                    <a:gd name="T42" fmla="*/ 104 w 3007"/>
                    <a:gd name="T43" fmla="*/ 1136 h 3771"/>
                    <a:gd name="T44" fmla="*/ 152 w 3007"/>
                    <a:gd name="T45" fmla="*/ 1148 h 3771"/>
                    <a:gd name="T46" fmla="*/ 108 w 3007"/>
                    <a:gd name="T47" fmla="*/ 1097 h 3771"/>
                    <a:gd name="T48" fmla="*/ 159 w 3007"/>
                    <a:gd name="T49" fmla="*/ 1091 h 3771"/>
                    <a:gd name="T50" fmla="*/ 24 w 3007"/>
                    <a:gd name="T51" fmla="*/ 1014 h 3771"/>
                    <a:gd name="T52" fmla="*/ 24 w 3007"/>
                    <a:gd name="T53" fmla="*/ 101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4" y="890"/>
                  <a:ext cx="169" cy="122"/>
                </a:xfrm>
                <a:custGeom>
                  <a:avLst/>
                  <a:gdLst>
                    <a:gd name="T0" fmla="*/ 0 w 673"/>
                    <a:gd name="T1" fmla="*/ 29 h 342"/>
                    <a:gd name="T2" fmla="*/ 64 w 673"/>
                    <a:gd name="T3" fmla="*/ 38 h 342"/>
                    <a:gd name="T4" fmla="*/ 160 w 673"/>
                    <a:gd name="T5" fmla="*/ 122 h 342"/>
                    <a:gd name="T6" fmla="*/ 169 w 673"/>
                    <a:gd name="T7" fmla="*/ 103 h 342"/>
                    <a:gd name="T8" fmla="*/ 112 w 673"/>
                    <a:gd name="T9" fmla="*/ 41 h 342"/>
                    <a:gd name="T10" fmla="*/ 7 w 673"/>
                    <a:gd name="T11" fmla="*/ 0 h 342"/>
                    <a:gd name="T12" fmla="*/ 0 w 673"/>
                    <a:gd name="T13" fmla="*/ 29 h 342"/>
                    <a:gd name="T14" fmla="*/ 0 w 673"/>
                    <a:gd name="T15" fmla="*/ 29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99"/>
                  <a:ext cx="181" cy="144"/>
                </a:xfrm>
                <a:custGeom>
                  <a:avLst/>
                  <a:gdLst>
                    <a:gd name="T0" fmla="*/ 0 w 716"/>
                    <a:gd name="T1" fmla="*/ 28 h 403"/>
                    <a:gd name="T2" fmla="*/ 86 w 716"/>
                    <a:gd name="T3" fmla="*/ 53 h 403"/>
                    <a:gd name="T4" fmla="*/ 161 w 716"/>
                    <a:gd name="T5" fmla="*/ 144 h 403"/>
                    <a:gd name="T6" fmla="*/ 181 w 716"/>
                    <a:gd name="T7" fmla="*/ 106 h 403"/>
                    <a:gd name="T8" fmla="*/ 106 w 716"/>
                    <a:gd name="T9" fmla="*/ 41 h 403"/>
                    <a:gd name="T10" fmla="*/ 18 w 716"/>
                    <a:gd name="T11" fmla="*/ 0 h 403"/>
                    <a:gd name="T12" fmla="*/ 0 w 716"/>
                    <a:gd name="T13" fmla="*/ 28 h 403"/>
                    <a:gd name="T14" fmla="*/ 0 w 716"/>
                    <a:gd name="T15" fmla="*/ 2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28 h 411"/>
                    <a:gd name="T2" fmla="*/ 80 w 717"/>
                    <a:gd name="T3" fmla="*/ 50 h 411"/>
                    <a:gd name="T4" fmla="*/ 164 w 717"/>
                    <a:gd name="T5" fmla="*/ 147 h 411"/>
                    <a:gd name="T6" fmla="*/ 181 w 717"/>
                    <a:gd name="T7" fmla="*/ 112 h 411"/>
                    <a:gd name="T8" fmla="*/ 99 w 717"/>
                    <a:gd name="T9" fmla="*/ 31 h 411"/>
                    <a:gd name="T10" fmla="*/ 14 w 717"/>
                    <a:gd name="T11" fmla="*/ 0 h 411"/>
                    <a:gd name="T12" fmla="*/ 0 w 717"/>
                    <a:gd name="T13" fmla="*/ 28 h 411"/>
                    <a:gd name="T14" fmla="*/ 0 w 717"/>
                    <a:gd name="T15" fmla="*/ 2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4" y="135"/>
                  <a:ext cx="179" cy="138"/>
                </a:xfrm>
                <a:custGeom>
                  <a:avLst/>
                  <a:gdLst>
                    <a:gd name="T0" fmla="*/ 0 w 709"/>
                    <a:gd name="T1" fmla="*/ 31 h 386"/>
                    <a:gd name="T2" fmla="*/ 69 w 709"/>
                    <a:gd name="T3" fmla="*/ 47 h 386"/>
                    <a:gd name="T4" fmla="*/ 168 w 709"/>
                    <a:gd name="T5" fmla="*/ 138 h 386"/>
                    <a:gd name="T6" fmla="*/ 179 w 709"/>
                    <a:gd name="T7" fmla="*/ 110 h 386"/>
                    <a:gd name="T8" fmla="*/ 77 w 709"/>
                    <a:gd name="T9" fmla="*/ 19 h 386"/>
                    <a:gd name="T10" fmla="*/ 11 w 709"/>
                    <a:gd name="T11" fmla="*/ 0 h 386"/>
                    <a:gd name="T12" fmla="*/ 0 w 709"/>
                    <a:gd name="T13" fmla="*/ 31 h 386"/>
                    <a:gd name="T14" fmla="*/ 0 w 709"/>
                    <a:gd name="T15" fmla="*/ 31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ja-JP" altLang="en-US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omic Sans MS" pitchFamily="66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omic Sans MS" pitchFamily="66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omic Sans MS" pitchFamily="66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omic Sans MS" pitchFamily="66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omic Sans MS" pitchFamily="66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omic Sans MS" pitchFamily="66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omic Sans MS" pitchFamily="66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omic Sans MS" pitchFamily="66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de.wikipedia.org/wiki/Bild:Pierre_de_Fermat.jpg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 smtClean="0"/>
              <a:t>言語プロセッサ</a:t>
            </a:r>
            <a:r>
              <a:rPr lang="en-US" altLang="ja-JP" dirty="0" smtClean="0"/>
              <a:t>2015</a:t>
            </a:r>
            <a:br>
              <a:rPr lang="en-US" altLang="ja-JP" dirty="0" smtClean="0"/>
            </a:br>
            <a:r>
              <a:rPr lang="en-US" altLang="ja-JP" dirty="0" smtClean="0"/>
              <a:t>-No.4-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東京工科大学</a:t>
            </a:r>
          </a:p>
          <a:p>
            <a:pPr eaLnBrk="1" hangingPunct="1">
              <a:defRPr/>
            </a:pPr>
            <a:r>
              <a:rPr lang="ja-JP" altLang="en-US" smtClean="0"/>
              <a:t>コンピュータサイエンス学部</a:t>
            </a:r>
          </a:p>
          <a:p>
            <a:pPr eaLnBrk="1" hangingPunct="1">
              <a:defRPr/>
            </a:pPr>
            <a:r>
              <a:rPr lang="ja-JP" altLang="en-US" smtClean="0"/>
              <a:t>亀田弘之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手順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2825750" y="2565400"/>
            <a:ext cx="107950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ja-JP"/>
              <a:t>Flex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5508625" y="2565400"/>
            <a:ext cx="107950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ja-JP"/>
              <a:t>gcc</a:t>
            </a:r>
          </a:p>
        </p:txBody>
      </p:sp>
      <p:cxnSp>
        <p:nvCxnSpPr>
          <p:cNvPr id="31749" name="AutoShape 5"/>
          <p:cNvCxnSpPr>
            <a:cxnSpLocks noChangeShapeType="1"/>
            <a:stCxn id="32771" idx="3"/>
            <a:endCxn id="32772" idx="1"/>
          </p:cNvCxnSpPr>
          <p:nvPr/>
        </p:nvCxnSpPr>
        <p:spPr bwMode="auto">
          <a:xfrm>
            <a:off x="3905250" y="2997200"/>
            <a:ext cx="16033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1928813" y="2967038"/>
            <a:ext cx="71437" cy="7143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ja-JP" altLang="en-US"/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1092200" y="2684463"/>
            <a:ext cx="1077913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ja-JP"/>
              <a:t>Flex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ja-JP"/>
              <a:t>Program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4032250" y="2605088"/>
            <a:ext cx="1289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ja-JP"/>
              <a:t>Lex.yy.c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5514975" y="4265613"/>
            <a:ext cx="107950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ja-JP"/>
              <a:t>a.exe</a:t>
            </a:r>
          </a:p>
        </p:txBody>
      </p:sp>
      <p:cxnSp>
        <p:nvCxnSpPr>
          <p:cNvPr id="31754" name="AutoShape 10"/>
          <p:cNvCxnSpPr>
            <a:cxnSpLocks noChangeShapeType="1"/>
            <a:stCxn id="32772" idx="2"/>
            <a:endCxn id="32777" idx="0"/>
          </p:cNvCxnSpPr>
          <p:nvPr/>
        </p:nvCxnSpPr>
        <p:spPr bwMode="auto">
          <a:xfrm>
            <a:off x="6048375" y="3429000"/>
            <a:ext cx="6350" cy="836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3148013" y="4518025"/>
            <a:ext cx="142398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ja-JP" altLang="en-US"/>
              <a:t>文字列入力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7323138" y="4510088"/>
            <a:ext cx="79533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ja-JP" altLang="en-US"/>
              <a:t>出力</a:t>
            </a:r>
          </a:p>
        </p:txBody>
      </p:sp>
      <p:cxnSp>
        <p:nvCxnSpPr>
          <p:cNvPr id="31757" name="AutoShape 13"/>
          <p:cNvCxnSpPr>
            <a:cxnSpLocks noChangeShapeType="1"/>
            <a:stCxn id="32777" idx="3"/>
            <a:endCxn id="31756" idx="1"/>
          </p:cNvCxnSpPr>
          <p:nvPr/>
        </p:nvCxnSpPr>
        <p:spPr bwMode="auto">
          <a:xfrm flipV="1">
            <a:off x="6594475" y="4694238"/>
            <a:ext cx="728663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58" name="AutoShape 14"/>
          <p:cNvCxnSpPr>
            <a:cxnSpLocks noChangeShapeType="1"/>
            <a:stCxn id="31755" idx="3"/>
            <a:endCxn id="32777" idx="1"/>
          </p:cNvCxnSpPr>
          <p:nvPr/>
        </p:nvCxnSpPr>
        <p:spPr bwMode="auto">
          <a:xfrm flipV="1">
            <a:off x="4572000" y="4697413"/>
            <a:ext cx="942975" cy="4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5280025" y="1758950"/>
            <a:ext cx="15303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ja-JP" altLang="en-US"/>
              <a:t>ライブラリ（ｆｌ）</a:t>
            </a:r>
          </a:p>
        </p:txBody>
      </p:sp>
      <p:cxnSp>
        <p:nvCxnSpPr>
          <p:cNvPr id="31760" name="AutoShape 16"/>
          <p:cNvCxnSpPr>
            <a:cxnSpLocks noChangeShapeType="1"/>
            <a:stCxn id="31759" idx="2"/>
            <a:endCxn id="32772" idx="0"/>
          </p:cNvCxnSpPr>
          <p:nvPr/>
        </p:nvCxnSpPr>
        <p:spPr bwMode="auto">
          <a:xfrm>
            <a:off x="6045200" y="2125663"/>
            <a:ext cx="3175" cy="439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61" name="AutoShape 17"/>
          <p:cNvCxnSpPr>
            <a:cxnSpLocks noChangeShapeType="1"/>
            <a:stCxn id="31751" idx="3"/>
            <a:endCxn id="32771" idx="1"/>
          </p:cNvCxnSpPr>
          <p:nvPr/>
        </p:nvCxnSpPr>
        <p:spPr bwMode="auto">
          <a:xfrm flipV="1">
            <a:off x="2170113" y="2997200"/>
            <a:ext cx="655637" cy="9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/>
          </a:p>
        </p:txBody>
      </p:sp>
      <p:sp>
        <p:nvSpPr>
          <p:cNvPr id="20" name="スライド番号プレースホルダ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82538-DC7C-496E-A5D2-CFBCDD65F25F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7475"/>
            <a:ext cx="6870700" cy="806450"/>
          </a:xfrm>
        </p:spPr>
        <p:txBody>
          <a:bodyPr/>
          <a:lstStyle/>
          <a:p>
            <a:pPr eaLnBrk="1" hangingPunct="1"/>
            <a:r>
              <a:rPr lang="en-US" altLang="ja-JP" smtClean="0"/>
              <a:t>Flex</a:t>
            </a:r>
            <a:r>
              <a:rPr lang="ja-JP" altLang="en-US" smtClean="0"/>
              <a:t>プログラムの記述</a:t>
            </a:r>
            <a:r>
              <a:rPr lang="en-US" altLang="ja-JP" smtClean="0"/>
              <a:t>(1)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525" y="974725"/>
            <a:ext cx="8964613" cy="45116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 dirty="0" err="1" smtClean="0"/>
              <a:t>delim</a:t>
            </a:r>
            <a:r>
              <a:rPr lang="en-US" altLang="ja-JP" dirty="0" smtClean="0"/>
              <a:t>	[ \t\n]</a:t>
            </a:r>
          </a:p>
          <a:p>
            <a:pPr eaLnBrk="1" hangingPunct="1">
              <a:buFontTx/>
              <a:buNone/>
            </a:pPr>
            <a:r>
              <a:rPr lang="en-US" altLang="ja-JP" dirty="0" err="1" smtClean="0"/>
              <a:t>ws</a:t>
            </a:r>
            <a:r>
              <a:rPr lang="en-US" altLang="ja-JP" dirty="0" smtClean="0"/>
              <a:t>		{</a:t>
            </a:r>
            <a:r>
              <a:rPr lang="en-US" altLang="ja-JP" dirty="0" err="1" smtClean="0"/>
              <a:t>delim</a:t>
            </a:r>
            <a:r>
              <a:rPr lang="en-US" altLang="ja-JP" dirty="0" smtClean="0"/>
              <a:t>}+</a:t>
            </a:r>
          </a:p>
          <a:p>
            <a:pPr eaLnBrk="1" hangingPunct="1">
              <a:buFontTx/>
              <a:buNone/>
            </a:pPr>
            <a:r>
              <a:rPr lang="en-US" altLang="ja-JP" dirty="0" smtClean="0"/>
              <a:t>letter	[a-</a:t>
            </a:r>
            <a:r>
              <a:rPr lang="en-US" altLang="ja-JP" dirty="0" err="1" smtClean="0"/>
              <a:t>zA</a:t>
            </a:r>
            <a:r>
              <a:rPr lang="en-US" altLang="ja-JP" dirty="0" smtClean="0"/>
              <a:t>-Z]</a:t>
            </a:r>
          </a:p>
          <a:p>
            <a:pPr eaLnBrk="1" hangingPunct="1">
              <a:buFontTx/>
              <a:buNone/>
            </a:pPr>
            <a:r>
              <a:rPr lang="en-US" altLang="ja-JP" dirty="0" smtClean="0"/>
              <a:t>digit		[0-9]</a:t>
            </a:r>
          </a:p>
          <a:p>
            <a:pPr eaLnBrk="1" hangingPunct="1">
              <a:buFontTx/>
              <a:buNone/>
            </a:pPr>
            <a:r>
              <a:rPr lang="en-US" altLang="ja-JP" dirty="0" smtClean="0"/>
              <a:t>id		{letter}({letter}|{digit})*</a:t>
            </a:r>
          </a:p>
          <a:p>
            <a:pPr eaLnBrk="1" hangingPunct="1">
              <a:buFontTx/>
              <a:buNone/>
            </a:pPr>
            <a:r>
              <a:rPr lang="en-US" altLang="ja-JP" dirty="0" smtClean="0"/>
              <a:t>number	{digit}+(\.{digit}+)?(E[+\-]?{digit}+)?</a:t>
            </a:r>
          </a:p>
          <a:p>
            <a:pPr eaLnBrk="1" hangingPunct="1">
              <a:buFontTx/>
              <a:buNone/>
            </a:pPr>
            <a:r>
              <a:rPr lang="en-US" altLang="ja-JP" dirty="0" smtClean="0"/>
              <a:t>%%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82538-DC7C-496E-A5D2-CFBCDD65F25F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7475"/>
            <a:ext cx="6870700" cy="806450"/>
          </a:xfrm>
        </p:spPr>
        <p:txBody>
          <a:bodyPr/>
          <a:lstStyle/>
          <a:p>
            <a:pPr eaLnBrk="1" hangingPunct="1"/>
            <a:r>
              <a:rPr lang="en-US" altLang="ja-JP" smtClean="0"/>
              <a:t>Flex</a:t>
            </a:r>
            <a:r>
              <a:rPr lang="ja-JP" altLang="en-US" smtClean="0"/>
              <a:t>プログラムの記述</a:t>
            </a:r>
            <a:r>
              <a:rPr lang="en-US" altLang="ja-JP" smtClean="0"/>
              <a:t>(2)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25" y="1044575"/>
            <a:ext cx="9024938" cy="43624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 dirty="0" smtClean="0"/>
              <a:t>{</a:t>
            </a:r>
            <a:r>
              <a:rPr lang="en-US" altLang="ja-JP" dirty="0" err="1" smtClean="0"/>
              <a:t>ws</a:t>
            </a:r>
            <a:r>
              <a:rPr lang="en-US" altLang="ja-JP" dirty="0" smtClean="0"/>
              <a:t>}		{ /* do nothing */ }</a:t>
            </a:r>
          </a:p>
          <a:p>
            <a:pPr eaLnBrk="1" hangingPunct="1">
              <a:buFontTx/>
              <a:buNone/>
            </a:pPr>
            <a:r>
              <a:rPr lang="en-US" altLang="ja-JP" dirty="0" smtClean="0"/>
              <a:t>If		{return(IF);}</a:t>
            </a:r>
          </a:p>
          <a:p>
            <a:pPr eaLnBrk="1" hangingPunct="1">
              <a:buFontTx/>
              <a:buNone/>
            </a:pPr>
            <a:r>
              <a:rPr lang="en-US" altLang="ja-JP" dirty="0" smtClean="0"/>
              <a:t>Then	{return(THEN);}</a:t>
            </a:r>
          </a:p>
          <a:p>
            <a:pPr eaLnBrk="1" hangingPunct="1">
              <a:buFontTx/>
              <a:buNone/>
            </a:pPr>
            <a:r>
              <a:rPr lang="en-US" altLang="ja-JP" dirty="0" smtClean="0"/>
              <a:t>else 		{return(ELSE);}</a:t>
            </a:r>
          </a:p>
          <a:p>
            <a:pPr eaLnBrk="1" hangingPunct="1">
              <a:buFontTx/>
              <a:buNone/>
            </a:pPr>
            <a:r>
              <a:rPr lang="en-US" altLang="ja-JP" dirty="0" smtClean="0"/>
              <a:t>{id}		{</a:t>
            </a:r>
            <a:r>
              <a:rPr lang="en-US" altLang="ja-JP" dirty="0" err="1" smtClean="0"/>
              <a:t>yylval</a:t>
            </a:r>
            <a:r>
              <a:rPr lang="en-US" altLang="ja-JP" dirty="0" smtClean="0"/>
              <a:t> = </a:t>
            </a:r>
            <a:r>
              <a:rPr lang="en-US" altLang="ja-JP" dirty="0" err="1" smtClean="0"/>
              <a:t>install_id</a:t>
            </a:r>
            <a:r>
              <a:rPr lang="en-US" altLang="ja-JP" dirty="0" smtClean="0"/>
              <a:t>( ); return(ID);}</a:t>
            </a:r>
          </a:p>
          <a:p>
            <a:pPr eaLnBrk="1" hangingPunct="1">
              <a:buFontTx/>
              <a:buNone/>
            </a:pPr>
            <a:r>
              <a:rPr lang="en-US" altLang="ja-JP" dirty="0" smtClean="0"/>
              <a:t>{number} {</a:t>
            </a:r>
            <a:r>
              <a:rPr lang="en-US" altLang="ja-JP" dirty="0" err="1" smtClean="0"/>
              <a:t>yylval</a:t>
            </a:r>
            <a:r>
              <a:rPr lang="en-US" altLang="ja-JP" dirty="0" smtClean="0"/>
              <a:t> = </a:t>
            </a:r>
            <a:r>
              <a:rPr lang="en-US" altLang="ja-JP" dirty="0" err="1" smtClean="0"/>
              <a:t>install_num</a:t>
            </a:r>
            <a:r>
              <a:rPr lang="en-US" altLang="ja-JP" dirty="0" smtClean="0"/>
              <a:t>();</a:t>
            </a:r>
            <a:br>
              <a:rPr lang="en-US" altLang="ja-JP" dirty="0" smtClean="0"/>
            </a:br>
            <a:r>
              <a:rPr lang="en-US" altLang="ja-JP" dirty="0" smtClean="0"/>
              <a:t>		  return(NUMBER);}</a:t>
            </a:r>
          </a:p>
          <a:p>
            <a:pPr eaLnBrk="1" hangingPunct="1">
              <a:buFontTx/>
              <a:buNone/>
            </a:pPr>
            <a:endParaRPr lang="en-US" altLang="ja-JP" dirty="0" smtClean="0"/>
          </a:p>
          <a:p>
            <a:pPr eaLnBrk="1" hangingPunct="1">
              <a:buFontTx/>
              <a:buNone/>
            </a:pPr>
            <a:endParaRPr lang="en-US" altLang="ja-JP" dirty="0" smtClean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82538-DC7C-496E-A5D2-CFBCDD65F25F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7475"/>
            <a:ext cx="6870700" cy="806450"/>
          </a:xfrm>
        </p:spPr>
        <p:txBody>
          <a:bodyPr/>
          <a:lstStyle/>
          <a:p>
            <a:pPr eaLnBrk="1" hangingPunct="1"/>
            <a:r>
              <a:rPr lang="en-US" altLang="ja-JP" smtClean="0"/>
              <a:t>Flex</a:t>
            </a:r>
            <a:r>
              <a:rPr lang="ja-JP" altLang="en-US" smtClean="0"/>
              <a:t>プログラムの記述</a:t>
            </a:r>
            <a:r>
              <a:rPr lang="en-US" altLang="ja-JP" smtClean="0"/>
              <a:t>(3)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25" y="1044575"/>
            <a:ext cx="9024938" cy="43624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 dirty="0" smtClean="0">
                <a:latin typeface="Arial" charset="0"/>
              </a:rPr>
              <a:t>“</a:t>
            </a:r>
            <a:r>
              <a:rPr lang="en-US" altLang="ja-JP" dirty="0" smtClean="0"/>
              <a:t>&lt;</a:t>
            </a:r>
            <a:r>
              <a:rPr lang="en-US" altLang="ja-JP" dirty="0" smtClean="0">
                <a:latin typeface="Arial" charset="0"/>
              </a:rPr>
              <a:t>”</a:t>
            </a:r>
            <a:r>
              <a:rPr lang="en-US" altLang="ja-JP" dirty="0" smtClean="0"/>
              <a:t>		{</a:t>
            </a:r>
            <a:r>
              <a:rPr lang="en-US" altLang="ja-JP" dirty="0" err="1" smtClean="0"/>
              <a:t>yylval</a:t>
            </a:r>
            <a:r>
              <a:rPr lang="en-US" altLang="ja-JP" dirty="0" smtClean="0"/>
              <a:t> = LT; return(RELOP);}</a:t>
            </a:r>
          </a:p>
          <a:p>
            <a:pPr eaLnBrk="1" hangingPunct="1">
              <a:buFontTx/>
              <a:buNone/>
            </a:pPr>
            <a:r>
              <a:rPr lang="en-US" altLang="ja-JP" dirty="0" smtClean="0">
                <a:latin typeface="Arial" charset="0"/>
              </a:rPr>
              <a:t>“</a:t>
            </a:r>
            <a:r>
              <a:rPr lang="en-US" altLang="ja-JP" dirty="0" smtClean="0"/>
              <a:t>&lt;=</a:t>
            </a:r>
            <a:r>
              <a:rPr lang="en-US" altLang="ja-JP" dirty="0" smtClean="0">
                <a:latin typeface="Arial" charset="0"/>
              </a:rPr>
              <a:t>“</a:t>
            </a:r>
            <a:r>
              <a:rPr lang="en-US" altLang="ja-JP" dirty="0" smtClean="0"/>
              <a:t>		{</a:t>
            </a:r>
            <a:r>
              <a:rPr lang="en-US" altLang="ja-JP" dirty="0" err="1" smtClean="0"/>
              <a:t>yylval</a:t>
            </a:r>
            <a:r>
              <a:rPr lang="en-US" altLang="ja-JP" dirty="0" smtClean="0"/>
              <a:t> = LE; return(RELOP);}</a:t>
            </a:r>
          </a:p>
          <a:p>
            <a:pPr eaLnBrk="1" hangingPunct="1">
              <a:buFontTx/>
              <a:buNone/>
            </a:pPr>
            <a:r>
              <a:rPr lang="en-US" altLang="ja-JP" dirty="0" smtClean="0">
                <a:latin typeface="Arial" charset="0"/>
              </a:rPr>
              <a:t>“</a:t>
            </a:r>
            <a:r>
              <a:rPr lang="en-US" altLang="ja-JP" dirty="0" smtClean="0"/>
              <a:t>=</a:t>
            </a:r>
            <a:r>
              <a:rPr lang="en-US" altLang="ja-JP" dirty="0" smtClean="0">
                <a:latin typeface="Arial" charset="0"/>
              </a:rPr>
              <a:t>“</a:t>
            </a:r>
            <a:r>
              <a:rPr lang="en-US" altLang="ja-JP" dirty="0" smtClean="0"/>
              <a:t>		{</a:t>
            </a:r>
            <a:r>
              <a:rPr lang="en-US" altLang="ja-JP" dirty="0" err="1" smtClean="0"/>
              <a:t>yylval</a:t>
            </a:r>
            <a:r>
              <a:rPr lang="en-US" altLang="ja-JP" dirty="0" smtClean="0"/>
              <a:t> = EQ; return(RELOP);}</a:t>
            </a:r>
          </a:p>
          <a:p>
            <a:pPr eaLnBrk="1" hangingPunct="1">
              <a:buFontTx/>
              <a:buNone/>
            </a:pPr>
            <a:r>
              <a:rPr lang="en-US" altLang="ja-JP" dirty="0" smtClean="0">
                <a:latin typeface="Arial" charset="0"/>
              </a:rPr>
              <a:t>“</a:t>
            </a:r>
            <a:r>
              <a:rPr lang="en-US" altLang="ja-JP" dirty="0" smtClean="0"/>
              <a:t>&lt;&gt;</a:t>
            </a:r>
            <a:r>
              <a:rPr lang="en-US" altLang="ja-JP" dirty="0" smtClean="0">
                <a:latin typeface="Arial" charset="0"/>
              </a:rPr>
              <a:t>”</a:t>
            </a:r>
            <a:r>
              <a:rPr lang="en-US" altLang="ja-JP" dirty="0" smtClean="0"/>
              <a:t>		{</a:t>
            </a:r>
            <a:r>
              <a:rPr lang="en-US" altLang="ja-JP" dirty="0" err="1" smtClean="0"/>
              <a:t>yylval</a:t>
            </a:r>
            <a:r>
              <a:rPr lang="en-US" altLang="ja-JP" dirty="0" smtClean="0"/>
              <a:t> = NE; return(RELOP);}</a:t>
            </a:r>
          </a:p>
          <a:p>
            <a:pPr eaLnBrk="1" hangingPunct="1">
              <a:buFontTx/>
              <a:buNone/>
            </a:pPr>
            <a:r>
              <a:rPr lang="en-US" altLang="ja-JP" dirty="0" smtClean="0">
                <a:latin typeface="Arial" charset="0"/>
              </a:rPr>
              <a:t>“</a:t>
            </a:r>
            <a:r>
              <a:rPr lang="en-US" altLang="ja-JP" dirty="0" smtClean="0"/>
              <a:t>&gt;</a:t>
            </a:r>
            <a:r>
              <a:rPr lang="en-US" altLang="ja-JP" dirty="0" smtClean="0">
                <a:latin typeface="Arial" charset="0"/>
              </a:rPr>
              <a:t>“</a:t>
            </a:r>
            <a:r>
              <a:rPr lang="en-US" altLang="ja-JP" dirty="0" smtClean="0"/>
              <a:t>		{</a:t>
            </a:r>
            <a:r>
              <a:rPr lang="en-US" altLang="ja-JP" dirty="0" err="1" smtClean="0"/>
              <a:t>yylval</a:t>
            </a:r>
            <a:r>
              <a:rPr lang="en-US" altLang="ja-JP" dirty="0" smtClean="0"/>
              <a:t> = GT; return(RELOP);}</a:t>
            </a:r>
          </a:p>
          <a:p>
            <a:pPr eaLnBrk="1" hangingPunct="1">
              <a:buFontTx/>
              <a:buNone/>
            </a:pPr>
            <a:r>
              <a:rPr lang="en-US" altLang="ja-JP" dirty="0" smtClean="0">
                <a:latin typeface="Arial" charset="0"/>
              </a:rPr>
              <a:t>“</a:t>
            </a:r>
            <a:r>
              <a:rPr lang="en-US" altLang="ja-JP" dirty="0" smtClean="0"/>
              <a:t>&gt;=</a:t>
            </a:r>
            <a:r>
              <a:rPr lang="en-US" altLang="ja-JP" dirty="0" smtClean="0">
                <a:latin typeface="Arial" charset="0"/>
              </a:rPr>
              <a:t>“</a:t>
            </a:r>
            <a:r>
              <a:rPr lang="en-US" altLang="ja-JP" dirty="0" smtClean="0"/>
              <a:t>		{</a:t>
            </a:r>
            <a:r>
              <a:rPr lang="en-US" altLang="ja-JP" dirty="0" err="1" smtClean="0"/>
              <a:t>yylval</a:t>
            </a:r>
            <a:r>
              <a:rPr lang="en-US" altLang="ja-JP" dirty="0" smtClean="0"/>
              <a:t> = GE; return(RELOP);}</a:t>
            </a:r>
          </a:p>
          <a:p>
            <a:pPr eaLnBrk="1" hangingPunct="1">
              <a:buFontTx/>
              <a:buNone/>
            </a:pPr>
            <a:r>
              <a:rPr lang="en-US" altLang="ja-JP" dirty="0" smtClean="0"/>
              <a:t>%%</a:t>
            </a:r>
          </a:p>
          <a:p>
            <a:pPr eaLnBrk="1" hangingPunct="1">
              <a:buFontTx/>
              <a:buNone/>
            </a:pPr>
            <a:endParaRPr lang="en-US" altLang="ja-JP" dirty="0" smtClean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82538-DC7C-496E-A5D2-CFBCDD65F25F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7475"/>
            <a:ext cx="6870700" cy="806450"/>
          </a:xfrm>
        </p:spPr>
        <p:txBody>
          <a:bodyPr/>
          <a:lstStyle/>
          <a:p>
            <a:pPr eaLnBrk="1" hangingPunct="1"/>
            <a:r>
              <a:rPr lang="en-US" altLang="ja-JP" smtClean="0"/>
              <a:t>Flex</a:t>
            </a:r>
            <a:r>
              <a:rPr lang="ja-JP" altLang="en-US" smtClean="0"/>
              <a:t>プログラムの記述</a:t>
            </a:r>
            <a:r>
              <a:rPr lang="en-US" altLang="ja-JP" smtClean="0"/>
              <a:t>(4)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044575"/>
            <a:ext cx="8785225" cy="43624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 dirty="0" err="1" smtClean="0"/>
              <a:t>install_id</a:t>
            </a:r>
            <a:r>
              <a:rPr lang="en-US" altLang="ja-JP" dirty="0" smtClean="0"/>
              <a:t>( ){</a:t>
            </a:r>
          </a:p>
          <a:p>
            <a:pPr eaLnBrk="1" hangingPunct="1">
              <a:buFontTx/>
              <a:buNone/>
            </a:pPr>
            <a:r>
              <a:rPr lang="en-US" altLang="ja-JP" dirty="0" smtClean="0"/>
              <a:t>	static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id_ptr</a:t>
            </a:r>
            <a:r>
              <a:rPr lang="en-US" altLang="ja-JP" dirty="0" smtClean="0"/>
              <a:t>=0;</a:t>
            </a:r>
          </a:p>
          <a:p>
            <a:pPr eaLnBrk="1" hangingPunct="1">
              <a:buFontTx/>
              <a:buNone/>
            </a:pPr>
            <a:r>
              <a:rPr lang="en-US" altLang="ja-JP" dirty="0" smtClean="0"/>
              <a:t>	return(</a:t>
            </a:r>
            <a:r>
              <a:rPr lang="en-US" altLang="ja-JP" dirty="0" err="1" smtClean="0"/>
              <a:t>id_ptr</a:t>
            </a:r>
            <a:r>
              <a:rPr lang="en-US" altLang="ja-JP" dirty="0" smtClean="0"/>
              <a:t>); }</a:t>
            </a:r>
          </a:p>
          <a:p>
            <a:pPr eaLnBrk="1" hangingPunct="1">
              <a:buFontTx/>
              <a:buNone/>
            </a:pPr>
            <a:endParaRPr lang="en-US" altLang="ja-JP" dirty="0" smtClean="0"/>
          </a:p>
          <a:p>
            <a:pPr eaLnBrk="1" hangingPunct="1">
              <a:buFontTx/>
              <a:buNone/>
            </a:pPr>
            <a:r>
              <a:rPr lang="en-US" altLang="ja-JP" dirty="0" err="1" smtClean="0"/>
              <a:t>install_num</a:t>
            </a:r>
            <a:r>
              <a:rPr lang="en-US" altLang="ja-JP" dirty="0" smtClean="0"/>
              <a:t>( ){	</a:t>
            </a:r>
          </a:p>
          <a:p>
            <a:pPr eaLnBrk="1" hangingPunct="1">
              <a:buFontTx/>
              <a:buNone/>
            </a:pPr>
            <a:r>
              <a:rPr lang="en-US" altLang="ja-JP" dirty="0" smtClean="0"/>
              <a:t>	static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num_ptr</a:t>
            </a:r>
            <a:r>
              <a:rPr lang="en-US" altLang="ja-JP" dirty="0" smtClean="0"/>
              <a:t>=0;</a:t>
            </a:r>
          </a:p>
          <a:p>
            <a:pPr eaLnBrk="1" hangingPunct="1">
              <a:buFontTx/>
              <a:buNone/>
            </a:pPr>
            <a:r>
              <a:rPr lang="en-US" altLang="ja-JP" dirty="0" smtClean="0"/>
              <a:t>	return(</a:t>
            </a:r>
            <a:r>
              <a:rPr lang="en-US" altLang="ja-JP" dirty="0" err="1" smtClean="0"/>
              <a:t>num_ptr</a:t>
            </a:r>
            <a:r>
              <a:rPr lang="en-US" altLang="ja-JP" dirty="0" smtClean="0"/>
              <a:t>); }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82538-DC7C-496E-A5D2-CFBCDD65F25F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Flex</a:t>
            </a:r>
            <a:r>
              <a:rPr lang="ja-JP" altLang="en-US" dirty="0" smtClean="0"/>
              <a:t>の復習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(</a:t>
            </a:r>
            <a:r>
              <a:rPr lang="ja-JP" altLang="en-US" dirty="0" smtClean="0"/>
              <a:t>いくつか実例をやります。</a:t>
            </a:r>
            <a:r>
              <a:rPr lang="en-US" altLang="ja-JP" dirty="0" smtClean="0"/>
              <a:t>)</a:t>
            </a:r>
            <a:endParaRPr lang="ja-JP" altLang="ja-JP" dirty="0" smtClean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82538-DC7C-496E-A5D2-CFBCDD65F25F}" type="slidenum">
              <a:rPr lang="en-US" altLang="ja-JP" smtClean="0"/>
              <a:pPr>
                <a:defRPr/>
              </a:pPr>
              <a:t>15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839273"/>
          </a:xfrm>
        </p:spPr>
        <p:txBody>
          <a:bodyPr/>
          <a:lstStyle/>
          <a:p>
            <a:r>
              <a:rPr lang="ja-JP" altLang="en-US" dirty="0"/>
              <a:t>数式</a:t>
            </a:r>
            <a:r>
              <a:rPr lang="ja-JP" altLang="en-US" dirty="0" smtClean="0"/>
              <a:t>をトークンに分解する！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824248"/>
            <a:ext cx="8845640" cy="3657600"/>
          </a:xfrm>
        </p:spPr>
        <p:txBody>
          <a:bodyPr/>
          <a:lstStyle/>
          <a:p>
            <a:r>
              <a:rPr lang="ja-JP" altLang="en-US" dirty="0" smtClean="0"/>
              <a:t>練習１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入力： </a:t>
            </a:r>
            <a:r>
              <a:rPr lang="en-US" altLang="ja-JP" dirty="0" err="1" smtClean="0"/>
              <a:t>teika</a:t>
            </a:r>
            <a:r>
              <a:rPr lang="en-US" altLang="ja-JP" dirty="0" smtClean="0"/>
              <a:t>  +  </a:t>
            </a:r>
            <a:r>
              <a:rPr lang="en-US" altLang="ja-JP" dirty="0" err="1" smtClean="0"/>
              <a:t>teika</a:t>
            </a:r>
            <a:r>
              <a:rPr lang="en-US" altLang="ja-JP" dirty="0" smtClean="0"/>
              <a:t> * </a:t>
            </a:r>
            <a:r>
              <a:rPr lang="en-US" altLang="ja-JP" dirty="0" err="1" smtClean="0"/>
              <a:t>zei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出力： </a:t>
            </a:r>
            <a:r>
              <a:rPr lang="en-US" altLang="ja-JP" dirty="0" err="1" smtClean="0"/>
              <a:t>var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teika</a:t>
            </a:r>
            <a:r>
              <a:rPr lang="en-US" altLang="ja-JP" dirty="0" smtClean="0"/>
              <a:t>) op(+) </a:t>
            </a:r>
            <a:r>
              <a:rPr lang="en-US" altLang="ja-JP" dirty="0" err="1" smtClean="0"/>
              <a:t>var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teika</a:t>
            </a:r>
            <a:r>
              <a:rPr lang="en-US" altLang="ja-JP" dirty="0" smtClean="0"/>
              <a:t>) op(*) </a:t>
            </a:r>
            <a:r>
              <a:rPr lang="en-US" altLang="ja-JP" dirty="0" err="1" smtClean="0"/>
              <a:t>var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zei</a:t>
            </a:r>
            <a:r>
              <a:rPr lang="en-US" altLang="ja-JP" dirty="0" smtClean="0"/>
              <a:t>)</a:t>
            </a:r>
          </a:p>
          <a:p>
            <a:r>
              <a:rPr kumimoji="1" lang="ja-JP" altLang="en-US" dirty="0" smtClean="0"/>
              <a:t>練習２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入力： </a:t>
            </a:r>
            <a:r>
              <a:rPr lang="en-US" altLang="ja-JP" dirty="0" smtClean="0"/>
              <a:t>a123 * xyz + 120 * h</a:t>
            </a:r>
          </a:p>
          <a:p>
            <a:pPr lvl="1"/>
            <a:r>
              <a:rPr kumimoji="1" lang="ja-JP" altLang="en-US" dirty="0" smtClean="0"/>
              <a:t>出力： </a:t>
            </a:r>
            <a:r>
              <a:rPr kumimoji="1" lang="en-US" altLang="ja-JP" dirty="0" err="1" smtClean="0"/>
              <a:t>var</a:t>
            </a:r>
            <a:r>
              <a:rPr kumimoji="1" lang="en-US" altLang="ja-JP" dirty="0" smtClean="0"/>
              <a:t>(a123) op(*) </a:t>
            </a:r>
            <a:r>
              <a:rPr kumimoji="1" lang="en-US" altLang="ja-JP" dirty="0" err="1" smtClean="0"/>
              <a:t>var</a:t>
            </a:r>
            <a:r>
              <a:rPr kumimoji="1" lang="en-US" altLang="ja-JP" dirty="0" smtClean="0"/>
              <a:t>(xyz) op(+) </a:t>
            </a:r>
            <a:r>
              <a:rPr kumimoji="1" lang="en-US" altLang="ja-JP" dirty="0" err="1" smtClean="0"/>
              <a:t>num</a:t>
            </a:r>
            <a:r>
              <a:rPr kumimoji="1" lang="en-US" altLang="ja-JP" dirty="0" smtClean="0"/>
              <a:t>(120) …</a:t>
            </a:r>
          </a:p>
          <a:p>
            <a:r>
              <a:rPr lang="ja-JP" altLang="en-US" dirty="0" smtClean="0"/>
              <a:t>練習３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入力： </a:t>
            </a:r>
            <a:r>
              <a:rPr kumimoji="1" lang="en-US" altLang="ja-JP" dirty="0" smtClean="0"/>
              <a:t>x1 + x2 * ( y1 + y2)</a:t>
            </a:r>
          </a:p>
          <a:p>
            <a:pPr lvl="1"/>
            <a:r>
              <a:rPr lang="ja-JP" altLang="en-US" dirty="0" smtClean="0"/>
              <a:t>出力： </a:t>
            </a:r>
            <a:r>
              <a:rPr lang="en-US" altLang="ja-JP" dirty="0" err="1" smtClean="0"/>
              <a:t>var</a:t>
            </a:r>
            <a:r>
              <a:rPr lang="en-US" altLang="ja-JP" dirty="0" smtClean="0"/>
              <a:t>(x1) op(+) </a:t>
            </a:r>
            <a:r>
              <a:rPr lang="en-US" altLang="ja-JP" dirty="0" err="1" smtClean="0"/>
              <a:t>var</a:t>
            </a:r>
            <a:r>
              <a:rPr lang="en-US" altLang="ja-JP" dirty="0" smtClean="0"/>
              <a:t>(x2) op(*) </a:t>
            </a:r>
            <a:r>
              <a:rPr lang="en-US" altLang="ja-JP" dirty="0" err="1" smtClean="0"/>
              <a:t>lpa</a:t>
            </a:r>
            <a:r>
              <a:rPr lang="en-US" altLang="ja-JP" dirty="0" smtClean="0"/>
              <a:t>(() </a:t>
            </a:r>
            <a:r>
              <a:rPr lang="en-US" altLang="ja-JP" dirty="0" err="1" smtClean="0"/>
              <a:t>var</a:t>
            </a:r>
            <a:r>
              <a:rPr lang="en-US" altLang="ja-JP" dirty="0" smtClean="0"/>
              <a:t>(y1) …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82538-DC7C-496E-A5D2-CFBCDD65F25F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9304199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00113"/>
          </a:xfrm>
        </p:spPr>
        <p:txBody>
          <a:bodyPr/>
          <a:lstStyle/>
          <a:p>
            <a:pPr eaLnBrk="1" hangingPunct="1"/>
            <a:r>
              <a:rPr lang="ja-JP" altLang="en-US" smtClean="0"/>
              <a:t>手順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196975"/>
            <a:ext cx="7696200" cy="36576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ja-JP" dirty="0" smtClean="0"/>
              <a:t>Flex</a:t>
            </a:r>
            <a:r>
              <a:rPr lang="ja-JP" altLang="en-US" dirty="0" smtClean="0"/>
              <a:t>のプログラムを書く。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dirty="0" smtClean="0"/>
              <a:t>Flex</a:t>
            </a:r>
            <a:r>
              <a:rPr lang="ja-JP" altLang="en-US" dirty="0" smtClean="0"/>
              <a:t>のプログラムを</a:t>
            </a:r>
            <a:r>
              <a:rPr lang="en-US" altLang="ja-JP" dirty="0" smtClean="0"/>
              <a:t>flex</a:t>
            </a:r>
            <a:r>
              <a:rPr lang="ja-JP" altLang="en-US" dirty="0" smtClean="0"/>
              <a:t>にかける。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dirty="0" smtClean="0"/>
              <a:t>出力ファイル</a:t>
            </a:r>
            <a:r>
              <a:rPr lang="en-US" altLang="ja-JP" dirty="0" err="1" smtClean="0"/>
              <a:t>lex.yy.c</a:t>
            </a:r>
            <a:r>
              <a:rPr lang="ja-JP" altLang="en-US" dirty="0" smtClean="0"/>
              <a:t>を</a:t>
            </a:r>
            <a:r>
              <a:rPr lang="en-US" altLang="ja-JP" dirty="0" err="1" smtClean="0"/>
              <a:t>gcc</a:t>
            </a:r>
            <a:r>
              <a:rPr lang="ja-JP" altLang="en-US" dirty="0" smtClean="0"/>
              <a:t>でコンパイルする。この際，ライブラリーを忘れずに！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dirty="0" smtClean="0"/>
              <a:t>出力</a:t>
            </a:r>
            <a:r>
              <a:rPr lang="en-US" altLang="ja-JP" dirty="0" smtClean="0"/>
              <a:t>a.exe</a:t>
            </a:r>
            <a:r>
              <a:rPr lang="ja-JP" altLang="en-US" dirty="0" smtClean="0"/>
              <a:t>を実行する。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dirty="0" smtClean="0"/>
              <a:t>さまざまな文字列を入力する。</a:t>
            </a:r>
          </a:p>
          <a:p>
            <a:pPr marL="609600" indent="-609600" eaLnBrk="1" hangingPunct="1">
              <a:buFontTx/>
              <a:buAutoNum type="arabicPeriod"/>
            </a:pPr>
            <a:endParaRPr lang="en-US" altLang="ja-JP" dirty="0" smtClean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82538-DC7C-496E-A5D2-CFBCDD65F25F}" type="slidenum">
              <a:rPr lang="en-US" altLang="ja-JP" smtClean="0"/>
              <a:pPr>
                <a:defRPr/>
              </a:pPr>
              <a:t>17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手順</a:t>
            </a:r>
          </a:p>
        </p:txBody>
      </p:sp>
      <p:sp>
        <p:nvSpPr>
          <p:cNvPr id="38915" name="Rectangle 4"/>
          <p:cNvSpPr>
            <a:spLocks noChangeArrowheads="1"/>
          </p:cNvSpPr>
          <p:nvPr/>
        </p:nvSpPr>
        <p:spPr bwMode="auto">
          <a:xfrm>
            <a:off x="2825750" y="2565400"/>
            <a:ext cx="107950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ja-JP"/>
              <a:t>Flex</a:t>
            </a:r>
          </a:p>
        </p:txBody>
      </p:sp>
      <p:sp>
        <p:nvSpPr>
          <p:cNvPr id="38916" name="Rectangle 5"/>
          <p:cNvSpPr>
            <a:spLocks noChangeArrowheads="1"/>
          </p:cNvSpPr>
          <p:nvPr/>
        </p:nvSpPr>
        <p:spPr bwMode="auto">
          <a:xfrm>
            <a:off x="5508625" y="2565400"/>
            <a:ext cx="107950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ja-JP"/>
              <a:t>gcc</a:t>
            </a:r>
          </a:p>
        </p:txBody>
      </p:sp>
      <p:cxnSp>
        <p:nvCxnSpPr>
          <p:cNvPr id="38917" name="AutoShape 6"/>
          <p:cNvCxnSpPr>
            <a:cxnSpLocks noChangeShapeType="1"/>
            <a:stCxn id="38915" idx="3"/>
            <a:endCxn id="38916" idx="1"/>
          </p:cNvCxnSpPr>
          <p:nvPr/>
        </p:nvCxnSpPr>
        <p:spPr bwMode="auto">
          <a:xfrm>
            <a:off x="3905250" y="2997200"/>
            <a:ext cx="16033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918" name="Oval 7"/>
          <p:cNvSpPr>
            <a:spLocks noChangeArrowheads="1"/>
          </p:cNvSpPr>
          <p:nvPr/>
        </p:nvSpPr>
        <p:spPr bwMode="auto">
          <a:xfrm>
            <a:off x="1928813" y="2967038"/>
            <a:ext cx="71437" cy="7143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ja-JP" altLang="en-US"/>
          </a:p>
        </p:txBody>
      </p:sp>
      <p:sp>
        <p:nvSpPr>
          <p:cNvPr id="38919" name="Text Box 9"/>
          <p:cNvSpPr txBox="1">
            <a:spLocks noChangeArrowheads="1"/>
          </p:cNvSpPr>
          <p:nvPr/>
        </p:nvSpPr>
        <p:spPr bwMode="auto">
          <a:xfrm>
            <a:off x="1092200" y="2684463"/>
            <a:ext cx="1077913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ja-JP"/>
              <a:t>Flex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ja-JP"/>
              <a:t>Program</a:t>
            </a:r>
          </a:p>
        </p:txBody>
      </p:sp>
      <p:sp>
        <p:nvSpPr>
          <p:cNvPr id="38920" name="Text Box 11"/>
          <p:cNvSpPr txBox="1">
            <a:spLocks noChangeArrowheads="1"/>
          </p:cNvSpPr>
          <p:nvPr/>
        </p:nvSpPr>
        <p:spPr bwMode="auto">
          <a:xfrm>
            <a:off x="4032250" y="2605088"/>
            <a:ext cx="1289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ja-JP"/>
              <a:t>Lex.yy.c</a:t>
            </a:r>
          </a:p>
        </p:txBody>
      </p:sp>
      <p:sp>
        <p:nvSpPr>
          <p:cNvPr id="38921" name="Rectangle 16"/>
          <p:cNvSpPr>
            <a:spLocks noChangeArrowheads="1"/>
          </p:cNvSpPr>
          <p:nvPr/>
        </p:nvSpPr>
        <p:spPr bwMode="auto">
          <a:xfrm>
            <a:off x="5514975" y="4265613"/>
            <a:ext cx="107950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ja-JP"/>
              <a:t>a.exe</a:t>
            </a:r>
          </a:p>
        </p:txBody>
      </p:sp>
      <p:cxnSp>
        <p:nvCxnSpPr>
          <p:cNvPr id="38922" name="AutoShape 17"/>
          <p:cNvCxnSpPr>
            <a:cxnSpLocks noChangeShapeType="1"/>
            <a:stCxn id="38916" idx="2"/>
            <a:endCxn id="38921" idx="0"/>
          </p:cNvCxnSpPr>
          <p:nvPr/>
        </p:nvCxnSpPr>
        <p:spPr bwMode="auto">
          <a:xfrm>
            <a:off x="6048375" y="3429000"/>
            <a:ext cx="6350" cy="836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923" name="Text Box 18"/>
          <p:cNvSpPr txBox="1">
            <a:spLocks noChangeArrowheads="1"/>
          </p:cNvSpPr>
          <p:nvPr/>
        </p:nvSpPr>
        <p:spPr bwMode="auto">
          <a:xfrm>
            <a:off x="3148013" y="4518025"/>
            <a:ext cx="142398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ja-JP" altLang="en-US"/>
              <a:t>文字列入力</a:t>
            </a:r>
          </a:p>
        </p:txBody>
      </p:sp>
      <p:sp>
        <p:nvSpPr>
          <p:cNvPr id="38924" name="Text Box 19"/>
          <p:cNvSpPr txBox="1">
            <a:spLocks noChangeArrowheads="1"/>
          </p:cNvSpPr>
          <p:nvPr/>
        </p:nvSpPr>
        <p:spPr bwMode="auto">
          <a:xfrm>
            <a:off x="7323138" y="4510088"/>
            <a:ext cx="79533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ja-JP" altLang="en-US"/>
              <a:t>出力</a:t>
            </a:r>
          </a:p>
        </p:txBody>
      </p:sp>
      <p:cxnSp>
        <p:nvCxnSpPr>
          <p:cNvPr id="38925" name="AutoShape 20"/>
          <p:cNvCxnSpPr>
            <a:cxnSpLocks noChangeShapeType="1"/>
            <a:stCxn id="38921" idx="3"/>
            <a:endCxn id="38924" idx="1"/>
          </p:cNvCxnSpPr>
          <p:nvPr/>
        </p:nvCxnSpPr>
        <p:spPr bwMode="auto">
          <a:xfrm flipV="1">
            <a:off x="6594475" y="4694238"/>
            <a:ext cx="728663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8926" name="AutoShape 21"/>
          <p:cNvCxnSpPr>
            <a:cxnSpLocks noChangeShapeType="1"/>
            <a:stCxn id="38923" idx="3"/>
            <a:endCxn id="38921" idx="1"/>
          </p:cNvCxnSpPr>
          <p:nvPr/>
        </p:nvCxnSpPr>
        <p:spPr bwMode="auto">
          <a:xfrm flipV="1">
            <a:off x="4572000" y="4697413"/>
            <a:ext cx="942975" cy="4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927" name="Text Box 22"/>
          <p:cNvSpPr txBox="1">
            <a:spLocks noChangeArrowheads="1"/>
          </p:cNvSpPr>
          <p:nvPr/>
        </p:nvSpPr>
        <p:spPr bwMode="auto">
          <a:xfrm>
            <a:off x="5280025" y="1758950"/>
            <a:ext cx="15303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ja-JP" altLang="en-US"/>
              <a:t>ライブラリ（ｆｌ）</a:t>
            </a:r>
          </a:p>
        </p:txBody>
      </p:sp>
      <p:cxnSp>
        <p:nvCxnSpPr>
          <p:cNvPr id="38928" name="AutoShape 23"/>
          <p:cNvCxnSpPr>
            <a:cxnSpLocks noChangeShapeType="1"/>
            <a:stCxn id="38927" idx="2"/>
            <a:endCxn id="38916" idx="0"/>
          </p:cNvCxnSpPr>
          <p:nvPr/>
        </p:nvCxnSpPr>
        <p:spPr bwMode="auto">
          <a:xfrm>
            <a:off x="6045200" y="2125663"/>
            <a:ext cx="3175" cy="439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8929" name="AutoShape 24"/>
          <p:cNvCxnSpPr>
            <a:cxnSpLocks noChangeShapeType="1"/>
            <a:stCxn id="38919" idx="3"/>
            <a:endCxn id="38915" idx="1"/>
          </p:cNvCxnSpPr>
          <p:nvPr/>
        </p:nvCxnSpPr>
        <p:spPr bwMode="auto">
          <a:xfrm flipV="1">
            <a:off x="2170113" y="2997200"/>
            <a:ext cx="655637" cy="9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/>
          </a:p>
        </p:txBody>
      </p:sp>
      <p:sp>
        <p:nvSpPr>
          <p:cNvPr id="20" name="スライド番号プレースホルダ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82538-DC7C-496E-A5D2-CFBCDD65F25F}" type="slidenum">
              <a:rPr lang="en-US" altLang="ja-JP" smtClean="0"/>
              <a:pPr>
                <a:defRPr/>
              </a:pPr>
              <a:t>18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ChangeArrowheads="1"/>
          </p:cNvSpPr>
          <p:nvPr/>
        </p:nvSpPr>
        <p:spPr bwMode="auto">
          <a:xfrm>
            <a:off x="1619250" y="1828800"/>
            <a:ext cx="3162300" cy="17843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9750"/>
            <a:ext cx="6870700" cy="927100"/>
          </a:xfrm>
        </p:spPr>
        <p:txBody>
          <a:bodyPr/>
          <a:lstStyle/>
          <a:p>
            <a:pPr eaLnBrk="1" hangingPunct="1"/>
            <a:r>
              <a:rPr lang="ja-JP" altLang="en-US" smtClean="0"/>
              <a:t>実際の手順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ja-JP" smtClean="0"/>
              <a:t>C:\&gt; flex  sample01.l</a:t>
            </a:r>
          </a:p>
          <a:p>
            <a:pPr eaLnBrk="1" hangingPunct="1">
              <a:buFontTx/>
              <a:buNone/>
            </a:pPr>
            <a:r>
              <a:rPr lang="en-US" altLang="ja-JP" smtClean="0"/>
              <a:t>C:\&gt; gcc lex.yy.c </a:t>
            </a:r>
            <a:r>
              <a:rPr lang="en-US" altLang="ja-JP" smtClean="0">
                <a:latin typeface="Arial" charset="0"/>
              </a:rPr>
              <a:t>–</a:t>
            </a:r>
            <a:r>
              <a:rPr lang="en-US" altLang="ja-JP" smtClean="0"/>
              <a:t>lfl</a:t>
            </a:r>
          </a:p>
          <a:p>
            <a:pPr eaLnBrk="1" hangingPunct="1">
              <a:buFontTx/>
              <a:buNone/>
            </a:pPr>
            <a:r>
              <a:rPr lang="en-US" altLang="ja-JP" smtClean="0"/>
              <a:t>C:\&gt; a.exe</a:t>
            </a:r>
          </a:p>
          <a:p>
            <a:pPr eaLnBrk="1" hangingPunct="1">
              <a:buFontTx/>
              <a:buNone/>
            </a:pPr>
            <a:endParaRPr lang="en-US" altLang="ja-JP" smtClean="0"/>
          </a:p>
          <a:p>
            <a:pPr eaLnBrk="1" hangingPunct="1">
              <a:buFontTx/>
              <a:buNone/>
            </a:pPr>
            <a:endParaRPr lang="en-US" altLang="ja-JP" smtClean="0"/>
          </a:p>
          <a:p>
            <a:pPr eaLnBrk="1" hangingPunct="1">
              <a:buFontTx/>
              <a:buNone/>
            </a:pPr>
            <a:r>
              <a:rPr lang="ja-JP" altLang="en-US" smtClean="0"/>
              <a:t>それでは、実際にやってみよう。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82538-DC7C-496E-A5D2-CFBCDD65F25F}" type="slidenum">
              <a:rPr lang="en-US" altLang="ja-JP" smtClean="0"/>
              <a:pPr>
                <a:defRPr/>
              </a:pPr>
              <a:t>19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お知らせ</a:t>
            </a:r>
            <a:r>
              <a:rPr lang="en-US" altLang="ja-JP" dirty="0" smtClean="0"/>
              <a:t>(</a:t>
            </a:r>
            <a:r>
              <a:rPr lang="ja-JP" altLang="en-US" dirty="0" smtClean="0"/>
              <a:t>再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平成</a:t>
            </a:r>
            <a:r>
              <a:rPr lang="ja-JP" altLang="ja-JP" dirty="0" smtClean="0"/>
              <a:t>2</a:t>
            </a:r>
            <a:r>
              <a:rPr lang="en-US" altLang="ja-JP" dirty="0" smtClean="0"/>
              <a:t>7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1</a:t>
            </a:r>
            <a:r>
              <a:rPr lang="en-US" altLang="ja-JP" dirty="0" smtClean="0"/>
              <a:t>2</a:t>
            </a:r>
            <a:r>
              <a:rPr kumimoji="1" lang="ja-JP" altLang="en-US" dirty="0" smtClean="0"/>
              <a:t>月</a:t>
            </a:r>
            <a:r>
              <a:rPr lang="ja-JP" altLang="ja-JP" dirty="0" smtClean="0"/>
              <a:t>1</a:t>
            </a:r>
            <a:r>
              <a:rPr lang="en-US" altLang="ja-JP" dirty="0" smtClean="0"/>
              <a:t>4</a:t>
            </a:r>
            <a:r>
              <a:rPr kumimoji="1" lang="ja-JP" altLang="en-US" dirty="0" smtClean="0"/>
              <a:t>日（月）は休講。</a:t>
            </a:r>
            <a:endParaRPr kumimoji="1" lang="en-US" altLang="ja-JP" dirty="0" smtClean="0"/>
          </a:p>
          <a:p>
            <a:r>
              <a:rPr lang="ja-JP" altLang="en-US" dirty="0" smtClean="0"/>
              <a:t>平成</a:t>
            </a:r>
            <a:r>
              <a:rPr lang="en-US" altLang="ja-JP" dirty="0" smtClean="0"/>
              <a:t>27</a:t>
            </a:r>
            <a:r>
              <a:rPr lang="ja-JP" altLang="en-US" dirty="0" smtClean="0"/>
              <a:t>年</a:t>
            </a:r>
            <a:r>
              <a:rPr lang="en-US" altLang="ja-JP" dirty="0"/>
              <a:t>12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19</a:t>
            </a:r>
            <a:r>
              <a:rPr lang="ja-JP" altLang="en-US" dirty="0" smtClean="0"/>
              <a:t>日（</a:t>
            </a:r>
            <a:r>
              <a:rPr lang="ja-JP" altLang="en-US" dirty="0"/>
              <a:t>土</a:t>
            </a:r>
            <a:r>
              <a:rPr lang="ja-JP" altLang="en-US" dirty="0" smtClean="0"/>
              <a:t>）に補講の予定。</a:t>
            </a:r>
            <a:endParaRPr lang="en-US" altLang="ja-JP" dirty="0" smtClean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言語プロセッサ</a:t>
            </a:r>
            <a:r>
              <a:rPr kumimoji="1" lang="en-US" altLang="ja-JP" smtClean="0"/>
              <a:t>2015</a:t>
            </a:r>
            <a:r>
              <a:rPr kumimoji="1" lang="ja-JP" altLang="en-US" smtClean="0"/>
              <a:t>（東京工科大学</a:t>
            </a:r>
            <a:r>
              <a:rPr kumimoji="1" lang="en-US" altLang="ja-JP" smtClean="0"/>
              <a:t>CS</a:t>
            </a:r>
            <a:r>
              <a:rPr kumimoji="1" lang="ja-JP" altLang="en-US" smtClean="0"/>
              <a:t>学部）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82538-DC7C-496E-A5D2-CFBCDD65F25F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5909171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9784" y="163501"/>
            <a:ext cx="8126569" cy="660747"/>
          </a:xfrm>
        </p:spPr>
        <p:style>
          <a:lnRef idx="0">
            <a:schemeClr val="accent2"/>
          </a:lnRef>
          <a:fillRef idx="1002">
            <a:schemeClr val="dk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ja-JP" altLang="en-US" dirty="0"/>
              <a:t>数式</a:t>
            </a:r>
            <a:r>
              <a:rPr lang="ja-JP" altLang="en-US" dirty="0" smtClean="0"/>
              <a:t>をトークンに分解する！（再）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9784" y="914400"/>
            <a:ext cx="8932296" cy="4868092"/>
          </a:xfr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accent2">
                <a:lumMod val="95000"/>
                <a:lumOff val="5000"/>
              </a:schemeClr>
            </a:solidFill>
          </a:ln>
        </p:spPr>
        <p:txBody>
          <a:bodyPr/>
          <a:lstStyle/>
          <a:p>
            <a:r>
              <a:rPr lang="ja-JP" altLang="en-US" dirty="0" smtClean="0">
                <a:solidFill>
                  <a:srgbClr val="0033CC"/>
                </a:solidFill>
              </a:rPr>
              <a:t>練習１</a:t>
            </a:r>
            <a:endParaRPr kumimoji="1" lang="en-US" altLang="ja-JP" dirty="0" smtClean="0">
              <a:solidFill>
                <a:srgbClr val="0033CC"/>
              </a:solidFill>
            </a:endParaRPr>
          </a:p>
          <a:p>
            <a:pPr lvl="1"/>
            <a:r>
              <a:rPr kumimoji="1" lang="ja-JP" altLang="en-US" dirty="0" smtClean="0"/>
              <a:t>入力： </a:t>
            </a:r>
            <a:r>
              <a:rPr lang="en-US" altLang="ja-JP" dirty="0" err="1" smtClean="0"/>
              <a:t>teika</a:t>
            </a:r>
            <a:r>
              <a:rPr lang="en-US" altLang="ja-JP" dirty="0" smtClean="0"/>
              <a:t>  +  </a:t>
            </a:r>
            <a:r>
              <a:rPr lang="en-US" altLang="ja-JP" dirty="0" err="1" smtClean="0"/>
              <a:t>teika</a:t>
            </a:r>
            <a:r>
              <a:rPr lang="en-US" altLang="ja-JP" dirty="0" smtClean="0"/>
              <a:t> * </a:t>
            </a:r>
            <a:r>
              <a:rPr lang="en-US" altLang="ja-JP" dirty="0" err="1" smtClean="0"/>
              <a:t>zei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出力： </a:t>
            </a:r>
            <a:r>
              <a:rPr lang="en-US" altLang="ja-JP" dirty="0" err="1" smtClean="0"/>
              <a:t>var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teika</a:t>
            </a:r>
            <a:r>
              <a:rPr lang="en-US" altLang="ja-JP" dirty="0" smtClean="0"/>
              <a:t>) op(+) </a:t>
            </a:r>
            <a:r>
              <a:rPr lang="en-US" altLang="ja-JP" dirty="0" err="1" smtClean="0"/>
              <a:t>var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teika</a:t>
            </a:r>
            <a:r>
              <a:rPr lang="en-US" altLang="ja-JP" dirty="0" smtClean="0"/>
              <a:t>) op(*) </a:t>
            </a:r>
            <a:r>
              <a:rPr lang="en-US" altLang="ja-JP" dirty="0" err="1" smtClean="0"/>
              <a:t>var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zei</a:t>
            </a:r>
            <a:r>
              <a:rPr lang="en-US" altLang="ja-JP" dirty="0" smtClean="0"/>
              <a:t>)</a:t>
            </a:r>
          </a:p>
          <a:p>
            <a:r>
              <a:rPr kumimoji="1" lang="ja-JP" altLang="en-US" dirty="0" smtClean="0">
                <a:solidFill>
                  <a:srgbClr val="0033CC"/>
                </a:solidFill>
              </a:rPr>
              <a:t>練習２</a:t>
            </a:r>
            <a:endParaRPr kumimoji="1" lang="en-US" altLang="ja-JP" dirty="0" smtClean="0">
              <a:solidFill>
                <a:srgbClr val="0033CC"/>
              </a:solidFill>
            </a:endParaRPr>
          </a:p>
          <a:p>
            <a:pPr lvl="1"/>
            <a:r>
              <a:rPr lang="ja-JP" altLang="en-US" dirty="0" smtClean="0"/>
              <a:t>入力： </a:t>
            </a:r>
            <a:r>
              <a:rPr lang="en-US" altLang="ja-JP" dirty="0" smtClean="0"/>
              <a:t>a123 * xyz + 120 * h</a:t>
            </a:r>
          </a:p>
          <a:p>
            <a:pPr lvl="1"/>
            <a:r>
              <a:rPr kumimoji="1" lang="ja-JP" altLang="en-US" dirty="0" smtClean="0"/>
              <a:t>出力： </a:t>
            </a:r>
            <a:r>
              <a:rPr kumimoji="1" lang="en-US" altLang="ja-JP" dirty="0" err="1" smtClean="0"/>
              <a:t>var</a:t>
            </a:r>
            <a:r>
              <a:rPr kumimoji="1" lang="en-US" altLang="ja-JP" dirty="0" smtClean="0"/>
              <a:t>(a123) op(*) </a:t>
            </a:r>
            <a:r>
              <a:rPr kumimoji="1" lang="en-US" altLang="ja-JP" dirty="0" err="1" smtClean="0"/>
              <a:t>var</a:t>
            </a:r>
            <a:r>
              <a:rPr kumimoji="1" lang="en-US" altLang="ja-JP" dirty="0" smtClean="0"/>
              <a:t>(xyz) op(+) </a:t>
            </a:r>
            <a:r>
              <a:rPr kumimoji="1" lang="en-US" altLang="ja-JP" dirty="0" err="1" smtClean="0"/>
              <a:t>num</a:t>
            </a:r>
            <a:r>
              <a:rPr kumimoji="1" lang="en-US" altLang="ja-JP" dirty="0" smtClean="0"/>
              <a:t>(120) …</a:t>
            </a:r>
          </a:p>
          <a:p>
            <a:r>
              <a:rPr lang="ja-JP" altLang="en-US" dirty="0" smtClean="0">
                <a:solidFill>
                  <a:srgbClr val="0033CC"/>
                </a:solidFill>
              </a:rPr>
              <a:t>練習３</a:t>
            </a:r>
            <a:endParaRPr lang="en-US" altLang="ja-JP" dirty="0" smtClean="0">
              <a:solidFill>
                <a:srgbClr val="0033CC"/>
              </a:solidFill>
            </a:endParaRPr>
          </a:p>
          <a:p>
            <a:pPr lvl="1"/>
            <a:r>
              <a:rPr kumimoji="1" lang="ja-JP" altLang="en-US" dirty="0" smtClean="0"/>
              <a:t>入力： </a:t>
            </a:r>
            <a:r>
              <a:rPr kumimoji="1" lang="en-US" altLang="ja-JP" dirty="0" smtClean="0"/>
              <a:t>x1 + x2 * ( y1 + y2)</a:t>
            </a:r>
          </a:p>
          <a:p>
            <a:pPr lvl="1"/>
            <a:r>
              <a:rPr lang="ja-JP" altLang="en-US" dirty="0" smtClean="0"/>
              <a:t>出力： </a:t>
            </a:r>
            <a:r>
              <a:rPr lang="en-US" altLang="ja-JP" dirty="0" err="1" smtClean="0"/>
              <a:t>var</a:t>
            </a:r>
            <a:r>
              <a:rPr lang="en-US" altLang="ja-JP" dirty="0" smtClean="0"/>
              <a:t>(x1) op(+) </a:t>
            </a:r>
            <a:r>
              <a:rPr lang="en-US" altLang="ja-JP" dirty="0" err="1" smtClean="0"/>
              <a:t>var</a:t>
            </a:r>
            <a:r>
              <a:rPr lang="en-US" altLang="ja-JP" dirty="0" smtClean="0"/>
              <a:t>(x2) op(*) </a:t>
            </a:r>
            <a:r>
              <a:rPr lang="en-US" altLang="ja-JP" dirty="0" err="1" smtClean="0"/>
              <a:t>lpa</a:t>
            </a:r>
            <a:r>
              <a:rPr lang="en-US" altLang="ja-JP" dirty="0" smtClean="0"/>
              <a:t>(() </a:t>
            </a:r>
            <a:r>
              <a:rPr lang="en-US" altLang="ja-JP" dirty="0" err="1" smtClean="0"/>
              <a:t>var</a:t>
            </a:r>
            <a:r>
              <a:rPr lang="en-US" altLang="ja-JP" dirty="0" smtClean="0"/>
              <a:t>(y1) …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82538-DC7C-496E-A5D2-CFBCDD65F25F}" type="slidenum">
              <a:rPr lang="en-US" altLang="ja-JP" smtClean="0"/>
              <a:pPr>
                <a:defRPr/>
              </a:pPr>
              <a:t>20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1140452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字句解析から構文解析へ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ja-JP" dirty="0" smtClean="0"/>
          </a:p>
          <a:p>
            <a:pPr eaLnBrk="1" hangingPunct="1">
              <a:buFontTx/>
              <a:buNone/>
            </a:pPr>
            <a:r>
              <a:rPr lang="ja-JP" altLang="en-US" dirty="0" smtClean="0"/>
              <a:t>以上で、</a:t>
            </a:r>
            <a:r>
              <a:rPr lang="ja-JP" altLang="en-US" dirty="0" smtClean="0">
                <a:solidFill>
                  <a:schemeClr val="tx2"/>
                </a:solidFill>
              </a:rPr>
              <a:t>字句解析</a:t>
            </a:r>
            <a:r>
              <a:rPr lang="ja-JP" altLang="en-US" dirty="0" smtClean="0"/>
              <a:t>（入門）は一応終わり。</a:t>
            </a:r>
          </a:p>
          <a:p>
            <a:pPr eaLnBrk="1" hangingPunct="1">
              <a:buFontTx/>
              <a:buNone/>
            </a:pPr>
            <a:r>
              <a:rPr lang="ja-JP" altLang="en-US" dirty="0" smtClean="0"/>
              <a:t>字句解析の次の処理は、</a:t>
            </a:r>
            <a:r>
              <a:rPr lang="ja-JP" altLang="en-US" dirty="0" smtClean="0">
                <a:solidFill>
                  <a:schemeClr val="tx2"/>
                </a:solidFill>
              </a:rPr>
              <a:t>構文解析</a:t>
            </a:r>
            <a:r>
              <a:rPr lang="ja-JP" altLang="en-US" dirty="0" smtClean="0"/>
              <a:t>でしたね。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82538-DC7C-496E-A5D2-CFBCDD65F25F}" type="slidenum">
              <a:rPr lang="en-US" altLang="ja-JP" smtClean="0"/>
              <a:pPr>
                <a:defRPr/>
              </a:pPr>
              <a:t>21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31875" y="2017713"/>
            <a:ext cx="6870700" cy="2001837"/>
          </a:xfrm>
        </p:spPr>
        <p:txBody>
          <a:bodyPr/>
          <a:lstStyle/>
          <a:p>
            <a:pPr eaLnBrk="1" hangingPunct="1"/>
            <a:r>
              <a:rPr lang="ja-JP" altLang="en-US" sz="9600" smtClean="0">
                <a:ea typeface="HG丸ｺﾞｼｯｸM-PRO" pitchFamily="50" charset="-128"/>
              </a:rPr>
              <a:t>構文解析編</a:t>
            </a: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82538-DC7C-496E-A5D2-CFBCDD65F25F}" type="slidenum">
              <a:rPr lang="en-US" altLang="ja-JP" smtClean="0"/>
              <a:pPr>
                <a:defRPr/>
              </a:pPr>
              <a:t>22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キーワード（構文解析）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上向き解析</a:t>
            </a:r>
            <a:r>
              <a:rPr lang="en-US" altLang="ja-JP" smtClean="0"/>
              <a:t>/</a:t>
            </a:r>
            <a:r>
              <a:rPr lang="ja-JP" altLang="en-US" smtClean="0"/>
              <a:t>下向き解析</a:t>
            </a:r>
            <a:br>
              <a:rPr lang="ja-JP" altLang="en-US" smtClean="0"/>
            </a:br>
            <a:r>
              <a:rPr lang="ja-JP" altLang="en-US" smtClean="0"/>
              <a:t>（</a:t>
            </a:r>
            <a:r>
              <a:rPr lang="en-US" altLang="ja-JP" smtClean="0"/>
              <a:t>bottom up &amp; top down</a:t>
            </a:r>
            <a:r>
              <a:rPr lang="ja-JP" altLang="en-US" smtClean="0"/>
              <a:t>）</a:t>
            </a:r>
          </a:p>
          <a:p>
            <a:pPr eaLnBrk="1" hangingPunct="1"/>
            <a:r>
              <a:rPr lang="en-US" altLang="ja-JP" smtClean="0"/>
              <a:t>Backtracking</a:t>
            </a:r>
          </a:p>
          <a:p>
            <a:pPr eaLnBrk="1" hangingPunct="1"/>
            <a:r>
              <a:rPr lang="ja-JP" altLang="en-US" smtClean="0"/>
              <a:t>括りだし</a:t>
            </a:r>
            <a:r>
              <a:rPr lang="en-US" altLang="ja-JP" smtClean="0"/>
              <a:t>(factoring)</a:t>
            </a:r>
          </a:p>
          <a:p>
            <a:pPr eaLnBrk="1" hangingPunct="1"/>
            <a:r>
              <a:rPr lang="ja-JP" altLang="en-US" smtClean="0"/>
              <a:t>左再帰性</a:t>
            </a:r>
          </a:p>
          <a:p>
            <a:pPr eaLnBrk="1" hangingPunct="1"/>
            <a:r>
              <a:rPr lang="en-US" altLang="ja-JP" smtClean="0"/>
              <a:t>First</a:t>
            </a:r>
            <a:r>
              <a:rPr lang="ja-JP" altLang="en-US" smtClean="0"/>
              <a:t>集合</a:t>
            </a:r>
            <a:r>
              <a:rPr lang="en-US" altLang="ja-JP" smtClean="0"/>
              <a:t>/Follow</a:t>
            </a:r>
            <a:r>
              <a:rPr lang="ja-JP" altLang="en-US" smtClean="0"/>
              <a:t>集合　　など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82538-DC7C-496E-A5D2-CFBCDD65F25F}" type="slidenum">
              <a:rPr lang="en-US" altLang="ja-JP" smtClean="0"/>
              <a:pPr>
                <a:defRPr/>
              </a:pPr>
              <a:t>23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いろいろな構文解析法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構文解析手法はとてもよく研究されており、様々な手法が知られている。</a:t>
            </a:r>
          </a:p>
          <a:p>
            <a:pPr eaLnBrk="1" hangingPunct="1"/>
            <a:r>
              <a:rPr lang="ja-JP" altLang="en-US" dirty="0" smtClean="0"/>
              <a:t>例えば、</a:t>
            </a:r>
          </a:p>
          <a:p>
            <a:pPr lvl="1" eaLnBrk="1" hangingPunct="1"/>
            <a:r>
              <a:rPr lang="en-US" altLang="ja-JP" dirty="0" smtClean="0"/>
              <a:t>Early</a:t>
            </a:r>
            <a:r>
              <a:rPr lang="ja-JP" altLang="en-US" dirty="0" smtClean="0"/>
              <a:t>法</a:t>
            </a:r>
          </a:p>
          <a:p>
            <a:pPr lvl="1" eaLnBrk="1" hangingPunct="1"/>
            <a:r>
              <a:rPr lang="en-US" altLang="ja-JP" dirty="0" smtClean="0"/>
              <a:t>Chart</a:t>
            </a:r>
            <a:r>
              <a:rPr lang="ja-JP" altLang="en-US" dirty="0" smtClean="0"/>
              <a:t>法  </a:t>
            </a:r>
            <a:r>
              <a:rPr lang="en-US" altLang="ja-JP" dirty="0" smtClean="0"/>
              <a:t>etc.</a:t>
            </a:r>
            <a:endParaRPr lang="ja-JP" altLang="en-US" dirty="0" smtClean="0"/>
          </a:p>
          <a:p>
            <a:pPr lvl="1" eaLnBrk="1" hangingPunct="1">
              <a:buFontTx/>
              <a:buNone/>
            </a:pPr>
            <a:r>
              <a:rPr lang="ja-JP" altLang="en-US" dirty="0" smtClean="0"/>
              <a:t>	（余裕のある人は是非勉強してください）</a:t>
            </a:r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2487613" y="5795963"/>
            <a:ext cx="5903912" cy="8207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/>
              <a:t>自然言語処理（</a:t>
            </a:r>
            <a:r>
              <a:rPr lang="en-US" altLang="ja-JP"/>
              <a:t>CS</a:t>
            </a:r>
            <a:r>
              <a:rPr lang="ja-JP" altLang="en-US"/>
              <a:t>学部３年後期開講科目，担当教員：亀田）</a:t>
            </a:r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2111375" y="5553075"/>
            <a:ext cx="1762125" cy="484188"/>
          </a:xfrm>
          <a:prstGeom prst="horizontalScroll">
            <a:avLst>
              <a:gd name="adj" fmla="val 12500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/>
              <a:t>プチお知らせ</a:t>
            </a:r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8216900" y="5203825"/>
            <a:ext cx="228600" cy="538163"/>
          </a:xfrm>
          <a:prstGeom prst="curvedLeftArrow">
            <a:avLst>
              <a:gd name="adj1" fmla="val 47083"/>
              <a:gd name="adj2" fmla="val 941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pic>
        <p:nvPicPr>
          <p:cNvPr id="44039" name="Picture 7" descr="j042317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4025" y="5891213"/>
            <a:ext cx="630238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 dirty="0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82538-DC7C-496E-A5D2-CFBCDD65F25F}" type="slidenum">
              <a:rPr lang="en-US" altLang="ja-JP" smtClean="0"/>
              <a:pPr>
                <a:defRPr/>
              </a:pPr>
              <a:t>24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処理対象の文法の性質を利用して、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より効率的な手法がいろいろと提案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されている。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82538-DC7C-496E-A5D2-CFBCDD65F25F}" type="slidenum">
              <a:rPr lang="en-US" altLang="ja-JP" smtClean="0"/>
              <a:pPr>
                <a:defRPr/>
              </a:pPr>
              <a:t>25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chemeClr val="tx2"/>
                </a:solidFill>
              </a:rPr>
              <a:t>文脈自由文法</a:t>
            </a:r>
          </a:p>
          <a:p>
            <a:pPr lvl="1" eaLnBrk="1" hangingPunct="1"/>
            <a:r>
              <a:rPr lang="en-US" altLang="ja-JP" smtClean="0">
                <a:solidFill>
                  <a:srgbClr val="0033CC"/>
                </a:solidFill>
              </a:rPr>
              <a:t>Early</a:t>
            </a:r>
            <a:r>
              <a:rPr lang="ja-JP" altLang="en-US" smtClean="0">
                <a:solidFill>
                  <a:srgbClr val="0033CC"/>
                </a:solidFill>
              </a:rPr>
              <a:t>法</a:t>
            </a:r>
            <a:r>
              <a:rPr lang="ja-JP" altLang="en-US" smtClean="0"/>
              <a:t>・</a:t>
            </a:r>
            <a:r>
              <a:rPr lang="en-US" altLang="ja-JP" smtClean="0">
                <a:solidFill>
                  <a:srgbClr val="0033CC"/>
                </a:solidFill>
              </a:rPr>
              <a:t>Chart</a:t>
            </a:r>
            <a:r>
              <a:rPr lang="ja-JP" altLang="en-US" smtClean="0">
                <a:solidFill>
                  <a:srgbClr val="0033CC"/>
                </a:solidFill>
              </a:rPr>
              <a:t>法</a:t>
            </a:r>
            <a:r>
              <a:rPr lang="ja-JP" altLang="en-US" smtClean="0"/>
              <a:t>　など</a:t>
            </a:r>
          </a:p>
          <a:p>
            <a:pPr eaLnBrk="1" hangingPunct="1"/>
            <a:r>
              <a:rPr lang="ja-JP" altLang="en-US" smtClean="0"/>
              <a:t>通常のプログラミング言語は、文脈自由文法ではないが、その構成要素の</a:t>
            </a:r>
            <a:r>
              <a:rPr lang="ja-JP" altLang="en-US" smtClean="0">
                <a:solidFill>
                  <a:srgbClr val="0033CC"/>
                </a:solidFill>
              </a:rPr>
              <a:t>多くは文脈自由文法で記述可能</a:t>
            </a:r>
            <a:r>
              <a:rPr lang="ja-JP" altLang="en-US" smtClean="0"/>
              <a:t>！</a:t>
            </a:r>
          </a:p>
          <a:p>
            <a:pPr eaLnBrk="1" hangingPunct="1"/>
            <a:r>
              <a:rPr lang="ja-JP" altLang="en-US" smtClean="0"/>
              <a:t>文法の制限の仕方にもいろいろある。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82538-DC7C-496E-A5D2-CFBCDD65F25F}" type="slidenum">
              <a:rPr lang="en-US" altLang="ja-JP" smtClean="0"/>
              <a:pPr>
                <a:defRPr/>
              </a:pPr>
              <a:t>26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799" y="196183"/>
            <a:ext cx="7413171" cy="638990"/>
          </a:xfrm>
        </p:spPr>
        <p:txBody>
          <a:bodyPr/>
          <a:lstStyle/>
          <a:p>
            <a:r>
              <a:rPr lang="ja-JP" altLang="en-US" sz="4000" dirty="0" smtClean="0"/>
              <a:t>（参考）</a:t>
            </a:r>
            <a:r>
              <a:rPr kumimoji="1" lang="ja-JP" altLang="en-US" sz="4000" dirty="0" smtClean="0"/>
              <a:t>文脈自由文法の種類</a:t>
            </a:r>
            <a:endParaRPr kumimoji="1" lang="ja-JP" altLang="en-US" sz="400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 dirty="0"/>
          </a:p>
        </p:txBody>
      </p:sp>
      <p:grpSp>
        <p:nvGrpSpPr>
          <p:cNvPr id="23" name="グループ化 22"/>
          <p:cNvGrpSpPr/>
          <p:nvPr/>
        </p:nvGrpSpPr>
        <p:grpSpPr>
          <a:xfrm>
            <a:off x="1371601" y="1026757"/>
            <a:ext cx="5307875" cy="4825408"/>
            <a:chOff x="1258388" y="669701"/>
            <a:chExt cx="5307875" cy="4825408"/>
          </a:xfrm>
        </p:grpSpPr>
        <p:sp>
          <p:nvSpPr>
            <p:cNvPr id="10" name="角丸四角形 9"/>
            <p:cNvSpPr/>
            <p:nvPr/>
          </p:nvSpPr>
          <p:spPr bwMode="auto">
            <a:xfrm>
              <a:off x="1258388" y="669701"/>
              <a:ext cx="5307875" cy="4825408"/>
            </a:xfrm>
            <a:prstGeom prst="roundRect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032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1003">
              <a:schemeClr val="lt2"/>
            </a:fillRef>
            <a:effectRef idx="0">
              <a:scrgbClr r="0" g="0" b="0"/>
            </a:effectRef>
            <a:fontRef idx="major"/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ＭＳ Ｐゴシック" pitchFamily="50" charset="-128"/>
              </a:endParaRPr>
            </a:p>
          </p:txBody>
        </p:sp>
        <p:sp>
          <p:nvSpPr>
            <p:cNvPr id="8" name="角丸四角形 7"/>
            <p:cNvSpPr/>
            <p:nvPr/>
          </p:nvSpPr>
          <p:spPr bwMode="auto">
            <a:xfrm>
              <a:off x="1645920" y="1036319"/>
              <a:ext cx="4432663" cy="3222171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ＭＳ Ｐゴシック" pitchFamily="50" charset="-128"/>
              </a:endParaRPr>
            </a:p>
          </p:txBody>
        </p:sp>
        <p:sp>
          <p:nvSpPr>
            <p:cNvPr id="9" name="角丸四角形 8"/>
            <p:cNvSpPr/>
            <p:nvPr/>
          </p:nvSpPr>
          <p:spPr bwMode="auto">
            <a:xfrm>
              <a:off x="1645919" y="4401324"/>
              <a:ext cx="4432663" cy="627876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  <a:ea typeface="ＭＳ Ｐゴシック" pitchFamily="50" charset="-128"/>
                </a:rPr>
                <a:t>曖昧な文法</a:t>
              </a: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2011680" y="1219200"/>
              <a:ext cx="17939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曖昧でない文法</a:t>
              </a:r>
              <a:endParaRPr kumimoji="1" lang="ja-JP" altLang="en-US" dirty="0"/>
            </a:p>
          </p:txBody>
        </p:sp>
        <p:sp>
          <p:nvSpPr>
            <p:cNvPr id="12" name="角丸四角形 11"/>
            <p:cNvSpPr/>
            <p:nvPr/>
          </p:nvSpPr>
          <p:spPr bwMode="auto">
            <a:xfrm>
              <a:off x="1942011" y="1628503"/>
              <a:ext cx="3831771" cy="2508068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ＭＳ Ｐゴシック" pitchFamily="50" charset="-128"/>
              </a:endParaRPr>
            </a:p>
          </p:txBody>
        </p:sp>
        <p:sp>
          <p:nvSpPr>
            <p:cNvPr id="13" name="角丸四角形 12"/>
            <p:cNvSpPr/>
            <p:nvPr/>
          </p:nvSpPr>
          <p:spPr bwMode="auto">
            <a:xfrm>
              <a:off x="2250620" y="2104260"/>
              <a:ext cx="3323410" cy="1895802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ＭＳ Ｐゴシック" pitchFamily="50" charset="-128"/>
              </a:endParaRPr>
            </a:p>
          </p:txBody>
        </p:sp>
        <p:sp>
          <p:nvSpPr>
            <p:cNvPr id="14" name="角丸四角形 13"/>
            <p:cNvSpPr/>
            <p:nvPr/>
          </p:nvSpPr>
          <p:spPr bwMode="auto">
            <a:xfrm>
              <a:off x="2656113" y="2458197"/>
              <a:ext cx="2847703" cy="1399700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ＭＳ Ｐゴシック" pitchFamily="50" charset="-128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2153192" y="1734928"/>
              <a:ext cx="13149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/>
                <a:t>LR(k)</a:t>
              </a:r>
              <a:r>
                <a:rPr kumimoji="1" lang="ja-JP" altLang="en-US" dirty="0" smtClean="0"/>
                <a:t>文法</a:t>
              </a:r>
              <a:endParaRPr kumimoji="1" lang="ja-JP" altLang="en-US" dirty="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2555693" y="2105380"/>
              <a:ext cx="13149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/>
                <a:t>LR(1)</a:t>
              </a:r>
              <a:r>
                <a:rPr kumimoji="1" lang="ja-JP" altLang="en-US" dirty="0" smtClean="0"/>
                <a:t>文法</a:t>
              </a:r>
              <a:endParaRPr kumimoji="1" lang="ja-JP" altLang="en-US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846613" y="2443180"/>
              <a:ext cx="15816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/>
                <a:t>LALR(1)</a:t>
              </a:r>
              <a:r>
                <a:rPr kumimoji="1" lang="ja-JP" altLang="en-US" dirty="0" smtClean="0"/>
                <a:t>文法</a:t>
              </a:r>
              <a:endParaRPr kumimoji="1" lang="ja-JP" altLang="en-US" dirty="0"/>
            </a:p>
          </p:txBody>
        </p:sp>
        <p:sp>
          <p:nvSpPr>
            <p:cNvPr id="19" name="角丸四角形 18"/>
            <p:cNvSpPr/>
            <p:nvPr/>
          </p:nvSpPr>
          <p:spPr bwMode="auto">
            <a:xfrm>
              <a:off x="4273730" y="1737045"/>
              <a:ext cx="1082041" cy="2338565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ＭＳ Ｐゴシック" pitchFamily="50" charset="-128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4258220" y="1738501"/>
              <a:ext cx="12875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/>
                <a:t>LL(k)</a:t>
              </a:r>
              <a:r>
                <a:rPr kumimoji="1" lang="ja-JP" altLang="en-US" dirty="0" smtClean="0"/>
                <a:t>文法</a:t>
              </a:r>
              <a:endParaRPr kumimoji="1" lang="ja-JP" altLang="en-US" dirty="0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4280945" y="2131959"/>
              <a:ext cx="128750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600" dirty="0" smtClean="0"/>
                <a:t>LL(1)</a:t>
              </a:r>
              <a:r>
                <a:rPr kumimoji="1" lang="ja-JP" altLang="en-US" sz="1600" dirty="0" smtClean="0"/>
                <a:t>文法</a:t>
              </a:r>
              <a:endParaRPr kumimoji="1" lang="ja-JP" altLang="en-US" sz="1600" dirty="0"/>
            </a:p>
          </p:txBody>
        </p:sp>
        <p:sp>
          <p:nvSpPr>
            <p:cNvPr id="22" name="角丸四角形 21"/>
            <p:cNvSpPr/>
            <p:nvPr/>
          </p:nvSpPr>
          <p:spPr bwMode="auto">
            <a:xfrm>
              <a:off x="4317275" y="2139095"/>
              <a:ext cx="971006" cy="1787611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ＭＳ Ｐゴシック" pitchFamily="50" charset="-128"/>
              </a:endParaRPr>
            </a:p>
          </p:txBody>
        </p:sp>
      </p:grpSp>
      <p:sp>
        <p:nvSpPr>
          <p:cNvPr id="24" name="スライド番号プレースホルダ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82538-DC7C-496E-A5D2-CFBCDD65F25F}" type="slidenum">
              <a:rPr lang="en-US" altLang="ja-JP" smtClean="0"/>
              <a:pPr>
                <a:defRPr/>
              </a:pPr>
              <a:t>27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2416157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LR</a:t>
            </a:r>
            <a:r>
              <a:rPr lang="ja-JP" altLang="en-US" smtClean="0"/>
              <a:t>文法と</a:t>
            </a:r>
            <a:r>
              <a:rPr lang="en-US" altLang="ja-JP" smtClean="0"/>
              <a:t>LL</a:t>
            </a:r>
            <a:r>
              <a:rPr lang="ja-JP" altLang="en-US" smtClean="0"/>
              <a:t>文法</a:t>
            </a:r>
            <a:r>
              <a:rPr lang="en-US" altLang="ja-JP" smtClean="0"/>
              <a:t>(1)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1828800"/>
            <a:ext cx="8355013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mtClean="0">
                <a:solidFill>
                  <a:schemeClr val="tx2"/>
                </a:solidFill>
              </a:rPr>
              <a:t>LR</a:t>
            </a:r>
            <a:r>
              <a:rPr lang="ja-JP" altLang="en-US" smtClean="0">
                <a:solidFill>
                  <a:schemeClr val="tx2"/>
                </a:solidFill>
              </a:rPr>
              <a:t>文法</a:t>
            </a:r>
            <a:r>
              <a:rPr lang="ja-JP" altLang="en-US" smtClean="0"/>
              <a:t>に対する構文解析法（</a:t>
            </a:r>
            <a:r>
              <a:rPr lang="en-US" altLang="ja-JP" smtClean="0">
                <a:solidFill>
                  <a:srgbClr val="0033CC"/>
                </a:solidFill>
              </a:rPr>
              <a:t>LR</a:t>
            </a:r>
            <a:r>
              <a:rPr lang="ja-JP" altLang="en-US" smtClean="0">
                <a:solidFill>
                  <a:srgbClr val="0033CC"/>
                </a:solidFill>
              </a:rPr>
              <a:t>構文解析法</a:t>
            </a:r>
            <a:r>
              <a:rPr lang="ja-JP" altLang="en-US" smtClean="0"/>
              <a:t>）	→ </a:t>
            </a:r>
            <a:r>
              <a:rPr lang="en-US" altLang="ja-JP" smtClean="0"/>
              <a:t>bottom up </a:t>
            </a:r>
            <a:r>
              <a:rPr lang="ja-JP" altLang="en-US" smtClean="0"/>
              <a:t>型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mtClean="0">
                <a:solidFill>
                  <a:schemeClr val="tx2"/>
                </a:solidFill>
              </a:rPr>
              <a:t>LL</a:t>
            </a:r>
            <a:r>
              <a:rPr lang="ja-JP" altLang="en-US" smtClean="0">
                <a:solidFill>
                  <a:schemeClr val="tx2"/>
                </a:solidFill>
              </a:rPr>
              <a:t>文法</a:t>
            </a:r>
            <a:r>
              <a:rPr lang="ja-JP" altLang="en-US" smtClean="0"/>
              <a:t>に対する構文解析法（</a:t>
            </a:r>
            <a:r>
              <a:rPr lang="en-US" altLang="ja-JP" smtClean="0">
                <a:solidFill>
                  <a:srgbClr val="0033CC"/>
                </a:solidFill>
              </a:rPr>
              <a:t>LL</a:t>
            </a:r>
            <a:r>
              <a:rPr lang="ja-JP" altLang="en-US" smtClean="0">
                <a:solidFill>
                  <a:srgbClr val="0033CC"/>
                </a:solidFill>
              </a:rPr>
              <a:t>構文解析法</a:t>
            </a:r>
            <a:r>
              <a:rPr lang="ja-JP" altLang="en-US" smtClean="0"/>
              <a:t>）	→ </a:t>
            </a:r>
            <a:r>
              <a:rPr lang="en-US" altLang="ja-JP" smtClean="0"/>
              <a:t>top down </a:t>
            </a:r>
            <a:r>
              <a:rPr lang="ja-JP" altLang="en-US" smtClean="0"/>
              <a:t>型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mtClean="0"/>
              <a:t>				（教科書</a:t>
            </a:r>
            <a:r>
              <a:rPr lang="en-US" altLang="ja-JP" smtClean="0"/>
              <a:t>76-77</a:t>
            </a:r>
            <a:r>
              <a:rPr lang="ja-JP" altLang="en-US" smtClean="0"/>
              <a:t>ページ参照）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82538-DC7C-496E-A5D2-CFBCDD65F25F}" type="slidenum">
              <a:rPr lang="en-US" altLang="ja-JP" smtClean="0"/>
              <a:pPr>
                <a:defRPr/>
              </a:pPr>
              <a:t>28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LR</a:t>
            </a:r>
            <a:r>
              <a:rPr lang="ja-JP" altLang="en-US" smtClean="0"/>
              <a:t>文法と</a:t>
            </a:r>
            <a:r>
              <a:rPr lang="en-US" altLang="ja-JP" smtClean="0"/>
              <a:t>LL</a:t>
            </a:r>
            <a:r>
              <a:rPr lang="ja-JP" altLang="en-US" smtClean="0"/>
              <a:t>文法</a:t>
            </a:r>
            <a:r>
              <a:rPr lang="en-US" altLang="ja-JP" smtClean="0"/>
              <a:t>(2)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" y="1828800"/>
            <a:ext cx="8953500" cy="3987800"/>
          </a:xfrm>
        </p:spPr>
        <p:txBody>
          <a:bodyPr/>
          <a:lstStyle/>
          <a:p>
            <a:pPr eaLnBrk="1" hangingPunct="1"/>
            <a:r>
              <a:rPr lang="en-US" altLang="ja-JP" smtClean="0"/>
              <a:t>LR</a:t>
            </a:r>
            <a:r>
              <a:rPr lang="ja-JP" altLang="en-US" smtClean="0"/>
              <a:t>文法に対する構文解析法（</a:t>
            </a:r>
            <a:r>
              <a:rPr lang="en-US" altLang="ja-JP" smtClean="0"/>
              <a:t>LR</a:t>
            </a:r>
            <a:r>
              <a:rPr lang="ja-JP" altLang="en-US" smtClean="0"/>
              <a:t>構文解析法）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		→ </a:t>
            </a:r>
            <a:r>
              <a:rPr lang="en-US" altLang="ja-JP" smtClean="0"/>
              <a:t>bottom up </a:t>
            </a:r>
            <a:r>
              <a:rPr lang="ja-JP" altLang="en-US" smtClean="0"/>
              <a:t>型 ＜＝　自動生成向き</a:t>
            </a:r>
            <a:r>
              <a:rPr lang="en-US" altLang="ja-JP" smtClean="0"/>
              <a:t>(Bison)</a:t>
            </a:r>
          </a:p>
          <a:p>
            <a:pPr eaLnBrk="1" hangingPunct="1"/>
            <a:r>
              <a:rPr lang="en-US" altLang="ja-JP" smtClean="0"/>
              <a:t>LL</a:t>
            </a:r>
            <a:r>
              <a:rPr lang="ja-JP" altLang="en-US" smtClean="0"/>
              <a:t>文法に対する構文解析法（</a:t>
            </a:r>
            <a:r>
              <a:rPr lang="en-US" altLang="ja-JP" smtClean="0"/>
              <a:t>LL</a:t>
            </a:r>
            <a:r>
              <a:rPr lang="ja-JP" altLang="en-US" smtClean="0"/>
              <a:t>構文解析法）</a:t>
            </a:r>
            <a:br>
              <a:rPr lang="ja-JP" altLang="en-US" smtClean="0"/>
            </a:br>
            <a:r>
              <a:rPr lang="ja-JP" altLang="en-US" smtClean="0"/>
              <a:t>	→ </a:t>
            </a:r>
            <a:r>
              <a:rPr lang="en-US" altLang="ja-JP" smtClean="0"/>
              <a:t>top down </a:t>
            </a:r>
            <a:r>
              <a:rPr lang="ja-JP" altLang="en-US" smtClean="0"/>
              <a:t>型　＜＝　手作業可能</a:t>
            </a:r>
          </a:p>
          <a:p>
            <a:pPr eaLnBrk="1" hangingPunct="1">
              <a:buFontTx/>
              <a:buNone/>
            </a:pPr>
            <a:endParaRPr lang="ja-JP" altLang="en-US" smtClean="0"/>
          </a:p>
          <a:p>
            <a:pPr eaLnBrk="1" hangingPunct="1">
              <a:buFontTx/>
              <a:buNone/>
            </a:pPr>
            <a:endParaRPr lang="ja-JP" altLang="en-US" smtClean="0"/>
          </a:p>
          <a:p>
            <a:pPr eaLnBrk="1" hangingPunct="1">
              <a:buFontTx/>
              <a:buNone/>
            </a:pPr>
            <a:r>
              <a:rPr lang="ja-JP" altLang="en-US" smtClean="0"/>
              <a:t>				（教科書</a:t>
            </a:r>
            <a:r>
              <a:rPr lang="en-US" altLang="ja-JP" smtClean="0"/>
              <a:t>76-77</a:t>
            </a:r>
            <a:r>
              <a:rPr lang="ja-JP" altLang="en-US" smtClean="0"/>
              <a:t>ページ参照）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82538-DC7C-496E-A5D2-CFBCDD65F25F}" type="slidenum">
              <a:rPr lang="en-US" altLang="ja-JP" smtClean="0"/>
              <a:pPr>
                <a:defRPr/>
              </a:pPr>
              <a:t>29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振り返り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正規表現と</a:t>
            </a:r>
            <a:r>
              <a:rPr lang="ja-JP" altLang="en-US" dirty="0" smtClean="0"/>
              <a:t>有限オートマトンは同じもの。</a:t>
            </a:r>
            <a:endParaRPr lang="en-US" altLang="ja-JP" dirty="0" smtClean="0"/>
          </a:p>
          <a:p>
            <a:r>
              <a:rPr kumimoji="1" lang="ja-JP" altLang="en-US" smtClean="0"/>
              <a:t>例：パックマン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82538-DC7C-496E-A5D2-CFBCDD65F25F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9811106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LL(k)</a:t>
            </a:r>
            <a:r>
              <a:rPr lang="ja-JP" altLang="en-US" smtClean="0"/>
              <a:t>文法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mtClean="0"/>
              <a:t>構文解析は、文法規則（書き換え規則）を適用しつつ進行。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適用すべき規則は、一般には複数個存在。	→　</a:t>
            </a:r>
            <a:r>
              <a:rPr lang="en-US" altLang="ja-JP" smtClean="0">
                <a:solidFill>
                  <a:srgbClr val="0033CC"/>
                </a:solidFill>
              </a:rPr>
              <a:t>backtrack</a:t>
            </a:r>
            <a:r>
              <a:rPr lang="ja-JP" altLang="en-US" smtClean="0"/>
              <a:t>発生</a:t>
            </a:r>
            <a:br>
              <a:rPr lang="ja-JP" altLang="en-US" smtClean="0"/>
            </a:br>
            <a:r>
              <a:rPr lang="ja-JP" altLang="en-US" smtClean="0"/>
              <a:t>	→　効率低下（回避すべき！）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mtClean="0">
                <a:solidFill>
                  <a:schemeClr val="tx2"/>
                </a:solidFill>
              </a:rPr>
              <a:t>k</a:t>
            </a:r>
            <a:r>
              <a:rPr lang="ja-JP" altLang="en-US" smtClean="0">
                <a:solidFill>
                  <a:schemeClr val="tx2"/>
                </a:solidFill>
              </a:rPr>
              <a:t>文字先読</a:t>
            </a:r>
            <a:r>
              <a:rPr lang="ja-JP" altLang="en-US" smtClean="0"/>
              <a:t>で適用すべき規則が決定される文法がある！（</a:t>
            </a:r>
            <a:r>
              <a:rPr lang="en-US" altLang="ja-JP" smtClean="0">
                <a:solidFill>
                  <a:schemeClr val="tx2"/>
                </a:solidFill>
              </a:rPr>
              <a:t>LL(k)</a:t>
            </a:r>
            <a:r>
              <a:rPr lang="ja-JP" altLang="en-US" smtClean="0">
                <a:solidFill>
                  <a:schemeClr val="tx2"/>
                </a:solidFill>
              </a:rPr>
              <a:t>文法</a:t>
            </a:r>
            <a:r>
              <a:rPr lang="ja-JP" altLang="en-US" smtClean="0"/>
              <a:t>と呼ぶ）</a:t>
            </a:r>
          </a:p>
          <a:p>
            <a:pPr eaLnBrk="1" hangingPunct="1">
              <a:lnSpc>
                <a:spcPct val="90000"/>
              </a:lnSpc>
            </a:pPr>
            <a:endParaRPr lang="en-US" altLang="ja-JP" smtClean="0"/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3851275" y="5791200"/>
            <a:ext cx="2443163" cy="701675"/>
          </a:xfrm>
          <a:prstGeom prst="wedgeRectCallout">
            <a:avLst>
              <a:gd name="adj1" fmla="val -80995"/>
              <a:gd name="adj2" fmla="val -13122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altLang="ja-JP" sz="2400"/>
              <a:t>Backtrack</a:t>
            </a:r>
            <a:r>
              <a:rPr lang="ja-JP" altLang="en-US" sz="2400"/>
              <a:t>なし！</a:t>
            </a:r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6523038" y="5380038"/>
            <a:ext cx="1600200" cy="644525"/>
          </a:xfrm>
          <a:prstGeom prst="cloudCallout">
            <a:avLst>
              <a:gd name="adj1" fmla="val -29463"/>
              <a:gd name="adj2" fmla="val 91134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ja-JP" altLang="en-US"/>
              <a:t>これは</a:t>
            </a:r>
          </a:p>
          <a:p>
            <a:pPr algn="ctr" eaLnBrk="1" hangingPunct="1"/>
            <a:r>
              <a:rPr lang="ja-JP" altLang="en-US"/>
              <a:t>すごい！</a:t>
            </a: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82538-DC7C-496E-A5D2-CFBCDD65F25F}" type="slidenum">
              <a:rPr lang="en-US" altLang="ja-JP" smtClean="0"/>
              <a:pPr>
                <a:defRPr/>
              </a:pPr>
              <a:t>30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以下、</a:t>
            </a:r>
            <a:r>
              <a:rPr lang="en-US" altLang="ja-JP" smtClean="0"/>
              <a:t>LL(1)</a:t>
            </a:r>
            <a:r>
              <a:rPr lang="ja-JP" altLang="en-US" smtClean="0"/>
              <a:t>を取り扱います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82538-DC7C-496E-A5D2-CFBCDD65F25F}" type="slidenum">
              <a:rPr lang="en-US" altLang="ja-JP" smtClean="0"/>
              <a:pPr>
                <a:defRPr/>
              </a:pPr>
              <a:t>31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実例で考えよう！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括りだし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左再帰の回避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82538-DC7C-496E-A5D2-CFBCDD65F25F}" type="slidenum">
              <a:rPr lang="en-US" altLang="ja-JP" smtClean="0"/>
              <a:pPr>
                <a:defRPr/>
              </a:pPr>
              <a:t>32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１．括りだし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文法</a:t>
            </a:r>
          </a:p>
          <a:p>
            <a:pPr lvl="1" eaLnBrk="1" hangingPunct="1">
              <a:buFontTx/>
              <a:buNone/>
            </a:pPr>
            <a:r>
              <a:rPr lang="en-US" altLang="ja-JP" smtClean="0">
                <a:solidFill>
                  <a:srgbClr val="0033CC"/>
                </a:solidFill>
              </a:rPr>
              <a:t>S → aBd</a:t>
            </a:r>
          </a:p>
          <a:p>
            <a:pPr lvl="1" eaLnBrk="1" hangingPunct="1">
              <a:buFontTx/>
              <a:buNone/>
            </a:pPr>
            <a:r>
              <a:rPr lang="en-US" altLang="ja-JP" smtClean="0">
                <a:solidFill>
                  <a:srgbClr val="0033CC"/>
                </a:solidFill>
              </a:rPr>
              <a:t>B → b | bc</a:t>
            </a:r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ja-JP" altLang="en-US" smtClean="0"/>
              <a:t>入力： </a:t>
            </a:r>
            <a:r>
              <a:rPr lang="en-US" altLang="ja-JP" smtClean="0">
                <a:solidFill>
                  <a:srgbClr val="0033CC"/>
                </a:solidFill>
              </a:rPr>
              <a:t>abcd</a:t>
            </a:r>
          </a:p>
        </p:txBody>
      </p:sp>
      <p:sp>
        <p:nvSpPr>
          <p:cNvPr id="52228" name="AutoShape 4"/>
          <p:cNvSpPr>
            <a:spLocks/>
          </p:cNvSpPr>
          <p:nvPr/>
        </p:nvSpPr>
        <p:spPr bwMode="auto">
          <a:xfrm>
            <a:off x="976313" y="2473325"/>
            <a:ext cx="163512" cy="955675"/>
          </a:xfrm>
          <a:prstGeom prst="leftBrace">
            <a:avLst>
              <a:gd name="adj1" fmla="val 4870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82538-DC7C-496E-A5D2-CFBCDD65F25F}" type="slidenum">
              <a:rPr lang="en-US" altLang="ja-JP" smtClean="0"/>
              <a:pPr>
                <a:defRPr/>
              </a:pPr>
              <a:t>33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2127250" y="4978400"/>
            <a:ext cx="1004888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a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3836988" y="5056188"/>
            <a:ext cx="1004887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b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5372100" y="5057775"/>
            <a:ext cx="1004888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c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6781800" y="4938713"/>
            <a:ext cx="1004888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d</a:t>
            </a:r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82538-DC7C-496E-A5D2-CFBCDD65F25F}" type="slidenum">
              <a:rPr lang="en-US" altLang="ja-JP" smtClean="0"/>
              <a:pPr>
                <a:defRPr/>
              </a:pPr>
              <a:t>34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2127250" y="4978400"/>
            <a:ext cx="1004888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a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3836988" y="5056188"/>
            <a:ext cx="1004887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b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5372100" y="5057775"/>
            <a:ext cx="1004888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c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6781800" y="4938713"/>
            <a:ext cx="1004888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d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4068763" y="1858963"/>
            <a:ext cx="1004887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S</a:t>
            </a:r>
          </a:p>
        </p:txBody>
      </p:sp>
      <p:cxnSp>
        <p:nvCxnSpPr>
          <p:cNvPr id="54281" name="AutoShape 9"/>
          <p:cNvCxnSpPr>
            <a:cxnSpLocks noChangeShapeType="1"/>
            <a:stCxn id="54280" idx="2"/>
            <a:endCxn id="54276" idx="0"/>
          </p:cNvCxnSpPr>
          <p:nvPr/>
        </p:nvCxnSpPr>
        <p:spPr bwMode="auto">
          <a:xfrm flipH="1">
            <a:off x="2630488" y="2865438"/>
            <a:ext cx="1941512" cy="21129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4282" name="AutoShape 10"/>
          <p:cNvCxnSpPr>
            <a:cxnSpLocks noChangeShapeType="1"/>
            <a:stCxn id="54280" idx="2"/>
            <a:endCxn id="54283" idx="0"/>
          </p:cNvCxnSpPr>
          <p:nvPr/>
        </p:nvCxnSpPr>
        <p:spPr bwMode="auto">
          <a:xfrm>
            <a:off x="4572000" y="2865438"/>
            <a:ext cx="457200" cy="10572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4525963" y="3922713"/>
            <a:ext cx="1004887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B</a:t>
            </a:r>
          </a:p>
        </p:txBody>
      </p:sp>
      <p:cxnSp>
        <p:nvCxnSpPr>
          <p:cNvPr id="54284" name="AutoShape 12"/>
          <p:cNvCxnSpPr>
            <a:cxnSpLocks noChangeShapeType="1"/>
            <a:stCxn id="54280" idx="2"/>
            <a:endCxn id="54279" idx="0"/>
          </p:cNvCxnSpPr>
          <p:nvPr/>
        </p:nvCxnSpPr>
        <p:spPr bwMode="auto">
          <a:xfrm>
            <a:off x="4572000" y="2865438"/>
            <a:ext cx="2713038" cy="20732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14" name="フッター プレースホルダ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82538-DC7C-496E-A5D2-CFBCDD65F25F}" type="slidenum">
              <a:rPr lang="en-US" altLang="ja-JP" smtClean="0"/>
              <a:pPr>
                <a:defRPr/>
              </a:pPr>
              <a:t>35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2127250" y="4978400"/>
            <a:ext cx="1004888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a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3836988" y="5056188"/>
            <a:ext cx="1004887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b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5372100" y="5057775"/>
            <a:ext cx="1004888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solidFill>
                  <a:srgbClr val="0033CC"/>
                </a:solidFill>
                <a:latin typeface="HG丸ｺﾞｼｯｸM-PRO" pitchFamily="50" charset="-128"/>
                <a:ea typeface="HG丸ｺﾞｼｯｸM-PRO" pitchFamily="50" charset="-128"/>
              </a:rPr>
              <a:t>c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6781800" y="4938713"/>
            <a:ext cx="1004888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d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4068763" y="1858963"/>
            <a:ext cx="1004887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S</a:t>
            </a:r>
          </a:p>
        </p:txBody>
      </p:sp>
      <p:cxnSp>
        <p:nvCxnSpPr>
          <p:cNvPr id="55305" name="AutoShape 9"/>
          <p:cNvCxnSpPr>
            <a:cxnSpLocks noChangeShapeType="1"/>
            <a:stCxn id="55304" idx="2"/>
            <a:endCxn id="55300" idx="0"/>
          </p:cNvCxnSpPr>
          <p:nvPr/>
        </p:nvCxnSpPr>
        <p:spPr bwMode="auto">
          <a:xfrm flipH="1">
            <a:off x="2630488" y="2865438"/>
            <a:ext cx="1941512" cy="21129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306" name="AutoShape 10"/>
          <p:cNvCxnSpPr>
            <a:cxnSpLocks noChangeShapeType="1"/>
            <a:stCxn id="55304" idx="2"/>
            <a:endCxn id="55307" idx="0"/>
          </p:cNvCxnSpPr>
          <p:nvPr/>
        </p:nvCxnSpPr>
        <p:spPr bwMode="auto">
          <a:xfrm>
            <a:off x="4572000" y="2865438"/>
            <a:ext cx="0" cy="8175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4068763" y="3683000"/>
            <a:ext cx="1004887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B</a:t>
            </a:r>
          </a:p>
        </p:txBody>
      </p:sp>
      <p:cxnSp>
        <p:nvCxnSpPr>
          <p:cNvPr id="55308" name="AutoShape 12"/>
          <p:cNvCxnSpPr>
            <a:cxnSpLocks noChangeShapeType="1"/>
            <a:stCxn id="55304" idx="2"/>
            <a:endCxn id="55303" idx="0"/>
          </p:cNvCxnSpPr>
          <p:nvPr/>
        </p:nvCxnSpPr>
        <p:spPr bwMode="auto">
          <a:xfrm>
            <a:off x="4572000" y="2865438"/>
            <a:ext cx="2713038" cy="20732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309" name="AutoShape 13"/>
          <p:cNvCxnSpPr>
            <a:cxnSpLocks noChangeShapeType="1"/>
            <a:stCxn id="55307" idx="2"/>
            <a:endCxn id="55301" idx="0"/>
          </p:cNvCxnSpPr>
          <p:nvPr/>
        </p:nvCxnSpPr>
        <p:spPr bwMode="auto">
          <a:xfrm flipH="1">
            <a:off x="4340225" y="4689475"/>
            <a:ext cx="231775" cy="366713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</p:cxn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5462588" y="5865813"/>
            <a:ext cx="868362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4400">
                <a:latin typeface="HGP創英角ﾎﾟｯﾌﾟ体" pitchFamily="50" charset="-128"/>
                <a:ea typeface="HGP創英角ﾎﾟｯﾌﾟ体" pitchFamily="50" charset="-128"/>
              </a:rPr>
              <a:t>?</a:t>
            </a:r>
          </a:p>
        </p:txBody>
      </p:sp>
      <p:sp>
        <p:nvSpPr>
          <p:cNvPr id="16" name="フッター プレースホルダ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/>
          </a:p>
        </p:txBody>
      </p:sp>
      <p:sp>
        <p:nvSpPr>
          <p:cNvPr id="17" name="スライド番号プレースホルダ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82538-DC7C-496E-A5D2-CFBCDD65F25F}" type="slidenum">
              <a:rPr lang="en-US" altLang="ja-JP" smtClean="0"/>
              <a:pPr>
                <a:defRPr/>
              </a:pPr>
              <a:t>36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Oval 14"/>
          <p:cNvSpPr>
            <a:spLocks noChangeArrowheads="1"/>
          </p:cNvSpPr>
          <p:nvPr/>
        </p:nvSpPr>
        <p:spPr bwMode="auto">
          <a:xfrm rot="1937132">
            <a:off x="3962400" y="3943350"/>
            <a:ext cx="1436688" cy="21923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56323" name="Text Box 4"/>
          <p:cNvSpPr txBox="1">
            <a:spLocks noChangeArrowheads="1"/>
          </p:cNvSpPr>
          <p:nvPr/>
        </p:nvSpPr>
        <p:spPr bwMode="auto">
          <a:xfrm>
            <a:off x="2127250" y="4978400"/>
            <a:ext cx="1004888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a</a:t>
            </a:r>
          </a:p>
        </p:txBody>
      </p:sp>
      <p:sp>
        <p:nvSpPr>
          <p:cNvPr id="56324" name="Text Box 5"/>
          <p:cNvSpPr txBox="1">
            <a:spLocks noChangeArrowheads="1"/>
          </p:cNvSpPr>
          <p:nvPr/>
        </p:nvSpPr>
        <p:spPr bwMode="auto">
          <a:xfrm>
            <a:off x="3836988" y="5056188"/>
            <a:ext cx="1004887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b</a:t>
            </a:r>
          </a:p>
        </p:txBody>
      </p:sp>
      <p:sp>
        <p:nvSpPr>
          <p:cNvPr id="56325" name="Text Box 6"/>
          <p:cNvSpPr txBox="1">
            <a:spLocks noChangeArrowheads="1"/>
          </p:cNvSpPr>
          <p:nvPr/>
        </p:nvSpPr>
        <p:spPr bwMode="auto">
          <a:xfrm>
            <a:off x="5372100" y="5057775"/>
            <a:ext cx="1004888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c</a:t>
            </a:r>
          </a:p>
        </p:txBody>
      </p:sp>
      <p:sp>
        <p:nvSpPr>
          <p:cNvPr id="56326" name="Text Box 7"/>
          <p:cNvSpPr txBox="1">
            <a:spLocks noChangeArrowheads="1"/>
          </p:cNvSpPr>
          <p:nvPr/>
        </p:nvSpPr>
        <p:spPr bwMode="auto">
          <a:xfrm>
            <a:off x="6781800" y="4938713"/>
            <a:ext cx="1004888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d</a:t>
            </a:r>
          </a:p>
        </p:txBody>
      </p:sp>
      <p:sp>
        <p:nvSpPr>
          <p:cNvPr id="56327" name="Text Box 8"/>
          <p:cNvSpPr txBox="1">
            <a:spLocks noChangeArrowheads="1"/>
          </p:cNvSpPr>
          <p:nvPr/>
        </p:nvSpPr>
        <p:spPr bwMode="auto">
          <a:xfrm>
            <a:off x="4068763" y="1858963"/>
            <a:ext cx="1004887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S</a:t>
            </a:r>
          </a:p>
        </p:txBody>
      </p:sp>
      <p:cxnSp>
        <p:nvCxnSpPr>
          <p:cNvPr id="56328" name="AutoShape 9"/>
          <p:cNvCxnSpPr>
            <a:cxnSpLocks noChangeShapeType="1"/>
            <a:stCxn id="56327" idx="2"/>
            <a:endCxn id="56323" idx="0"/>
          </p:cNvCxnSpPr>
          <p:nvPr/>
        </p:nvCxnSpPr>
        <p:spPr bwMode="auto">
          <a:xfrm flipH="1">
            <a:off x="2630488" y="2865438"/>
            <a:ext cx="1941512" cy="21129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6329" name="AutoShape 10"/>
          <p:cNvCxnSpPr>
            <a:cxnSpLocks noChangeShapeType="1"/>
            <a:stCxn id="56327" idx="2"/>
            <a:endCxn id="56330" idx="0"/>
          </p:cNvCxnSpPr>
          <p:nvPr/>
        </p:nvCxnSpPr>
        <p:spPr bwMode="auto">
          <a:xfrm>
            <a:off x="4572000" y="2865438"/>
            <a:ext cx="457200" cy="10572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56330" name="Text Box 11"/>
          <p:cNvSpPr txBox="1">
            <a:spLocks noChangeArrowheads="1"/>
          </p:cNvSpPr>
          <p:nvPr/>
        </p:nvSpPr>
        <p:spPr bwMode="auto">
          <a:xfrm>
            <a:off x="4525963" y="3922713"/>
            <a:ext cx="1004887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B</a:t>
            </a:r>
          </a:p>
        </p:txBody>
      </p:sp>
      <p:cxnSp>
        <p:nvCxnSpPr>
          <p:cNvPr id="56331" name="AutoShape 12"/>
          <p:cNvCxnSpPr>
            <a:cxnSpLocks noChangeShapeType="1"/>
            <a:stCxn id="56327" idx="2"/>
            <a:endCxn id="56326" idx="0"/>
          </p:cNvCxnSpPr>
          <p:nvPr/>
        </p:nvCxnSpPr>
        <p:spPr bwMode="auto">
          <a:xfrm>
            <a:off x="4572000" y="2865438"/>
            <a:ext cx="2713038" cy="20732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56332" name="Text Box 13"/>
          <p:cNvSpPr txBox="1">
            <a:spLocks noChangeArrowheads="1"/>
          </p:cNvSpPr>
          <p:nvPr/>
        </p:nvSpPr>
        <p:spPr bwMode="auto">
          <a:xfrm>
            <a:off x="0" y="1754188"/>
            <a:ext cx="4391025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4400">
                <a:solidFill>
                  <a:srgbClr val="0033CC"/>
                </a:solidFill>
              </a:rPr>
              <a:t>Backtrac</a:t>
            </a:r>
            <a:r>
              <a:rPr lang="ja-JP" altLang="en-US" sz="4400">
                <a:solidFill>
                  <a:srgbClr val="0033CC"/>
                </a:solidFill>
              </a:rPr>
              <a:t>発生！</a:t>
            </a:r>
          </a:p>
        </p:txBody>
      </p:sp>
      <p:sp>
        <p:nvSpPr>
          <p:cNvPr id="57357" name="AutoShape 15"/>
          <p:cNvSpPr>
            <a:spLocks noChangeArrowheads="1"/>
          </p:cNvSpPr>
          <p:nvPr/>
        </p:nvSpPr>
        <p:spPr bwMode="auto">
          <a:xfrm rot="2443108">
            <a:off x="1154113" y="3178175"/>
            <a:ext cx="3013075" cy="839788"/>
          </a:xfrm>
          <a:custGeom>
            <a:avLst/>
            <a:gdLst>
              <a:gd name="T0" fmla="*/ 315229859 w 21600"/>
              <a:gd name="T1" fmla="*/ 0 h 21600"/>
              <a:gd name="T2" fmla="*/ 0 w 21600"/>
              <a:gd name="T3" fmla="*/ 16325090 h 21600"/>
              <a:gd name="T4" fmla="*/ 315229859 w 21600"/>
              <a:gd name="T5" fmla="*/ 32650180 h 21600"/>
              <a:gd name="T6" fmla="*/ 420306526 w 21600"/>
              <a:gd name="T7" fmla="*/ 1632509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5" name="フッター プレースホルダ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82538-DC7C-496E-A5D2-CFBCDD65F25F}" type="slidenum">
              <a:rPr lang="en-US" altLang="ja-JP" smtClean="0"/>
              <a:pPr>
                <a:defRPr/>
              </a:pPr>
              <a:t>37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2127250" y="4978400"/>
            <a:ext cx="1004888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a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3836988" y="5056188"/>
            <a:ext cx="1004887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b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5372100" y="5057775"/>
            <a:ext cx="1004888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c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6781800" y="4938713"/>
            <a:ext cx="1004888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d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4068763" y="1858963"/>
            <a:ext cx="1004887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S</a:t>
            </a:r>
          </a:p>
        </p:txBody>
      </p:sp>
      <p:cxnSp>
        <p:nvCxnSpPr>
          <p:cNvPr id="57353" name="AutoShape 9"/>
          <p:cNvCxnSpPr>
            <a:cxnSpLocks noChangeShapeType="1"/>
            <a:stCxn id="57352" idx="2"/>
            <a:endCxn id="57348" idx="0"/>
          </p:cNvCxnSpPr>
          <p:nvPr/>
        </p:nvCxnSpPr>
        <p:spPr bwMode="auto">
          <a:xfrm flipH="1">
            <a:off x="2630488" y="2865438"/>
            <a:ext cx="1941512" cy="21129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7354" name="AutoShape 10"/>
          <p:cNvCxnSpPr>
            <a:cxnSpLocks noChangeShapeType="1"/>
            <a:stCxn id="57352" idx="2"/>
            <a:endCxn id="57355" idx="0"/>
          </p:cNvCxnSpPr>
          <p:nvPr/>
        </p:nvCxnSpPr>
        <p:spPr bwMode="auto">
          <a:xfrm>
            <a:off x="4572000" y="2865438"/>
            <a:ext cx="171450" cy="5715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4240213" y="3436938"/>
            <a:ext cx="1004887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6000">
                <a:latin typeface="HG丸ｺﾞｼｯｸM-PRO" pitchFamily="50" charset="-128"/>
                <a:ea typeface="HG丸ｺﾞｼｯｸM-PRO" pitchFamily="50" charset="-128"/>
              </a:rPr>
              <a:t>B</a:t>
            </a:r>
          </a:p>
        </p:txBody>
      </p:sp>
      <p:cxnSp>
        <p:nvCxnSpPr>
          <p:cNvPr id="57356" name="AutoShape 12"/>
          <p:cNvCxnSpPr>
            <a:cxnSpLocks noChangeShapeType="1"/>
            <a:stCxn id="57352" idx="2"/>
            <a:endCxn id="57351" idx="0"/>
          </p:cNvCxnSpPr>
          <p:nvPr/>
        </p:nvCxnSpPr>
        <p:spPr bwMode="auto">
          <a:xfrm>
            <a:off x="4572000" y="2865438"/>
            <a:ext cx="2713038" cy="20732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7357" name="AutoShape 13"/>
          <p:cNvCxnSpPr>
            <a:cxnSpLocks noChangeShapeType="1"/>
            <a:stCxn id="57355" idx="2"/>
            <a:endCxn id="57349" idx="0"/>
          </p:cNvCxnSpPr>
          <p:nvPr/>
        </p:nvCxnSpPr>
        <p:spPr bwMode="auto">
          <a:xfrm flipH="1">
            <a:off x="4340225" y="4443413"/>
            <a:ext cx="403225" cy="612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7358" name="AutoShape 14"/>
          <p:cNvCxnSpPr>
            <a:cxnSpLocks noChangeShapeType="1"/>
            <a:stCxn id="57355" idx="2"/>
            <a:endCxn id="57350" idx="0"/>
          </p:cNvCxnSpPr>
          <p:nvPr/>
        </p:nvCxnSpPr>
        <p:spPr bwMode="auto">
          <a:xfrm>
            <a:off x="4743450" y="4443413"/>
            <a:ext cx="1131888" cy="6143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5516563" y="2219325"/>
            <a:ext cx="328295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ja-JP" altLang="en-US" sz="4400">
                <a:solidFill>
                  <a:srgbClr val="0033CC"/>
                </a:solidFill>
              </a:rPr>
              <a:t>解析成功！</a:t>
            </a:r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82538-DC7C-496E-A5D2-CFBCDD65F25F}" type="slidenum">
              <a:rPr lang="en-US" altLang="ja-JP" smtClean="0"/>
              <a:pPr>
                <a:defRPr/>
              </a:pPr>
              <a:t>38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backtrack</a:t>
            </a:r>
            <a:r>
              <a:rPr lang="ja-JP" altLang="en-US" smtClean="0"/>
              <a:t>回避の方法</a:t>
            </a:r>
            <a:br>
              <a:rPr lang="ja-JP" altLang="en-US" smtClean="0"/>
            </a:br>
            <a:r>
              <a:rPr lang="ja-JP" altLang="en-US" smtClean="0"/>
              <a:t>	→　括りだし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82538-DC7C-496E-A5D2-CFBCDD65F25F}" type="slidenum">
              <a:rPr lang="en-US" altLang="ja-JP" smtClean="0"/>
              <a:pPr>
                <a:defRPr/>
              </a:pPr>
              <a:t>39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>
                <a:latin typeface="Arial" pitchFamily="34" charset="0"/>
              </a:rPr>
              <a:t>オートマトンの例</a:t>
            </a:r>
          </a:p>
        </p:txBody>
      </p:sp>
      <p:sp>
        <p:nvSpPr>
          <p:cNvPr id="18434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>
                <a:latin typeface="Arial" pitchFamily="34" charset="0"/>
              </a:rPr>
              <a:t>ゲーム人工知能</a:t>
            </a:r>
            <a:endParaRPr lang="en-US" altLang="ja-JP" smtClean="0">
              <a:latin typeface="Arial" pitchFamily="34" charset="0"/>
            </a:endParaRPr>
          </a:p>
          <a:p>
            <a:pPr lvl="1"/>
            <a:r>
              <a:rPr lang="en-US" altLang="ja-JP" smtClean="0">
                <a:latin typeface="Arial" pitchFamily="34" charset="0"/>
              </a:rPr>
              <a:t>PackMan</a:t>
            </a:r>
          </a:p>
          <a:p>
            <a:pPr lvl="1"/>
            <a:r>
              <a:rPr lang="en-US" altLang="ja-JP" smtClean="0">
                <a:latin typeface="Arial" pitchFamily="34" charset="0"/>
              </a:rPr>
              <a:t>RPG (Role Playing Games) </a:t>
            </a:r>
            <a:r>
              <a:rPr lang="ja-JP" altLang="en-US" smtClean="0">
                <a:latin typeface="Arial" pitchFamily="34" charset="0"/>
              </a:rPr>
              <a:t>など</a:t>
            </a:r>
          </a:p>
        </p:txBody>
      </p:sp>
      <p:sp>
        <p:nvSpPr>
          <p:cNvPr id="18435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46A730-AF72-43A9-98E8-8CD8CFE55CAA}" type="slidenum">
              <a:rPr kumimoji="1" lang="en-US" altLang="ja-JP">
                <a:latin typeface="Arial" pitchFamily="34" charset="0"/>
              </a:rPr>
              <a:pPr/>
              <a:t>4</a:t>
            </a:fld>
            <a:endParaRPr kumimoji="1" lang="en-US" altLang="ja-JP">
              <a:latin typeface="Arial" pitchFamily="34" charset="0"/>
            </a:endParaRPr>
          </a:p>
        </p:txBody>
      </p:sp>
      <p:pic>
        <p:nvPicPr>
          <p:cNvPr id="18436" name="Picture 6" descr="http://1.bp.blogspot.com/_ZJIk2PqxzAA/TT7fpWOyXCI/AAAAAAAAAX0/yPSnXPY1Qrc/s1600/Packman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1663" y="3440113"/>
            <a:ext cx="3567112" cy="275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テキスト ボックス 5"/>
          <p:cNvSpPr txBox="1">
            <a:spLocks noChangeArrowheads="1"/>
          </p:cNvSpPr>
          <p:nvPr/>
        </p:nvSpPr>
        <p:spPr bwMode="auto">
          <a:xfrm>
            <a:off x="444500" y="381000"/>
            <a:ext cx="1671638" cy="36933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前々</a:t>
            </a:r>
            <a:r>
              <a:rPr lang="ja-JP" altLang="en-US" dirty="0" smtClean="0">
                <a:solidFill>
                  <a:srgbClr val="FF0000"/>
                </a:solidFill>
              </a:rPr>
              <a:t>回</a:t>
            </a:r>
            <a:r>
              <a:rPr lang="ja-JP" altLang="en-US" dirty="0">
                <a:solidFill>
                  <a:srgbClr val="FF0000"/>
                </a:solidFill>
              </a:rPr>
              <a:t>の</a:t>
            </a:r>
            <a:r>
              <a:rPr lang="ja-JP" altLang="en-US" dirty="0" smtClean="0">
                <a:solidFill>
                  <a:srgbClr val="FF0000"/>
                </a:solidFill>
              </a:rPr>
              <a:t>確認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１．括りだし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文法</a:t>
            </a:r>
          </a:p>
          <a:p>
            <a:pPr lvl="1" eaLnBrk="1" hangingPunct="1">
              <a:buFontTx/>
              <a:buNone/>
            </a:pPr>
            <a:r>
              <a:rPr lang="en-US" altLang="ja-JP" smtClean="0">
                <a:solidFill>
                  <a:srgbClr val="0033CC"/>
                </a:solidFill>
              </a:rPr>
              <a:t>S → aBd</a:t>
            </a:r>
            <a:r>
              <a:rPr lang="ja-JP" altLang="en-US" smtClean="0">
                <a:solidFill>
                  <a:srgbClr val="0033CC"/>
                </a:solidFill>
              </a:rPr>
              <a:t>　　　　　　　　 </a:t>
            </a:r>
            <a:r>
              <a:rPr lang="en-US" altLang="ja-JP" smtClean="0">
                <a:solidFill>
                  <a:srgbClr val="0033CC"/>
                </a:solidFill>
              </a:rPr>
              <a:t>S → aBd</a:t>
            </a:r>
          </a:p>
          <a:p>
            <a:pPr lvl="1" eaLnBrk="1" hangingPunct="1">
              <a:buFontTx/>
              <a:buNone/>
            </a:pPr>
            <a:r>
              <a:rPr lang="en-US" altLang="ja-JP" smtClean="0">
                <a:solidFill>
                  <a:srgbClr val="0033CC"/>
                </a:solidFill>
              </a:rPr>
              <a:t>B → </a:t>
            </a:r>
            <a:r>
              <a:rPr lang="en-US" altLang="ja-JP" smtClean="0">
                <a:solidFill>
                  <a:schemeClr val="tx2"/>
                </a:solidFill>
              </a:rPr>
              <a:t>b | bc</a:t>
            </a:r>
            <a:r>
              <a:rPr lang="ja-JP" altLang="en-US" smtClean="0">
                <a:solidFill>
                  <a:srgbClr val="0033CC"/>
                </a:solidFill>
              </a:rPr>
              <a:t>　　　　　　　</a:t>
            </a:r>
            <a:r>
              <a:rPr lang="en-US" altLang="ja-JP" smtClean="0">
                <a:solidFill>
                  <a:srgbClr val="0033CC"/>
                </a:solidFill>
              </a:rPr>
              <a:t>B → </a:t>
            </a:r>
            <a:r>
              <a:rPr lang="en-US" altLang="ja-JP" smtClean="0">
                <a:solidFill>
                  <a:schemeClr val="tx2"/>
                </a:solidFill>
              </a:rPr>
              <a:t>b (c |ε)</a:t>
            </a:r>
          </a:p>
          <a:p>
            <a:pPr eaLnBrk="1" hangingPunct="1"/>
            <a:endParaRPr lang="en-US" altLang="ja-JP" smtClean="0">
              <a:solidFill>
                <a:schemeClr val="tx2"/>
              </a:solidFill>
            </a:endParaRPr>
          </a:p>
          <a:p>
            <a:pPr eaLnBrk="1" hangingPunct="1">
              <a:buFontTx/>
              <a:buNone/>
            </a:pPr>
            <a:endParaRPr lang="en-US" altLang="ja-JP" smtClean="0">
              <a:solidFill>
                <a:srgbClr val="0033CC"/>
              </a:solidFill>
            </a:endParaRPr>
          </a:p>
        </p:txBody>
      </p:sp>
      <p:sp>
        <p:nvSpPr>
          <p:cNvPr id="59396" name="AutoShape 4"/>
          <p:cNvSpPr>
            <a:spLocks/>
          </p:cNvSpPr>
          <p:nvPr/>
        </p:nvSpPr>
        <p:spPr bwMode="auto">
          <a:xfrm>
            <a:off x="976313" y="2473325"/>
            <a:ext cx="163512" cy="955675"/>
          </a:xfrm>
          <a:prstGeom prst="leftBrace">
            <a:avLst>
              <a:gd name="adj1" fmla="val 4870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ja-JP" altLang="en-US"/>
          </a:p>
        </p:txBody>
      </p:sp>
      <p:sp>
        <p:nvSpPr>
          <p:cNvPr id="59397" name="AutoShape 5"/>
          <p:cNvSpPr>
            <a:spLocks/>
          </p:cNvSpPr>
          <p:nvPr/>
        </p:nvSpPr>
        <p:spPr bwMode="auto">
          <a:xfrm>
            <a:off x="4408488" y="2473325"/>
            <a:ext cx="163512" cy="955675"/>
          </a:xfrm>
          <a:prstGeom prst="leftBrace">
            <a:avLst>
              <a:gd name="adj1" fmla="val 4870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ja-JP" altLang="en-US"/>
          </a:p>
        </p:txBody>
      </p:sp>
      <p:sp>
        <p:nvSpPr>
          <p:cNvPr id="59398" name="AutoShape 6"/>
          <p:cNvSpPr>
            <a:spLocks noChangeArrowheads="1"/>
          </p:cNvSpPr>
          <p:nvPr/>
        </p:nvSpPr>
        <p:spPr bwMode="auto">
          <a:xfrm>
            <a:off x="3282950" y="2682875"/>
            <a:ext cx="974725" cy="465138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82538-DC7C-496E-A5D2-CFBCDD65F25F}" type="slidenum">
              <a:rPr lang="en-US" altLang="ja-JP" smtClean="0"/>
              <a:pPr>
                <a:defRPr/>
              </a:pPr>
              <a:t>40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8"/>
          <p:cNvSpPr>
            <a:spLocks noChangeArrowheads="1"/>
          </p:cNvSpPr>
          <p:nvPr/>
        </p:nvSpPr>
        <p:spPr bwMode="auto">
          <a:xfrm>
            <a:off x="3057525" y="3687763"/>
            <a:ext cx="3852863" cy="3170237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61443" name="Rectangle 17"/>
          <p:cNvSpPr>
            <a:spLocks noChangeArrowheads="1"/>
          </p:cNvSpPr>
          <p:nvPr/>
        </p:nvSpPr>
        <p:spPr bwMode="auto">
          <a:xfrm>
            <a:off x="1514475" y="1978025"/>
            <a:ext cx="4541838" cy="14509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左再帰の回避</a:t>
            </a:r>
          </a:p>
        </p:txBody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ja-JP" sz="9600" smtClean="0"/>
              <a:t>		</a:t>
            </a:r>
            <a:r>
              <a:rPr lang="en-US" altLang="ja-JP" sz="9600" smtClean="0">
                <a:solidFill>
                  <a:schemeClr val="tx2"/>
                </a:solidFill>
              </a:rPr>
              <a:t>A</a:t>
            </a:r>
            <a:r>
              <a:rPr lang="en-US" altLang="ja-JP" sz="9600" smtClean="0"/>
              <a:t>→</a:t>
            </a:r>
            <a:r>
              <a:rPr lang="en-US" altLang="ja-JP" sz="9600" smtClean="0">
                <a:solidFill>
                  <a:schemeClr val="tx2"/>
                </a:solidFill>
              </a:rPr>
              <a:t>A</a:t>
            </a:r>
            <a:r>
              <a:rPr lang="en-US" altLang="ja-JP" sz="9600" smtClean="0"/>
              <a:t>β</a:t>
            </a:r>
          </a:p>
        </p:txBody>
      </p:sp>
      <p:sp>
        <p:nvSpPr>
          <p:cNvPr id="60422" name="Text Box 4"/>
          <p:cNvSpPr txBox="1">
            <a:spLocks noChangeArrowheads="1"/>
          </p:cNvSpPr>
          <p:nvPr/>
        </p:nvSpPr>
        <p:spPr bwMode="auto">
          <a:xfrm>
            <a:off x="5276850" y="3603625"/>
            <a:ext cx="674688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3600">
                <a:solidFill>
                  <a:srgbClr val="0033CC"/>
                </a:solidFill>
              </a:rPr>
              <a:t>A</a:t>
            </a:r>
          </a:p>
        </p:txBody>
      </p:sp>
      <p:sp>
        <p:nvSpPr>
          <p:cNvPr id="60423" name="Text Box 5"/>
          <p:cNvSpPr txBox="1">
            <a:spLocks noChangeArrowheads="1"/>
          </p:cNvSpPr>
          <p:nvPr/>
        </p:nvSpPr>
        <p:spPr bwMode="auto">
          <a:xfrm>
            <a:off x="4572000" y="4606925"/>
            <a:ext cx="674688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3600">
                <a:solidFill>
                  <a:srgbClr val="0033CC"/>
                </a:solidFill>
              </a:rPr>
              <a:t>A</a:t>
            </a:r>
          </a:p>
        </p:txBody>
      </p:sp>
      <p:sp>
        <p:nvSpPr>
          <p:cNvPr id="60424" name="Text Box 6"/>
          <p:cNvSpPr txBox="1">
            <a:spLocks noChangeArrowheads="1"/>
          </p:cNvSpPr>
          <p:nvPr/>
        </p:nvSpPr>
        <p:spPr bwMode="auto">
          <a:xfrm>
            <a:off x="6018213" y="4518025"/>
            <a:ext cx="674687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3600"/>
              <a:t>β</a:t>
            </a:r>
          </a:p>
        </p:txBody>
      </p:sp>
      <p:sp>
        <p:nvSpPr>
          <p:cNvPr id="60425" name="Text Box 7"/>
          <p:cNvSpPr txBox="1">
            <a:spLocks noChangeArrowheads="1"/>
          </p:cNvSpPr>
          <p:nvPr/>
        </p:nvSpPr>
        <p:spPr bwMode="auto">
          <a:xfrm>
            <a:off x="3897313" y="5670550"/>
            <a:ext cx="674687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3600">
                <a:solidFill>
                  <a:srgbClr val="0033CC"/>
                </a:solidFill>
              </a:rPr>
              <a:t>A</a:t>
            </a:r>
          </a:p>
        </p:txBody>
      </p:sp>
      <p:sp>
        <p:nvSpPr>
          <p:cNvPr id="60426" name="Text Box 8"/>
          <p:cNvSpPr txBox="1">
            <a:spLocks noChangeArrowheads="1"/>
          </p:cNvSpPr>
          <p:nvPr/>
        </p:nvSpPr>
        <p:spPr bwMode="auto">
          <a:xfrm>
            <a:off x="5148263" y="5611813"/>
            <a:ext cx="674687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3600"/>
              <a:t>β</a:t>
            </a:r>
          </a:p>
        </p:txBody>
      </p:sp>
      <p:cxnSp>
        <p:nvCxnSpPr>
          <p:cNvPr id="60427" name="AutoShape 9"/>
          <p:cNvCxnSpPr>
            <a:cxnSpLocks noChangeShapeType="1"/>
            <a:stCxn id="60422" idx="2"/>
            <a:endCxn id="60423" idx="0"/>
          </p:cNvCxnSpPr>
          <p:nvPr/>
        </p:nvCxnSpPr>
        <p:spPr bwMode="auto">
          <a:xfrm flipH="1">
            <a:off x="4910138" y="4244975"/>
            <a:ext cx="704850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28" name="AutoShape 10"/>
          <p:cNvCxnSpPr>
            <a:cxnSpLocks noChangeShapeType="1"/>
            <a:stCxn id="60423" idx="2"/>
            <a:endCxn id="60425" idx="0"/>
          </p:cNvCxnSpPr>
          <p:nvPr/>
        </p:nvCxnSpPr>
        <p:spPr bwMode="auto">
          <a:xfrm flipH="1">
            <a:off x="4235450" y="5248275"/>
            <a:ext cx="674688" cy="422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29" name="AutoShape 11"/>
          <p:cNvCxnSpPr>
            <a:cxnSpLocks noChangeShapeType="1"/>
            <a:stCxn id="60423" idx="2"/>
            <a:endCxn id="60426" idx="0"/>
          </p:cNvCxnSpPr>
          <p:nvPr/>
        </p:nvCxnSpPr>
        <p:spPr bwMode="auto">
          <a:xfrm>
            <a:off x="4910138" y="5248275"/>
            <a:ext cx="576262" cy="3635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30" name="AutoShape 12"/>
          <p:cNvCxnSpPr>
            <a:cxnSpLocks noChangeShapeType="1"/>
            <a:stCxn id="60422" idx="2"/>
            <a:endCxn id="60424" idx="0"/>
          </p:cNvCxnSpPr>
          <p:nvPr/>
        </p:nvCxnSpPr>
        <p:spPr bwMode="auto">
          <a:xfrm>
            <a:off x="5614988" y="4244975"/>
            <a:ext cx="741362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0431" name="Rectangle 13"/>
          <p:cNvSpPr>
            <a:spLocks noChangeArrowheads="1"/>
          </p:cNvSpPr>
          <p:nvPr/>
        </p:nvSpPr>
        <p:spPr bwMode="auto">
          <a:xfrm>
            <a:off x="3552825" y="6557963"/>
            <a:ext cx="88900" cy="889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ja-JP" altLang="en-US"/>
          </a:p>
        </p:txBody>
      </p:sp>
      <p:cxnSp>
        <p:nvCxnSpPr>
          <p:cNvPr id="60432" name="AutoShape 14"/>
          <p:cNvCxnSpPr>
            <a:cxnSpLocks noChangeShapeType="1"/>
            <a:stCxn id="60425" idx="2"/>
            <a:endCxn id="60431" idx="0"/>
          </p:cNvCxnSpPr>
          <p:nvPr/>
        </p:nvCxnSpPr>
        <p:spPr bwMode="auto">
          <a:xfrm flipH="1">
            <a:off x="3597275" y="6311900"/>
            <a:ext cx="638175" cy="246063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60433" name="Rectangle 15"/>
          <p:cNvSpPr>
            <a:spLocks noChangeArrowheads="1"/>
          </p:cNvSpPr>
          <p:nvPr/>
        </p:nvSpPr>
        <p:spPr bwMode="auto">
          <a:xfrm>
            <a:off x="4643438" y="6523038"/>
            <a:ext cx="88900" cy="889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ja-JP" altLang="en-US"/>
          </a:p>
        </p:txBody>
      </p:sp>
      <p:cxnSp>
        <p:nvCxnSpPr>
          <p:cNvPr id="60434" name="AutoShape 16"/>
          <p:cNvCxnSpPr>
            <a:cxnSpLocks noChangeShapeType="1"/>
            <a:stCxn id="60425" idx="2"/>
            <a:endCxn id="60433" idx="0"/>
          </p:cNvCxnSpPr>
          <p:nvPr/>
        </p:nvCxnSpPr>
        <p:spPr bwMode="auto">
          <a:xfrm>
            <a:off x="4235450" y="6311900"/>
            <a:ext cx="452438" cy="211138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61459" name="AutoShape 20"/>
          <p:cNvSpPr>
            <a:spLocks noChangeArrowheads="1"/>
          </p:cNvSpPr>
          <p:nvPr/>
        </p:nvSpPr>
        <p:spPr bwMode="auto">
          <a:xfrm>
            <a:off x="0" y="4084638"/>
            <a:ext cx="3810000" cy="1619250"/>
          </a:xfrm>
          <a:prstGeom prst="cloudCallout">
            <a:avLst>
              <a:gd name="adj1" fmla="val 44167"/>
              <a:gd name="adj2" fmla="val 8872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ja-JP" altLang="en-US" sz="2800">
                <a:solidFill>
                  <a:srgbClr val="0033CC"/>
                </a:solidFill>
              </a:rPr>
              <a:t>無限降下だ！</a:t>
            </a:r>
          </a:p>
        </p:txBody>
      </p:sp>
      <p:pic>
        <p:nvPicPr>
          <p:cNvPr id="60436" name="Picture 22" descr="Pierre de Fermat">
            <a:hlinkClick r:id="rId2" tooltip="Pierre de Fermat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88" y="5124450"/>
            <a:ext cx="10604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37" name="Text Box 23"/>
          <p:cNvSpPr txBox="1">
            <a:spLocks noChangeArrowheads="1"/>
          </p:cNvSpPr>
          <p:nvPr/>
        </p:nvSpPr>
        <p:spPr bwMode="auto">
          <a:xfrm>
            <a:off x="1265238" y="6499225"/>
            <a:ext cx="15589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/>
              <a:t>Fermat</a:t>
            </a:r>
          </a:p>
        </p:txBody>
      </p:sp>
      <p:sp>
        <p:nvSpPr>
          <p:cNvPr id="23" name="フッター プレースホルダ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/>
          </a:p>
        </p:txBody>
      </p:sp>
      <p:sp>
        <p:nvSpPr>
          <p:cNvPr id="24" name="スライド番号プレースホルダ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82538-DC7C-496E-A5D2-CFBCDD65F25F}" type="slidenum">
              <a:rPr lang="en-US" altLang="ja-JP" smtClean="0"/>
              <a:pPr>
                <a:defRPr/>
              </a:pPr>
              <a:t>41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33CC"/>
                </a:solidFill>
              </a:rPr>
              <a:t>左再帰</a:t>
            </a:r>
            <a:r>
              <a:rPr lang="ja-JP" altLang="en-US" smtClean="0"/>
              <a:t>の回避方法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A→Aα|β</a:t>
            </a:r>
          </a:p>
          <a:p>
            <a:pPr eaLnBrk="1" hangingPunct="1">
              <a:buFontTx/>
              <a:buNone/>
            </a:pPr>
            <a:endParaRPr lang="en-US" altLang="ja-JP" smtClean="0"/>
          </a:p>
          <a:p>
            <a:pPr lvl="1" eaLnBrk="1" hangingPunct="1">
              <a:buFont typeface="Wingdings" pitchFamily="2" charset="2"/>
              <a:buChar char="ó"/>
            </a:pPr>
            <a:r>
              <a:rPr lang="en-US" altLang="ja-JP" smtClean="0">
                <a:sym typeface="Wingdings" pitchFamily="2" charset="2"/>
              </a:rPr>
              <a:t>  A   → βA’</a:t>
            </a:r>
            <a:br>
              <a:rPr lang="en-US" altLang="ja-JP" smtClean="0">
                <a:sym typeface="Wingdings" pitchFamily="2" charset="2"/>
              </a:rPr>
            </a:br>
            <a:r>
              <a:rPr lang="en-US" altLang="ja-JP" smtClean="0">
                <a:sym typeface="Wingdings" pitchFamily="2" charset="2"/>
              </a:rPr>
              <a:t>   A’ → αA</a:t>
            </a:r>
            <a:r>
              <a:rPr lang="en-US" altLang="ja-JP" smtClean="0">
                <a:latin typeface="Arial" charset="0"/>
                <a:sym typeface="Wingdings" pitchFamily="2" charset="2"/>
              </a:rPr>
              <a:t>’</a:t>
            </a:r>
            <a:r>
              <a:rPr lang="en-US" altLang="ja-JP" smtClean="0">
                <a:sym typeface="Wingdings" pitchFamily="2" charset="2"/>
              </a:rPr>
              <a:t> | ε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ja-JP" smtClean="0">
              <a:sym typeface="Wingdings" pitchFamily="2" charset="2"/>
            </a:endParaRPr>
          </a:p>
          <a:p>
            <a:pPr lvl="1" eaLnBrk="1" hangingPunct="1">
              <a:buFont typeface="Wingdings" pitchFamily="2" charset="2"/>
              <a:buChar char="ó"/>
            </a:pPr>
            <a:endParaRPr lang="en-US" altLang="ja-JP" smtClean="0">
              <a:sym typeface="Wingdings" pitchFamily="2" charset="2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altLang="ja-JP" smtClean="0"/>
              <a:t>				</a:t>
            </a:r>
            <a:r>
              <a:rPr lang="ja-JP" altLang="en-US" smtClean="0"/>
              <a:t>（教科書</a:t>
            </a:r>
            <a:r>
              <a:rPr lang="en-US" altLang="ja-JP" smtClean="0"/>
              <a:t>81</a:t>
            </a:r>
            <a:r>
              <a:rPr lang="ja-JP" altLang="en-US" smtClean="0"/>
              <a:t>ページ参照）</a:t>
            </a:r>
          </a:p>
        </p:txBody>
      </p:sp>
      <p:sp>
        <p:nvSpPr>
          <p:cNvPr id="61444" name="AutoShape 4"/>
          <p:cNvSpPr>
            <a:spLocks/>
          </p:cNvSpPr>
          <p:nvPr/>
        </p:nvSpPr>
        <p:spPr bwMode="auto">
          <a:xfrm>
            <a:off x="1649413" y="3033713"/>
            <a:ext cx="254000" cy="895350"/>
          </a:xfrm>
          <a:prstGeom prst="leftBrace">
            <a:avLst>
              <a:gd name="adj1" fmla="val 2937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82538-DC7C-496E-A5D2-CFBCDD65F25F}" type="slidenum">
              <a:rPr lang="en-US" altLang="ja-JP" smtClean="0"/>
              <a:pPr>
                <a:defRPr/>
              </a:pPr>
              <a:t>42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左再帰の例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ja-JP" smtClean="0"/>
              <a:t>	</a:t>
            </a:r>
            <a:r>
              <a:rPr lang="en-US" altLang="ja-JP" smtClean="0">
                <a:solidFill>
                  <a:schemeClr val="tx2"/>
                </a:solidFill>
              </a:rPr>
              <a:t>E</a:t>
            </a:r>
            <a:r>
              <a:rPr lang="en-US" altLang="ja-JP" smtClean="0"/>
              <a:t> → </a:t>
            </a:r>
            <a:r>
              <a:rPr lang="en-US" altLang="ja-JP" smtClean="0">
                <a:solidFill>
                  <a:schemeClr val="tx2"/>
                </a:solidFill>
              </a:rPr>
              <a:t>E</a:t>
            </a:r>
            <a:r>
              <a:rPr lang="en-US" altLang="ja-JP" smtClean="0"/>
              <a:t> + T | T</a:t>
            </a:r>
          </a:p>
          <a:p>
            <a:pPr eaLnBrk="1" hangingPunct="1">
              <a:buFontTx/>
              <a:buNone/>
            </a:pPr>
            <a:r>
              <a:rPr lang="en-US" altLang="ja-JP" smtClean="0"/>
              <a:t>	</a:t>
            </a:r>
            <a:r>
              <a:rPr lang="en-US" altLang="ja-JP" smtClean="0">
                <a:solidFill>
                  <a:schemeClr val="tx2"/>
                </a:solidFill>
              </a:rPr>
              <a:t>T</a:t>
            </a:r>
            <a:r>
              <a:rPr lang="en-US" altLang="ja-JP" smtClean="0"/>
              <a:t> → </a:t>
            </a:r>
            <a:r>
              <a:rPr lang="en-US" altLang="ja-JP" smtClean="0">
                <a:solidFill>
                  <a:schemeClr val="tx2"/>
                </a:solidFill>
              </a:rPr>
              <a:t>T</a:t>
            </a:r>
            <a:r>
              <a:rPr lang="en-US" altLang="ja-JP" smtClean="0"/>
              <a:t> * F | F</a:t>
            </a:r>
          </a:p>
          <a:p>
            <a:pPr eaLnBrk="1" hangingPunct="1">
              <a:buFontTx/>
              <a:buNone/>
            </a:pPr>
            <a:r>
              <a:rPr lang="en-US" altLang="ja-JP" smtClean="0"/>
              <a:t>	F → ( E ) | id</a:t>
            </a:r>
          </a:p>
        </p:txBody>
      </p:sp>
      <p:sp>
        <p:nvSpPr>
          <p:cNvPr id="62468" name="AutoShape 4"/>
          <p:cNvSpPr>
            <a:spLocks/>
          </p:cNvSpPr>
          <p:nvPr/>
        </p:nvSpPr>
        <p:spPr bwMode="auto">
          <a:xfrm>
            <a:off x="900113" y="1843088"/>
            <a:ext cx="104775" cy="1585912"/>
          </a:xfrm>
          <a:prstGeom prst="leftBrace">
            <a:avLst>
              <a:gd name="adj1" fmla="val 12613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82538-DC7C-496E-A5D2-CFBCDD65F25F}" type="slidenum">
              <a:rPr lang="en-US" altLang="ja-JP" smtClean="0"/>
              <a:pPr>
                <a:defRPr/>
              </a:pPr>
              <a:t>43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" descr="10%"/>
          <p:cNvSpPr>
            <a:spLocks noChangeArrowheads="1"/>
          </p:cNvSpPr>
          <p:nvPr/>
        </p:nvSpPr>
        <p:spPr bwMode="auto">
          <a:xfrm>
            <a:off x="1093788" y="1797050"/>
            <a:ext cx="2338387" cy="56991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左再帰の回避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ja-JP" smtClean="0"/>
              <a:t>	</a:t>
            </a:r>
            <a:r>
              <a:rPr lang="en-US" altLang="ja-JP" smtClean="0">
                <a:solidFill>
                  <a:schemeClr val="tx2"/>
                </a:solidFill>
              </a:rPr>
              <a:t>E</a:t>
            </a:r>
            <a:r>
              <a:rPr lang="en-US" altLang="ja-JP" smtClean="0"/>
              <a:t> → </a:t>
            </a:r>
            <a:r>
              <a:rPr lang="en-US" altLang="ja-JP" smtClean="0">
                <a:solidFill>
                  <a:schemeClr val="tx2"/>
                </a:solidFill>
              </a:rPr>
              <a:t>E</a:t>
            </a:r>
            <a:r>
              <a:rPr lang="en-US" altLang="ja-JP" smtClean="0"/>
              <a:t> </a:t>
            </a:r>
            <a:r>
              <a:rPr lang="en-US" altLang="ja-JP" smtClean="0">
                <a:solidFill>
                  <a:srgbClr val="0033CC"/>
                </a:solidFill>
              </a:rPr>
              <a:t>+ T</a:t>
            </a:r>
            <a:r>
              <a:rPr lang="en-US" altLang="ja-JP" smtClean="0"/>
              <a:t> | T</a:t>
            </a:r>
          </a:p>
          <a:p>
            <a:pPr eaLnBrk="1" hangingPunct="1">
              <a:buFontTx/>
              <a:buNone/>
            </a:pPr>
            <a:r>
              <a:rPr lang="en-US" altLang="ja-JP" smtClean="0"/>
              <a:t>	</a:t>
            </a:r>
            <a:r>
              <a:rPr lang="en-US" altLang="ja-JP" smtClean="0">
                <a:solidFill>
                  <a:schemeClr val="tx2"/>
                </a:solidFill>
              </a:rPr>
              <a:t>T</a:t>
            </a:r>
            <a:r>
              <a:rPr lang="en-US" altLang="ja-JP" smtClean="0"/>
              <a:t> → </a:t>
            </a:r>
            <a:r>
              <a:rPr lang="en-US" altLang="ja-JP" smtClean="0">
                <a:solidFill>
                  <a:schemeClr val="tx2"/>
                </a:solidFill>
              </a:rPr>
              <a:t>T</a:t>
            </a:r>
            <a:r>
              <a:rPr lang="en-US" altLang="ja-JP" smtClean="0"/>
              <a:t> * F | F</a:t>
            </a:r>
          </a:p>
          <a:p>
            <a:pPr eaLnBrk="1" hangingPunct="1">
              <a:buFontTx/>
              <a:buNone/>
            </a:pPr>
            <a:r>
              <a:rPr lang="en-US" altLang="ja-JP" smtClean="0"/>
              <a:t>	F → ( E ) | id</a:t>
            </a:r>
          </a:p>
          <a:p>
            <a:pPr eaLnBrk="1" hangingPunct="1">
              <a:buFontTx/>
              <a:buNone/>
            </a:pPr>
            <a:endParaRPr lang="en-US" altLang="ja-JP" smtClean="0"/>
          </a:p>
          <a:p>
            <a:pPr eaLnBrk="1" hangingPunct="1">
              <a:buFontTx/>
              <a:buNone/>
            </a:pPr>
            <a:r>
              <a:rPr lang="en-US" altLang="ja-JP" smtClean="0"/>
              <a:t>					</a:t>
            </a: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10100" y="1828800"/>
            <a:ext cx="3771900" cy="2159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 smtClean="0"/>
              <a:t> </a:t>
            </a:r>
            <a:r>
              <a:rPr lang="en-US" altLang="ja-JP" smtClean="0">
                <a:solidFill>
                  <a:schemeClr val="tx2"/>
                </a:solidFill>
              </a:rPr>
              <a:t>E</a:t>
            </a:r>
            <a:r>
              <a:rPr lang="en-US" altLang="ja-JP" smtClean="0"/>
              <a:t> → T </a:t>
            </a:r>
            <a:r>
              <a:rPr lang="en-US" altLang="ja-JP" smtClean="0">
                <a:solidFill>
                  <a:schemeClr val="hlink"/>
                </a:solidFill>
              </a:rPr>
              <a:t>E</a:t>
            </a:r>
            <a:r>
              <a:rPr lang="en-US" altLang="ja-JP" smtClean="0">
                <a:solidFill>
                  <a:schemeClr val="hlink"/>
                </a:solidFill>
                <a:latin typeface="Arial" charset="0"/>
              </a:rPr>
              <a:t>’</a:t>
            </a:r>
            <a:r>
              <a:rPr lang="en-US" altLang="ja-JP" smtClean="0"/>
              <a:t> </a:t>
            </a:r>
          </a:p>
          <a:p>
            <a:pPr eaLnBrk="1" hangingPunct="1">
              <a:buFontTx/>
              <a:buNone/>
            </a:pPr>
            <a:r>
              <a:rPr lang="en-US" altLang="ja-JP" smtClean="0"/>
              <a:t> </a:t>
            </a:r>
            <a:r>
              <a:rPr lang="en-US" altLang="ja-JP" smtClean="0">
                <a:solidFill>
                  <a:schemeClr val="hlink"/>
                </a:solidFill>
              </a:rPr>
              <a:t>E</a:t>
            </a:r>
            <a:r>
              <a:rPr lang="en-US" altLang="ja-JP" smtClean="0">
                <a:solidFill>
                  <a:schemeClr val="hlink"/>
                </a:solidFill>
                <a:latin typeface="Arial" charset="0"/>
              </a:rPr>
              <a:t>’</a:t>
            </a:r>
            <a:r>
              <a:rPr lang="en-US" altLang="ja-JP" smtClean="0"/>
              <a:t> → </a:t>
            </a:r>
            <a:r>
              <a:rPr lang="en-US" altLang="ja-JP" smtClean="0">
                <a:solidFill>
                  <a:srgbClr val="0033CC"/>
                </a:solidFill>
              </a:rPr>
              <a:t>+ T</a:t>
            </a:r>
            <a:r>
              <a:rPr lang="en-US" altLang="ja-JP" smtClean="0"/>
              <a:t> </a:t>
            </a:r>
            <a:r>
              <a:rPr lang="en-US" altLang="ja-JP" smtClean="0">
                <a:solidFill>
                  <a:schemeClr val="hlink"/>
                </a:solidFill>
              </a:rPr>
              <a:t>E</a:t>
            </a:r>
            <a:r>
              <a:rPr lang="en-US" altLang="ja-JP" smtClean="0">
                <a:solidFill>
                  <a:schemeClr val="hlink"/>
                </a:solidFill>
                <a:latin typeface="Arial" charset="0"/>
              </a:rPr>
              <a:t>’</a:t>
            </a:r>
            <a:r>
              <a:rPr lang="en-US" altLang="ja-JP" smtClean="0"/>
              <a:t> | ε</a:t>
            </a:r>
          </a:p>
          <a:p>
            <a:pPr eaLnBrk="1" hangingPunct="1">
              <a:buFontTx/>
              <a:buNone/>
            </a:pPr>
            <a:endParaRPr lang="en-US" altLang="ja-JP" smtClean="0"/>
          </a:p>
          <a:p>
            <a:pPr eaLnBrk="1" hangingPunct="1">
              <a:buFontTx/>
              <a:buNone/>
            </a:pPr>
            <a:r>
              <a:rPr lang="en-US" altLang="ja-JP" smtClean="0"/>
              <a:t> </a:t>
            </a:r>
          </a:p>
        </p:txBody>
      </p:sp>
      <p:sp>
        <p:nvSpPr>
          <p:cNvPr id="63494" name="AutoShape 4"/>
          <p:cNvSpPr>
            <a:spLocks/>
          </p:cNvSpPr>
          <p:nvPr/>
        </p:nvSpPr>
        <p:spPr bwMode="auto">
          <a:xfrm>
            <a:off x="900113" y="1843088"/>
            <a:ext cx="104775" cy="1585912"/>
          </a:xfrm>
          <a:prstGeom prst="leftBrace">
            <a:avLst>
              <a:gd name="adj1" fmla="val 12613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ja-JP" altLang="en-US"/>
          </a:p>
        </p:txBody>
      </p:sp>
      <p:sp>
        <p:nvSpPr>
          <p:cNvPr id="63495" name="AutoShape 8"/>
          <p:cNvSpPr>
            <a:spLocks noChangeArrowheads="1"/>
          </p:cNvSpPr>
          <p:nvPr/>
        </p:nvSpPr>
        <p:spPr bwMode="auto">
          <a:xfrm>
            <a:off x="3751263" y="2109788"/>
            <a:ext cx="749300" cy="481012"/>
          </a:xfrm>
          <a:prstGeom prst="rightArrow">
            <a:avLst>
              <a:gd name="adj1" fmla="val 50000"/>
              <a:gd name="adj2" fmla="val 3894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ja-JP" altLang="en-US"/>
          </a:p>
        </p:txBody>
      </p:sp>
      <p:sp>
        <p:nvSpPr>
          <p:cNvPr id="63496" name="AutoShape 9"/>
          <p:cNvSpPr>
            <a:spLocks/>
          </p:cNvSpPr>
          <p:nvPr/>
        </p:nvSpPr>
        <p:spPr bwMode="auto">
          <a:xfrm>
            <a:off x="4572000" y="1843088"/>
            <a:ext cx="165100" cy="1065212"/>
          </a:xfrm>
          <a:prstGeom prst="leftBrace">
            <a:avLst>
              <a:gd name="adj1" fmla="val 5376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/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105921-302E-452E-B5D2-408F2804A2F1}" type="slidenum">
              <a:rPr lang="en-US" altLang="ja-JP" smtClean="0"/>
              <a:pPr>
                <a:defRPr/>
              </a:pPr>
              <a:t>44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左再帰の回避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ja-JP" smtClean="0"/>
              <a:t>	</a:t>
            </a:r>
            <a:r>
              <a:rPr lang="en-US" altLang="ja-JP" smtClean="0">
                <a:solidFill>
                  <a:schemeClr val="tx2"/>
                </a:solidFill>
              </a:rPr>
              <a:t>E</a:t>
            </a:r>
            <a:r>
              <a:rPr lang="en-US" altLang="ja-JP" smtClean="0"/>
              <a:t> → </a:t>
            </a:r>
            <a:r>
              <a:rPr lang="en-US" altLang="ja-JP" smtClean="0">
                <a:solidFill>
                  <a:schemeClr val="tx2"/>
                </a:solidFill>
              </a:rPr>
              <a:t>E</a:t>
            </a:r>
            <a:r>
              <a:rPr lang="en-US" altLang="ja-JP" smtClean="0"/>
              <a:t> </a:t>
            </a:r>
            <a:r>
              <a:rPr lang="en-US" altLang="ja-JP" smtClean="0">
                <a:solidFill>
                  <a:srgbClr val="0033CC"/>
                </a:solidFill>
              </a:rPr>
              <a:t>+ T</a:t>
            </a:r>
            <a:r>
              <a:rPr lang="en-US" altLang="ja-JP" smtClean="0"/>
              <a:t> | T</a:t>
            </a:r>
          </a:p>
          <a:p>
            <a:pPr eaLnBrk="1" hangingPunct="1">
              <a:buFontTx/>
              <a:buNone/>
            </a:pPr>
            <a:r>
              <a:rPr lang="en-US" altLang="ja-JP" smtClean="0"/>
              <a:t>	</a:t>
            </a:r>
            <a:r>
              <a:rPr lang="en-US" altLang="ja-JP" smtClean="0">
                <a:solidFill>
                  <a:schemeClr val="tx2"/>
                </a:solidFill>
              </a:rPr>
              <a:t>T</a:t>
            </a:r>
            <a:r>
              <a:rPr lang="en-US" altLang="ja-JP" smtClean="0"/>
              <a:t> → </a:t>
            </a:r>
            <a:r>
              <a:rPr lang="en-US" altLang="ja-JP" smtClean="0">
                <a:solidFill>
                  <a:schemeClr val="tx2"/>
                </a:solidFill>
              </a:rPr>
              <a:t>T</a:t>
            </a:r>
            <a:r>
              <a:rPr lang="en-US" altLang="ja-JP" smtClean="0"/>
              <a:t> * F | F</a:t>
            </a:r>
          </a:p>
          <a:p>
            <a:pPr eaLnBrk="1" hangingPunct="1">
              <a:buFontTx/>
              <a:buNone/>
            </a:pPr>
            <a:r>
              <a:rPr lang="en-US" altLang="ja-JP" smtClean="0"/>
              <a:t>	F → ( E ) | id</a:t>
            </a:r>
          </a:p>
          <a:p>
            <a:pPr eaLnBrk="1" hangingPunct="1">
              <a:buFontTx/>
              <a:buNone/>
            </a:pPr>
            <a:endParaRPr lang="en-US" altLang="ja-JP" smtClean="0"/>
          </a:p>
          <a:p>
            <a:pPr eaLnBrk="1" hangingPunct="1">
              <a:buFontTx/>
              <a:buNone/>
            </a:pPr>
            <a:r>
              <a:rPr lang="en-US" altLang="ja-JP" smtClean="0"/>
              <a:t>					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10100" y="1828800"/>
            <a:ext cx="3771900" cy="2159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 smtClean="0"/>
              <a:t> </a:t>
            </a:r>
            <a:r>
              <a:rPr lang="en-US" altLang="ja-JP" smtClean="0">
                <a:solidFill>
                  <a:schemeClr val="tx2"/>
                </a:solidFill>
              </a:rPr>
              <a:t>E</a:t>
            </a:r>
            <a:r>
              <a:rPr lang="en-US" altLang="ja-JP" smtClean="0"/>
              <a:t> → T </a:t>
            </a:r>
            <a:r>
              <a:rPr lang="en-US" altLang="ja-JP" smtClean="0">
                <a:solidFill>
                  <a:schemeClr val="hlink"/>
                </a:solidFill>
              </a:rPr>
              <a:t>E</a:t>
            </a:r>
            <a:r>
              <a:rPr lang="en-US" altLang="ja-JP" smtClean="0">
                <a:solidFill>
                  <a:schemeClr val="hlink"/>
                </a:solidFill>
                <a:latin typeface="Arial" charset="0"/>
              </a:rPr>
              <a:t>’</a:t>
            </a:r>
            <a:r>
              <a:rPr lang="en-US" altLang="ja-JP" smtClean="0"/>
              <a:t> </a:t>
            </a:r>
          </a:p>
          <a:p>
            <a:pPr eaLnBrk="1" hangingPunct="1">
              <a:buFontTx/>
              <a:buNone/>
            </a:pPr>
            <a:r>
              <a:rPr lang="en-US" altLang="ja-JP" smtClean="0"/>
              <a:t> </a:t>
            </a:r>
            <a:r>
              <a:rPr lang="en-US" altLang="ja-JP" smtClean="0">
                <a:solidFill>
                  <a:schemeClr val="hlink"/>
                </a:solidFill>
              </a:rPr>
              <a:t>E</a:t>
            </a:r>
            <a:r>
              <a:rPr lang="en-US" altLang="ja-JP" smtClean="0">
                <a:solidFill>
                  <a:schemeClr val="hlink"/>
                </a:solidFill>
                <a:latin typeface="Arial" charset="0"/>
              </a:rPr>
              <a:t>’</a:t>
            </a:r>
            <a:r>
              <a:rPr lang="en-US" altLang="ja-JP" smtClean="0"/>
              <a:t> → </a:t>
            </a:r>
            <a:r>
              <a:rPr lang="en-US" altLang="ja-JP" smtClean="0">
                <a:solidFill>
                  <a:srgbClr val="0033CC"/>
                </a:solidFill>
              </a:rPr>
              <a:t>+ T</a:t>
            </a:r>
            <a:r>
              <a:rPr lang="en-US" altLang="ja-JP" smtClean="0"/>
              <a:t> </a:t>
            </a:r>
            <a:r>
              <a:rPr lang="en-US" altLang="ja-JP" smtClean="0">
                <a:solidFill>
                  <a:schemeClr val="hlink"/>
                </a:solidFill>
              </a:rPr>
              <a:t>E</a:t>
            </a:r>
            <a:r>
              <a:rPr lang="en-US" altLang="ja-JP" smtClean="0">
                <a:solidFill>
                  <a:schemeClr val="hlink"/>
                </a:solidFill>
                <a:latin typeface="Arial" charset="0"/>
              </a:rPr>
              <a:t>’</a:t>
            </a:r>
            <a:r>
              <a:rPr lang="en-US" altLang="ja-JP" smtClean="0"/>
              <a:t> | ε</a:t>
            </a:r>
          </a:p>
          <a:p>
            <a:pPr eaLnBrk="1" hangingPunct="1">
              <a:buFontTx/>
              <a:buNone/>
            </a:pPr>
            <a:endParaRPr lang="en-US" altLang="ja-JP" smtClean="0"/>
          </a:p>
          <a:p>
            <a:pPr eaLnBrk="1" hangingPunct="1">
              <a:buFontTx/>
              <a:buNone/>
            </a:pPr>
            <a:r>
              <a:rPr lang="en-US" altLang="ja-JP" smtClean="0"/>
              <a:t> </a:t>
            </a:r>
          </a:p>
        </p:txBody>
      </p:sp>
      <p:sp>
        <p:nvSpPr>
          <p:cNvPr id="64517" name="AutoShape 5"/>
          <p:cNvSpPr>
            <a:spLocks/>
          </p:cNvSpPr>
          <p:nvPr/>
        </p:nvSpPr>
        <p:spPr bwMode="auto">
          <a:xfrm>
            <a:off x="900113" y="1843088"/>
            <a:ext cx="104775" cy="1585912"/>
          </a:xfrm>
          <a:prstGeom prst="leftBrace">
            <a:avLst>
              <a:gd name="adj1" fmla="val 12613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ja-JP" altLang="en-US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4751388" y="3694113"/>
            <a:ext cx="377190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T</a:t>
            </a:r>
            <a:r>
              <a:rPr lang="en-US" altLang="ja-JP" sz="2800"/>
              <a:t> → F </a:t>
            </a:r>
            <a:r>
              <a:rPr lang="en-US" altLang="ja-JP" sz="2800">
                <a:solidFill>
                  <a:schemeClr val="hlink"/>
                </a:solidFill>
              </a:rPr>
              <a:t>T</a:t>
            </a:r>
            <a:r>
              <a:rPr lang="en-US" altLang="ja-JP" sz="2800">
                <a:solidFill>
                  <a:schemeClr val="hlink"/>
                </a:solidFill>
                <a:latin typeface="Arial" charset="0"/>
              </a:rPr>
              <a:t>’</a:t>
            </a:r>
            <a:r>
              <a:rPr lang="en-US" altLang="ja-JP" sz="2800"/>
              <a:t> 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altLang="ja-JP" sz="2800"/>
              <a:t> </a:t>
            </a:r>
            <a:r>
              <a:rPr lang="en-US" altLang="ja-JP" sz="2800">
                <a:solidFill>
                  <a:schemeClr val="hlink"/>
                </a:solidFill>
              </a:rPr>
              <a:t>T</a:t>
            </a:r>
            <a:r>
              <a:rPr lang="en-US" altLang="ja-JP" sz="2800">
                <a:solidFill>
                  <a:schemeClr val="hlink"/>
                </a:solidFill>
                <a:latin typeface="Arial" charset="0"/>
              </a:rPr>
              <a:t>’</a:t>
            </a:r>
            <a:r>
              <a:rPr lang="en-US" altLang="ja-JP" sz="2800"/>
              <a:t> → </a:t>
            </a:r>
            <a:r>
              <a:rPr lang="en-US" altLang="ja-JP" sz="2800">
                <a:solidFill>
                  <a:srgbClr val="0033CC"/>
                </a:solidFill>
              </a:rPr>
              <a:t>* F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hlink"/>
                </a:solidFill>
              </a:rPr>
              <a:t>T</a:t>
            </a:r>
            <a:r>
              <a:rPr lang="en-US" altLang="ja-JP" sz="2800">
                <a:solidFill>
                  <a:schemeClr val="hlink"/>
                </a:solidFill>
                <a:latin typeface="Arial" charset="0"/>
              </a:rPr>
              <a:t>’</a:t>
            </a:r>
            <a:r>
              <a:rPr lang="en-US" altLang="ja-JP" sz="2800"/>
              <a:t> | ε</a:t>
            </a:r>
          </a:p>
          <a:p>
            <a:pPr marL="342900" indent="-342900" eaLnBrk="1" hangingPunct="1">
              <a:spcBef>
                <a:spcPct val="20000"/>
              </a:spcBef>
            </a:pPr>
            <a:endParaRPr lang="en-US" altLang="ja-JP" sz="2800"/>
          </a:p>
          <a:p>
            <a:pPr marL="342900" indent="-342900" eaLnBrk="1" hangingPunct="1">
              <a:spcBef>
                <a:spcPct val="20000"/>
              </a:spcBef>
            </a:pPr>
            <a:r>
              <a:rPr lang="en-US" altLang="ja-JP" sz="2800"/>
              <a:t> F → ( E ) | id</a:t>
            </a:r>
          </a:p>
          <a:p>
            <a:pPr marL="342900" indent="-342900" eaLnBrk="1" hangingPunct="1">
              <a:spcBef>
                <a:spcPct val="20000"/>
              </a:spcBef>
            </a:pPr>
            <a:endParaRPr lang="en-US" altLang="ja-JP" sz="2800"/>
          </a:p>
          <a:p>
            <a:pPr marL="342900" indent="-342900" eaLnBrk="1" hangingPunct="1">
              <a:spcBef>
                <a:spcPct val="20000"/>
              </a:spcBef>
            </a:pPr>
            <a:r>
              <a:rPr lang="en-US" altLang="ja-JP" sz="2800"/>
              <a:t> </a:t>
            </a:r>
          </a:p>
        </p:txBody>
      </p:sp>
      <p:sp>
        <p:nvSpPr>
          <p:cNvPr id="64519" name="AutoShape 7"/>
          <p:cNvSpPr>
            <a:spLocks noChangeArrowheads="1"/>
          </p:cNvSpPr>
          <p:nvPr/>
        </p:nvSpPr>
        <p:spPr bwMode="auto">
          <a:xfrm>
            <a:off x="3751263" y="2109788"/>
            <a:ext cx="749300" cy="481012"/>
          </a:xfrm>
          <a:prstGeom prst="rightArrow">
            <a:avLst>
              <a:gd name="adj1" fmla="val 50000"/>
              <a:gd name="adj2" fmla="val 3894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ja-JP" altLang="en-US"/>
          </a:p>
        </p:txBody>
      </p:sp>
      <p:sp>
        <p:nvSpPr>
          <p:cNvPr id="64520" name="AutoShape 8"/>
          <p:cNvSpPr>
            <a:spLocks/>
          </p:cNvSpPr>
          <p:nvPr/>
        </p:nvSpPr>
        <p:spPr bwMode="auto">
          <a:xfrm>
            <a:off x="4572000" y="1889125"/>
            <a:ext cx="179388" cy="3852863"/>
          </a:xfrm>
          <a:prstGeom prst="leftBrace">
            <a:avLst>
              <a:gd name="adj1" fmla="val 17898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/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105921-302E-452E-B5D2-408F2804A2F1}" type="slidenum">
              <a:rPr lang="en-US" altLang="ja-JP" smtClean="0"/>
              <a:pPr>
                <a:defRPr/>
              </a:pPr>
              <a:t>45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LL(1)</a:t>
            </a:r>
            <a:r>
              <a:rPr lang="ja-JP" altLang="en-US" smtClean="0"/>
              <a:t>文法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solidFill>
                  <a:srgbClr val="0033CC"/>
                </a:solidFill>
              </a:rPr>
              <a:t>LL(1)</a:t>
            </a:r>
            <a:r>
              <a:rPr lang="ja-JP" altLang="en-US" smtClean="0">
                <a:solidFill>
                  <a:srgbClr val="0033CC"/>
                </a:solidFill>
              </a:rPr>
              <a:t>文法</a:t>
            </a:r>
            <a:r>
              <a:rPr lang="ja-JP" altLang="en-US" smtClean="0"/>
              <a:t>は、</a:t>
            </a:r>
            <a:r>
              <a:rPr lang="ja-JP" altLang="en-US" smtClean="0">
                <a:solidFill>
                  <a:srgbClr val="0033CC"/>
                </a:solidFill>
              </a:rPr>
              <a:t>１文字先読み</a:t>
            </a:r>
            <a:r>
              <a:rPr lang="ja-JP" altLang="en-US" smtClean="0"/>
              <a:t>することで、適用すべき</a:t>
            </a:r>
            <a:r>
              <a:rPr lang="ja-JP" altLang="en-US" smtClean="0">
                <a:solidFill>
                  <a:srgbClr val="0033CC"/>
                </a:solidFill>
              </a:rPr>
              <a:t>規則が一意に決まる</a:t>
            </a:r>
            <a:r>
              <a:rPr lang="ja-JP" altLang="en-US" smtClean="0"/>
              <a:t>、という性質を備え持っている。</a:t>
            </a:r>
          </a:p>
          <a:p>
            <a:pPr eaLnBrk="1" hangingPunct="1"/>
            <a:r>
              <a:rPr lang="ja-JP" altLang="en-US" smtClean="0"/>
              <a:t>つまり、「</a:t>
            </a:r>
            <a:r>
              <a:rPr lang="en-US" altLang="ja-JP" smtClean="0"/>
              <a:t>A→α</a:t>
            </a:r>
            <a:r>
              <a:rPr lang="ja-JP" altLang="en-US" smtClean="0"/>
              <a:t>｜</a:t>
            </a:r>
            <a:r>
              <a:rPr lang="en-US" altLang="ja-JP" smtClean="0"/>
              <a:t>β</a:t>
            </a:r>
            <a:r>
              <a:rPr lang="ja-JP" altLang="en-US" smtClean="0"/>
              <a:t>」に対して、１文字先読みすれば、 「</a:t>
            </a:r>
            <a:r>
              <a:rPr lang="en-US" altLang="ja-JP" smtClean="0"/>
              <a:t>A→α</a:t>
            </a:r>
            <a:r>
              <a:rPr lang="ja-JP" altLang="en-US" smtClean="0"/>
              <a:t>」 と「</a:t>
            </a:r>
            <a:r>
              <a:rPr lang="en-US" altLang="ja-JP" smtClean="0"/>
              <a:t>A→β</a:t>
            </a:r>
            <a:r>
              <a:rPr lang="ja-JP" altLang="en-US" smtClean="0"/>
              <a:t>」のどちらを適用すればいいのかが決まる。</a:t>
            </a:r>
            <a:br>
              <a:rPr lang="ja-JP" altLang="en-US" smtClean="0"/>
            </a:br>
            <a:r>
              <a:rPr lang="ja-JP" altLang="en-US" smtClean="0"/>
              <a:t>（効率のよい処理が望める）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82538-DC7C-496E-A5D2-CFBCDD65F25F}" type="slidenum">
              <a:rPr lang="en-US" altLang="ja-JP" smtClean="0"/>
              <a:pPr>
                <a:defRPr/>
              </a:pPr>
              <a:t>46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763" y="1828800"/>
            <a:ext cx="8296275" cy="3657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 smtClean="0"/>
              <a:t>　でも、与えられた文法が</a:t>
            </a:r>
            <a:r>
              <a:rPr lang="en-US" altLang="ja-JP" smtClean="0"/>
              <a:t>LL(1)</a:t>
            </a:r>
            <a:r>
              <a:rPr lang="ja-JP" altLang="en-US" smtClean="0"/>
              <a:t>文法であることをどうやって知ることができるのだろうか？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82538-DC7C-496E-A5D2-CFBCDD65F25F}" type="slidenum">
              <a:rPr lang="en-US" altLang="ja-JP" smtClean="0"/>
              <a:pPr>
                <a:defRPr/>
              </a:pPr>
              <a:t>47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LL(1)</a:t>
            </a:r>
            <a:r>
              <a:rPr lang="ja-JP" altLang="en-US" smtClean="0"/>
              <a:t>文法の判定法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First</a:t>
            </a:r>
          </a:p>
          <a:p>
            <a:pPr eaLnBrk="1" hangingPunct="1"/>
            <a:r>
              <a:rPr lang="en-US" altLang="ja-JP" smtClean="0"/>
              <a:t>Follow</a:t>
            </a:r>
          </a:p>
        </p:txBody>
      </p:sp>
      <p:pic>
        <p:nvPicPr>
          <p:cNvPr id="67588" name="Picture 4" descr="j042317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4076700"/>
            <a:ext cx="1827212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7589" name="AutoShape 5"/>
          <p:cNvSpPr>
            <a:spLocks noChangeArrowheads="1"/>
          </p:cNvSpPr>
          <p:nvPr/>
        </p:nvSpPr>
        <p:spPr bwMode="auto">
          <a:xfrm flipH="1">
            <a:off x="1358781" y="3441700"/>
            <a:ext cx="3452501" cy="1936750"/>
          </a:xfrm>
          <a:prstGeom prst="wedgeEllipseCallout">
            <a:avLst>
              <a:gd name="adj1" fmla="val -96040"/>
              <a:gd name="adj2" fmla="val 39831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2032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/>
            <a:r>
              <a:rPr lang="ja-JP" altLang="en-US" dirty="0"/>
              <a:t>これ</a:t>
            </a:r>
            <a:r>
              <a:rPr lang="ja-JP" altLang="en-US" dirty="0" smtClean="0"/>
              <a:t>は</a:t>
            </a:r>
            <a:r>
              <a:rPr lang="ja-JP" altLang="en-US" dirty="0"/>
              <a:t>次回</a:t>
            </a:r>
            <a:r>
              <a:rPr lang="ja-JP" altLang="en-US" dirty="0" smtClean="0"/>
              <a:t>やりましょう</a:t>
            </a:r>
            <a:r>
              <a:rPr lang="ja-JP" altLang="en-US" dirty="0"/>
              <a:t>。少し煩雑ですが</a:t>
            </a:r>
            <a:r>
              <a:rPr lang="ja-JP" altLang="en-US" dirty="0" smtClean="0"/>
              <a:t>、</a:t>
            </a:r>
            <a:endParaRPr lang="en-US" altLang="ja-JP" dirty="0" smtClean="0"/>
          </a:p>
          <a:p>
            <a:pPr algn="ctr" eaLnBrk="1" hangingPunct="1"/>
            <a:r>
              <a:rPr lang="ja-JP" altLang="en-US" dirty="0" smtClean="0"/>
              <a:t>難しく</a:t>
            </a:r>
            <a:r>
              <a:rPr lang="ja-JP" altLang="en-US" dirty="0"/>
              <a:t>はありません。</a:t>
            </a:r>
            <a:endParaRPr lang="en-US" altLang="ja-JP" dirty="0"/>
          </a:p>
          <a:p>
            <a:pPr algn="ctr" eaLnBrk="1" hangingPunct="1"/>
            <a:r>
              <a:rPr lang="ja-JP" altLang="en-US" dirty="0"/>
              <a:t>でも重要</a:t>
            </a:r>
            <a:r>
              <a:rPr lang="ja-JP" altLang="en-US" dirty="0" smtClean="0"/>
              <a:t>です！</a:t>
            </a:r>
            <a:endParaRPr lang="ja-JP" altLang="en-US" dirty="0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82538-DC7C-496E-A5D2-CFBCDD65F25F}" type="slidenum">
              <a:rPr lang="en-US" altLang="ja-JP" smtClean="0"/>
              <a:pPr>
                <a:defRPr/>
              </a:pPr>
              <a:t>48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タイトル 1"/>
          <p:cNvSpPr>
            <a:spLocks noGrp="1"/>
          </p:cNvSpPr>
          <p:nvPr>
            <p:ph type="title"/>
          </p:nvPr>
        </p:nvSpPr>
        <p:spPr>
          <a:xfrm>
            <a:off x="696913" y="877888"/>
            <a:ext cx="6870700" cy="663575"/>
          </a:xfrm>
        </p:spPr>
        <p:txBody>
          <a:bodyPr/>
          <a:lstStyle/>
          <a:p>
            <a:r>
              <a:rPr lang="en-US" altLang="ja-JP" smtClean="0">
                <a:latin typeface="Arial" pitchFamily="34" charset="0"/>
              </a:rPr>
              <a:t>Packman</a:t>
            </a:r>
            <a:r>
              <a:rPr lang="ja-JP" altLang="en-US" smtClean="0">
                <a:latin typeface="Arial" pitchFamily="34" charset="0"/>
              </a:rPr>
              <a:t>の観察</a:t>
            </a:r>
          </a:p>
        </p:txBody>
      </p:sp>
      <p:sp>
        <p:nvSpPr>
          <p:cNvPr id="19458" name="コンテンツ プレースホルダ 2"/>
          <p:cNvSpPr>
            <a:spLocks noGrp="1"/>
          </p:cNvSpPr>
          <p:nvPr>
            <p:ph idx="1"/>
          </p:nvPr>
        </p:nvSpPr>
        <p:spPr>
          <a:xfrm>
            <a:off x="539750" y="1436688"/>
            <a:ext cx="8286750" cy="4321175"/>
          </a:xfrm>
        </p:spPr>
        <p:txBody>
          <a:bodyPr/>
          <a:lstStyle/>
          <a:p>
            <a:pPr>
              <a:buFontTx/>
              <a:buNone/>
            </a:pPr>
            <a:r>
              <a:rPr lang="ja-JP" altLang="en-US" smtClean="0">
                <a:latin typeface="Arial" pitchFamily="34" charset="0"/>
              </a:rPr>
              <a:t>次のサイトに行って実際に</a:t>
            </a:r>
            <a:r>
              <a:rPr lang="en-US" altLang="ja-JP" smtClean="0">
                <a:latin typeface="Arial" pitchFamily="34" charset="0"/>
              </a:rPr>
              <a:t>Packman</a:t>
            </a:r>
            <a:r>
              <a:rPr lang="ja-JP" altLang="en-US" smtClean="0">
                <a:latin typeface="Arial" pitchFamily="34" charset="0"/>
              </a:rPr>
              <a:t>を</a:t>
            </a:r>
            <a:endParaRPr lang="en-US" altLang="ja-JP" smtClean="0">
              <a:latin typeface="Arial" pitchFamily="34" charset="0"/>
            </a:endParaRPr>
          </a:p>
          <a:p>
            <a:pPr>
              <a:buFontTx/>
              <a:buNone/>
            </a:pPr>
            <a:r>
              <a:rPr lang="ja-JP" altLang="en-US" smtClean="0">
                <a:latin typeface="Arial" pitchFamily="34" charset="0"/>
              </a:rPr>
              <a:t>体験してみよう。</a:t>
            </a:r>
            <a:r>
              <a:rPr lang="en-US" altLang="ja-JP" smtClean="0">
                <a:latin typeface="Arial" pitchFamily="34" charset="0"/>
              </a:rPr>
              <a:t> </a:t>
            </a:r>
            <a:r>
              <a:rPr lang="en-US" altLang="ja-JP" sz="2000" smtClean="0">
                <a:latin typeface="Arial" pitchFamily="34" charset="0"/>
              </a:rPr>
              <a:t>(</a:t>
            </a:r>
            <a:r>
              <a:rPr lang="ja-JP" altLang="en-US" sz="2000" smtClean="0">
                <a:latin typeface="Arial" pitchFamily="34" charset="0"/>
              </a:rPr>
              <a:t>参考：</a:t>
            </a:r>
            <a:r>
              <a:rPr lang="en-US" altLang="ja-JP" sz="2000" smtClean="0">
                <a:latin typeface="Arial" pitchFamily="34" charset="0"/>
              </a:rPr>
              <a:t> http://j-game.net/packman.html)</a:t>
            </a:r>
            <a:endParaRPr lang="en-US" altLang="ja-JP" smtClean="0"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altLang="ja-JP" smtClean="0">
                <a:latin typeface="Arial" pitchFamily="34" charset="0"/>
              </a:rPr>
              <a:t>【</a:t>
            </a:r>
            <a:r>
              <a:rPr lang="ja-JP" altLang="en-US" smtClean="0">
                <a:latin typeface="Arial" pitchFamily="34" charset="0"/>
              </a:rPr>
              <a:t>課題</a:t>
            </a:r>
            <a:r>
              <a:rPr lang="en-US" altLang="ja-JP" smtClean="0">
                <a:latin typeface="Arial" pitchFamily="34" charset="0"/>
              </a:rPr>
              <a:t>】</a:t>
            </a:r>
          </a:p>
          <a:p>
            <a:pPr marL="971550" lvl="1" indent="-514350">
              <a:buFontTx/>
              <a:buAutoNum type="arabicPeriod"/>
            </a:pPr>
            <a:r>
              <a:rPr lang="ja-JP" altLang="en-US" smtClean="0">
                <a:latin typeface="Arial" pitchFamily="34" charset="0"/>
              </a:rPr>
              <a:t>どのような内部状態が存在するか？</a:t>
            </a:r>
            <a:endParaRPr lang="en-US" altLang="ja-JP" smtClean="0">
              <a:latin typeface="Arial" pitchFamily="34" charset="0"/>
            </a:endParaRPr>
          </a:p>
          <a:p>
            <a:pPr marL="971550" lvl="1" indent="-514350">
              <a:buFontTx/>
              <a:buAutoNum type="arabicPeriod"/>
            </a:pPr>
            <a:r>
              <a:rPr lang="ja-JP" altLang="en-US" smtClean="0">
                <a:latin typeface="Arial" pitchFamily="34" charset="0"/>
              </a:rPr>
              <a:t>内部状態を書き出す。</a:t>
            </a:r>
            <a:endParaRPr lang="en-US" altLang="ja-JP" smtClean="0">
              <a:latin typeface="Arial" pitchFamily="34" charset="0"/>
            </a:endParaRPr>
          </a:p>
          <a:p>
            <a:pPr marL="971550" lvl="1" indent="-514350">
              <a:buFontTx/>
              <a:buAutoNum type="arabicPeriod"/>
            </a:pPr>
            <a:r>
              <a:rPr lang="ja-JP" altLang="en-US" smtClean="0">
                <a:latin typeface="Arial" pitchFamily="34" charset="0"/>
              </a:rPr>
              <a:t>内部状態同士の遷移関係を表す矢印を引く。</a:t>
            </a:r>
            <a:endParaRPr lang="en-US" altLang="ja-JP" smtClean="0">
              <a:latin typeface="Arial" pitchFamily="34" charset="0"/>
            </a:endParaRPr>
          </a:p>
          <a:p>
            <a:pPr marL="971550" lvl="1" indent="-514350">
              <a:buFontTx/>
              <a:buAutoNum type="arabicPeriod"/>
            </a:pPr>
            <a:r>
              <a:rPr lang="ja-JP" altLang="en-US" smtClean="0">
                <a:latin typeface="Arial" pitchFamily="34" charset="0"/>
              </a:rPr>
              <a:t>遷移の条件およびそのときの動作を書き込む。</a:t>
            </a:r>
            <a:endParaRPr lang="en-US" altLang="ja-JP" smtClean="0">
              <a:latin typeface="Arial" pitchFamily="34" charset="0"/>
            </a:endParaRPr>
          </a:p>
          <a:p>
            <a:pPr marL="971550" lvl="1" indent="-514350">
              <a:buFontTx/>
              <a:buAutoNum type="arabicPeriod"/>
            </a:pPr>
            <a:r>
              <a:rPr lang="ja-JP" altLang="en-US" smtClean="0">
                <a:latin typeface="Arial" pitchFamily="34" charset="0"/>
              </a:rPr>
              <a:t>オートマトンとしての解釈を考える。</a:t>
            </a:r>
          </a:p>
        </p:txBody>
      </p:sp>
      <p:sp>
        <p:nvSpPr>
          <p:cNvPr id="19459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C6CC0A-D6E7-4198-AA49-1CA815F345CB}" type="slidenum">
              <a:rPr kumimoji="1" lang="en-US" altLang="ja-JP">
                <a:latin typeface="Arial" pitchFamily="34" charset="0"/>
              </a:rPr>
              <a:pPr/>
              <a:t>5</a:t>
            </a:fld>
            <a:endParaRPr kumimoji="1" lang="en-US" altLang="ja-JP">
              <a:latin typeface="Arial" pitchFamily="34" charset="0"/>
            </a:endParaRPr>
          </a:p>
        </p:txBody>
      </p:sp>
      <p:sp>
        <p:nvSpPr>
          <p:cNvPr id="6" name="テキスト ボックス 5"/>
          <p:cNvSpPr txBox="1">
            <a:spLocks noChangeArrowheads="1"/>
          </p:cNvSpPr>
          <p:nvPr/>
        </p:nvSpPr>
        <p:spPr bwMode="auto">
          <a:xfrm>
            <a:off x="381000" y="487363"/>
            <a:ext cx="1714500" cy="36933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前々回</a:t>
            </a:r>
            <a:r>
              <a:rPr lang="ja-JP" altLang="en-US" dirty="0">
                <a:solidFill>
                  <a:srgbClr val="FF0000"/>
                </a:solidFill>
              </a:rPr>
              <a:t>の</a:t>
            </a:r>
            <a:r>
              <a:rPr lang="ja-JP" altLang="en-US" dirty="0" smtClean="0">
                <a:solidFill>
                  <a:srgbClr val="FF0000"/>
                </a:solidFill>
              </a:rPr>
              <a:t>確認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タイトル 1"/>
          <p:cNvSpPr>
            <a:spLocks noGrp="1"/>
          </p:cNvSpPr>
          <p:nvPr>
            <p:ph type="title"/>
          </p:nvPr>
        </p:nvSpPr>
        <p:spPr>
          <a:xfrm>
            <a:off x="674688" y="317500"/>
            <a:ext cx="6870700" cy="788988"/>
          </a:xfrm>
        </p:spPr>
        <p:txBody>
          <a:bodyPr/>
          <a:lstStyle/>
          <a:p>
            <a:r>
              <a:rPr lang="ja-JP" altLang="ja-JP" smtClean="0"/>
              <a:t>P</a:t>
            </a:r>
            <a:r>
              <a:rPr lang="en-US" altLang="ja-JP" smtClean="0"/>
              <a:t>acMan</a:t>
            </a:r>
            <a:r>
              <a:rPr lang="ja-JP" altLang="en-US" smtClean="0"/>
              <a:t>の状態遷移図</a:t>
            </a:r>
          </a:p>
        </p:txBody>
      </p:sp>
      <p:sp>
        <p:nvSpPr>
          <p:cNvPr id="20482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002A54-481C-412C-8432-466D114115BC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20483" name="角丸四角形 3"/>
          <p:cNvSpPr>
            <a:spLocks noChangeArrowheads="1"/>
          </p:cNvSpPr>
          <p:nvPr/>
        </p:nvSpPr>
        <p:spPr bwMode="auto">
          <a:xfrm>
            <a:off x="1239838" y="2794000"/>
            <a:ext cx="2454275" cy="9096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/>
              <a:t>モンスターに追いかけられ、食べられる</a:t>
            </a:r>
            <a:endParaRPr lang="ja-JP" altLang="en-US"/>
          </a:p>
        </p:txBody>
      </p:sp>
      <p:sp>
        <p:nvSpPr>
          <p:cNvPr id="20484" name="角丸四角形 4"/>
          <p:cNvSpPr>
            <a:spLocks noChangeArrowheads="1"/>
          </p:cNvSpPr>
          <p:nvPr/>
        </p:nvSpPr>
        <p:spPr bwMode="auto">
          <a:xfrm>
            <a:off x="5715000" y="2794000"/>
            <a:ext cx="2392363" cy="9096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ja-JP" altLang="en-US"/>
              <a:t>無敵となり、</a:t>
            </a:r>
            <a:endParaRPr lang="en-US" altLang="ja-JP"/>
          </a:p>
          <a:p>
            <a:pPr algn="ctr" eaLnBrk="1" hangingPunct="1"/>
            <a:r>
              <a:rPr lang="ja-JP" altLang="en-US"/>
              <a:t>モンスターを捕食できる</a:t>
            </a:r>
          </a:p>
        </p:txBody>
      </p:sp>
      <p:cxnSp>
        <p:nvCxnSpPr>
          <p:cNvPr id="20485" name="直線矢印コネクタ 8"/>
          <p:cNvCxnSpPr>
            <a:cxnSpLocks noChangeShapeType="1"/>
            <a:endCxn id="20483" idx="1"/>
          </p:cNvCxnSpPr>
          <p:nvPr/>
        </p:nvCxnSpPr>
        <p:spPr bwMode="auto">
          <a:xfrm>
            <a:off x="709613" y="3163888"/>
            <a:ext cx="530225" cy="85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486" name="直線矢印コネクタ 10"/>
          <p:cNvCxnSpPr>
            <a:cxnSpLocks noChangeShapeType="1"/>
          </p:cNvCxnSpPr>
          <p:nvPr/>
        </p:nvCxnSpPr>
        <p:spPr bwMode="auto">
          <a:xfrm>
            <a:off x="3703638" y="3036888"/>
            <a:ext cx="20542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487" name="直線矢印コネクタ 12"/>
          <p:cNvCxnSpPr>
            <a:cxnSpLocks noChangeShapeType="1"/>
          </p:cNvCxnSpPr>
          <p:nvPr/>
        </p:nvCxnSpPr>
        <p:spPr bwMode="auto">
          <a:xfrm flipH="1">
            <a:off x="3703638" y="3449638"/>
            <a:ext cx="20002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0488" name="テキスト ボックス 15"/>
          <p:cNvSpPr txBox="1">
            <a:spLocks noChangeArrowheads="1"/>
          </p:cNvSpPr>
          <p:nvPr/>
        </p:nvSpPr>
        <p:spPr bwMode="auto">
          <a:xfrm>
            <a:off x="4075113" y="2592388"/>
            <a:ext cx="1460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餌を食べた</a:t>
            </a:r>
          </a:p>
        </p:txBody>
      </p:sp>
      <p:sp>
        <p:nvSpPr>
          <p:cNvPr id="20489" name="テキスト ボックス 17"/>
          <p:cNvSpPr txBox="1">
            <a:spLocks noChangeArrowheads="1"/>
          </p:cNvSpPr>
          <p:nvPr/>
        </p:nvSpPr>
        <p:spPr bwMode="auto">
          <a:xfrm>
            <a:off x="4011613" y="3524250"/>
            <a:ext cx="15970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無敵化の</a:t>
            </a:r>
            <a:r>
              <a:rPr lang="en-US" altLang="ja-JP"/>
              <a:t/>
            </a:r>
            <a:br>
              <a:rPr lang="en-US" altLang="ja-JP"/>
            </a:br>
            <a:r>
              <a:rPr lang="ja-JP" altLang="en-US"/>
              <a:t>効力喪失</a:t>
            </a:r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タイトル 1"/>
          <p:cNvSpPr>
            <a:spLocks noGrp="1"/>
          </p:cNvSpPr>
          <p:nvPr>
            <p:ph type="title"/>
          </p:nvPr>
        </p:nvSpPr>
        <p:spPr>
          <a:xfrm>
            <a:off x="674688" y="317500"/>
            <a:ext cx="6870700" cy="788988"/>
          </a:xfrm>
        </p:spPr>
        <p:txBody>
          <a:bodyPr/>
          <a:lstStyle/>
          <a:p>
            <a:r>
              <a:rPr lang="en-US" altLang="ja-JP" smtClean="0"/>
              <a:t>Monster</a:t>
            </a:r>
            <a:r>
              <a:rPr lang="ja-JP" altLang="en-US" smtClean="0"/>
              <a:t>の状態遷移図</a:t>
            </a:r>
          </a:p>
        </p:txBody>
      </p:sp>
      <p:sp>
        <p:nvSpPr>
          <p:cNvPr id="21506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A5EAC8-7FB8-4C09-9E19-BBF46DC23B9F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21507" name="角丸四角形 3"/>
          <p:cNvSpPr>
            <a:spLocks noChangeArrowheads="1"/>
          </p:cNvSpPr>
          <p:nvPr/>
        </p:nvSpPr>
        <p:spPr bwMode="auto">
          <a:xfrm>
            <a:off x="1239838" y="1736725"/>
            <a:ext cx="2454275" cy="8239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/>
              <a:t>迷路をうろうろする</a:t>
            </a:r>
            <a:endParaRPr lang="en-US" altLang="ja-JP"/>
          </a:p>
          <a:p>
            <a:pPr algn="ctr"/>
            <a:r>
              <a:rPr lang="en-US" altLang="ja-JP"/>
              <a:t>(Wander the Maze)</a:t>
            </a:r>
            <a:endParaRPr lang="ja-JP" altLang="en-US"/>
          </a:p>
        </p:txBody>
      </p:sp>
      <p:sp>
        <p:nvSpPr>
          <p:cNvPr id="21508" name="角丸四角形 4"/>
          <p:cNvSpPr>
            <a:spLocks noChangeArrowheads="1"/>
          </p:cNvSpPr>
          <p:nvPr/>
        </p:nvSpPr>
        <p:spPr bwMode="auto">
          <a:xfrm>
            <a:off x="5715000" y="1703388"/>
            <a:ext cx="2392363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ja-JP"/>
              <a:t>PacMan</a:t>
            </a:r>
            <a:r>
              <a:rPr lang="ja-JP" altLang="en-US"/>
              <a:t>を追いかける</a:t>
            </a:r>
            <a:endParaRPr lang="en-US" altLang="ja-JP"/>
          </a:p>
          <a:p>
            <a:pPr algn="ctr" eaLnBrk="1" hangingPunct="1"/>
            <a:r>
              <a:rPr lang="en-US" altLang="ja-JP"/>
              <a:t>(Chase PacMan)</a:t>
            </a:r>
            <a:endParaRPr lang="ja-JP" altLang="en-US"/>
          </a:p>
        </p:txBody>
      </p:sp>
      <p:sp>
        <p:nvSpPr>
          <p:cNvPr id="21509" name="角丸四角形 5"/>
          <p:cNvSpPr>
            <a:spLocks noChangeArrowheads="1"/>
          </p:cNvSpPr>
          <p:nvPr/>
        </p:nvSpPr>
        <p:spPr bwMode="auto">
          <a:xfrm>
            <a:off x="1239838" y="4446588"/>
            <a:ext cx="2368550" cy="8223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/>
              <a:t>基地に戻る</a:t>
            </a:r>
            <a:endParaRPr lang="en-US" altLang="ja-JP"/>
          </a:p>
          <a:p>
            <a:pPr algn="ctr"/>
            <a:r>
              <a:rPr lang="en-US" altLang="ja-JP"/>
              <a:t>(Return to Base)</a:t>
            </a:r>
            <a:endParaRPr lang="ja-JP" altLang="en-US"/>
          </a:p>
        </p:txBody>
      </p:sp>
      <p:sp>
        <p:nvSpPr>
          <p:cNvPr id="21510" name="角丸四角形 6"/>
          <p:cNvSpPr>
            <a:spLocks noChangeArrowheads="1"/>
          </p:cNvSpPr>
          <p:nvPr/>
        </p:nvSpPr>
        <p:spPr bwMode="auto">
          <a:xfrm>
            <a:off x="5768975" y="4435475"/>
            <a:ext cx="2506663" cy="8239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altLang="ja-JP"/>
              <a:t>PacMan</a:t>
            </a:r>
            <a:r>
              <a:rPr lang="ja-JP" altLang="en-US"/>
              <a:t>から逃げる</a:t>
            </a:r>
            <a:endParaRPr lang="en-US" altLang="ja-JP"/>
          </a:p>
          <a:p>
            <a:pPr algn="ctr"/>
            <a:r>
              <a:rPr lang="en-US" altLang="ja-JP"/>
              <a:t>(Flee from PackMan)</a:t>
            </a:r>
            <a:endParaRPr lang="ja-JP" altLang="en-US"/>
          </a:p>
        </p:txBody>
      </p:sp>
      <p:cxnSp>
        <p:nvCxnSpPr>
          <p:cNvPr id="21511" name="直線矢印コネクタ 8"/>
          <p:cNvCxnSpPr>
            <a:cxnSpLocks noChangeShapeType="1"/>
            <a:endCxn id="21507" idx="1"/>
          </p:cNvCxnSpPr>
          <p:nvPr/>
        </p:nvCxnSpPr>
        <p:spPr bwMode="auto">
          <a:xfrm>
            <a:off x="709613" y="2063750"/>
            <a:ext cx="530225" cy="84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512" name="直線矢印コネクタ 10"/>
          <p:cNvCxnSpPr>
            <a:cxnSpLocks noChangeShapeType="1"/>
          </p:cNvCxnSpPr>
          <p:nvPr/>
        </p:nvCxnSpPr>
        <p:spPr bwMode="auto">
          <a:xfrm>
            <a:off x="3703638" y="1936750"/>
            <a:ext cx="20542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513" name="直線矢印コネクタ 12"/>
          <p:cNvCxnSpPr>
            <a:cxnSpLocks noChangeShapeType="1"/>
          </p:cNvCxnSpPr>
          <p:nvPr/>
        </p:nvCxnSpPr>
        <p:spPr bwMode="auto">
          <a:xfrm flipH="1">
            <a:off x="3703638" y="2349500"/>
            <a:ext cx="20002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514" name="直線矢印コネクタ 14"/>
          <p:cNvCxnSpPr>
            <a:cxnSpLocks noChangeShapeType="1"/>
            <a:stCxn id="21509" idx="0"/>
            <a:endCxn id="21507" idx="2"/>
          </p:cNvCxnSpPr>
          <p:nvPr/>
        </p:nvCxnSpPr>
        <p:spPr bwMode="auto">
          <a:xfrm flipV="1">
            <a:off x="2424113" y="2560638"/>
            <a:ext cx="42862" cy="1885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515" name="直線矢印コネクタ 16"/>
          <p:cNvCxnSpPr>
            <a:cxnSpLocks noChangeShapeType="1"/>
            <a:stCxn id="21510" idx="1"/>
            <a:endCxn id="21509" idx="3"/>
          </p:cNvCxnSpPr>
          <p:nvPr/>
        </p:nvCxnSpPr>
        <p:spPr bwMode="auto">
          <a:xfrm flipH="1">
            <a:off x="3608388" y="4846638"/>
            <a:ext cx="2160587" cy="111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516" name="直線矢印コネクタ 18"/>
          <p:cNvCxnSpPr>
            <a:cxnSpLocks noChangeShapeType="1"/>
            <a:stCxn id="21508" idx="2"/>
            <a:endCxn id="21510" idx="0"/>
          </p:cNvCxnSpPr>
          <p:nvPr/>
        </p:nvCxnSpPr>
        <p:spPr bwMode="auto">
          <a:xfrm>
            <a:off x="6910388" y="2617788"/>
            <a:ext cx="112712" cy="18176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1517" name="テキスト ボックス 25"/>
          <p:cNvSpPr txBox="1">
            <a:spLocks noChangeArrowheads="1"/>
          </p:cNvSpPr>
          <p:nvPr/>
        </p:nvSpPr>
        <p:spPr bwMode="auto">
          <a:xfrm>
            <a:off x="3948113" y="1503363"/>
            <a:ext cx="16922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PacMan</a:t>
            </a:r>
            <a:r>
              <a:rPr lang="ja-JP" altLang="en-US"/>
              <a:t>発見</a:t>
            </a:r>
          </a:p>
        </p:txBody>
      </p:sp>
      <p:sp>
        <p:nvSpPr>
          <p:cNvPr id="21518" name="テキスト ボックス 28"/>
          <p:cNvSpPr txBox="1">
            <a:spLocks noChangeArrowheads="1"/>
          </p:cNvSpPr>
          <p:nvPr/>
        </p:nvSpPr>
        <p:spPr bwMode="auto">
          <a:xfrm>
            <a:off x="3873500" y="2401888"/>
            <a:ext cx="1714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PacMan</a:t>
            </a:r>
            <a:r>
              <a:rPr lang="ja-JP" altLang="en-US"/>
              <a:t>見失う</a:t>
            </a:r>
          </a:p>
        </p:txBody>
      </p:sp>
      <p:sp>
        <p:nvSpPr>
          <p:cNvPr id="21519" name="テキスト ボックス 29"/>
          <p:cNvSpPr txBox="1">
            <a:spLocks noChangeArrowheads="1"/>
          </p:cNvSpPr>
          <p:nvPr/>
        </p:nvSpPr>
        <p:spPr bwMode="auto">
          <a:xfrm>
            <a:off x="6973888" y="3163888"/>
            <a:ext cx="1682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PacMan</a:t>
            </a:r>
            <a:r>
              <a:rPr lang="ja-JP" altLang="en-US"/>
              <a:t>が餌を食べ、無敵化</a:t>
            </a:r>
          </a:p>
        </p:txBody>
      </p:sp>
      <p:cxnSp>
        <p:nvCxnSpPr>
          <p:cNvPr id="21520" name="直線矢印コネクタ 31"/>
          <p:cNvCxnSpPr>
            <a:cxnSpLocks noChangeShapeType="1"/>
          </p:cNvCxnSpPr>
          <p:nvPr/>
        </p:nvCxnSpPr>
        <p:spPr bwMode="auto">
          <a:xfrm>
            <a:off x="3354388" y="2560638"/>
            <a:ext cx="2911475" cy="1873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1521" name="テキスト ボックス 33"/>
          <p:cNvSpPr txBox="1">
            <a:spLocks noChangeArrowheads="1"/>
          </p:cNvSpPr>
          <p:nvPr/>
        </p:nvSpPr>
        <p:spPr bwMode="auto">
          <a:xfrm>
            <a:off x="4957763" y="3073400"/>
            <a:ext cx="1682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PacMan</a:t>
            </a:r>
            <a:r>
              <a:rPr lang="ja-JP" altLang="en-US"/>
              <a:t>が餌を食べ、無敵化</a:t>
            </a:r>
          </a:p>
        </p:txBody>
      </p:sp>
      <p:sp>
        <p:nvSpPr>
          <p:cNvPr id="21522" name="テキスト ボックス 34"/>
          <p:cNvSpPr txBox="1">
            <a:spLocks noChangeArrowheads="1"/>
          </p:cNvSpPr>
          <p:nvPr/>
        </p:nvSpPr>
        <p:spPr bwMode="auto">
          <a:xfrm>
            <a:off x="3005138" y="3290888"/>
            <a:ext cx="13557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無敵化の効力喪失</a:t>
            </a:r>
          </a:p>
        </p:txBody>
      </p:sp>
      <p:cxnSp>
        <p:nvCxnSpPr>
          <p:cNvPr id="21523" name="直線矢印コネクタ 36"/>
          <p:cNvCxnSpPr>
            <a:cxnSpLocks noChangeShapeType="1"/>
          </p:cNvCxnSpPr>
          <p:nvPr/>
        </p:nvCxnSpPr>
        <p:spPr bwMode="auto">
          <a:xfrm flipH="1" flipV="1">
            <a:off x="2868613" y="2560638"/>
            <a:ext cx="2878137" cy="2022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1" name="フッター プレースホル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2100"/>
            <a:ext cx="6870700" cy="838200"/>
          </a:xfrm>
        </p:spPr>
        <p:txBody>
          <a:bodyPr/>
          <a:lstStyle/>
          <a:p>
            <a:pPr eaLnBrk="1" hangingPunct="1"/>
            <a:r>
              <a:rPr lang="ja-JP" altLang="en-US" smtClean="0"/>
              <a:t>これからの内容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44600"/>
            <a:ext cx="7696200" cy="3657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z="2800" dirty="0" smtClean="0"/>
              <a:t>字句解析プログラムの作成方法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ja-JP" altLang="en-US" sz="2400" dirty="0" smtClean="0"/>
              <a:t>手書きの方法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今年は後回し。</a:t>
            </a:r>
            <a:r>
              <a:rPr lang="en-US" altLang="ja-JP" sz="2400" dirty="0" smtClean="0"/>
              <a:t>)</a:t>
            </a:r>
            <a:endParaRPr lang="ja-JP" altLang="en-US" sz="2400" dirty="0" smtClean="0"/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altLang="ja-JP" sz="2400" dirty="0" smtClean="0"/>
              <a:t>Flex</a:t>
            </a:r>
            <a:r>
              <a:rPr lang="ja-JP" altLang="en-US" sz="2400" dirty="0" smtClean="0"/>
              <a:t>を利用する方法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z="2800" dirty="0" smtClean="0"/>
              <a:t>構文解析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ja-JP" altLang="en-US" sz="2400" dirty="0" smtClean="0"/>
              <a:t>解析手法の種類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ja-JP" altLang="en-US" sz="2400" dirty="0" smtClean="0"/>
              <a:t>左再帰とその除去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ja-JP" altLang="en-US" sz="2400" dirty="0" smtClean="0"/>
              <a:t>括りだし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altLang="ja-JP" sz="2400" dirty="0" smtClean="0"/>
              <a:t>First</a:t>
            </a:r>
            <a:r>
              <a:rPr lang="ja-JP" altLang="en-US" sz="2400" dirty="0" smtClean="0"/>
              <a:t>と</a:t>
            </a:r>
            <a:r>
              <a:rPr lang="en-US" altLang="ja-JP" sz="2400" dirty="0" smtClean="0"/>
              <a:t>Follow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82538-DC7C-496E-A5D2-CFBCDD65F25F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394575" cy="1600200"/>
          </a:xfrm>
        </p:spPr>
        <p:txBody>
          <a:bodyPr/>
          <a:lstStyle/>
          <a:p>
            <a:pPr algn="l" eaLnBrk="1" hangingPunct="1"/>
            <a:r>
              <a:rPr lang="ja-JP" altLang="en-US" dirty="0" smtClean="0"/>
              <a:t>復習課題：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Ｆ</a:t>
            </a:r>
            <a:r>
              <a:rPr lang="en-US" altLang="ja-JP" dirty="0" err="1" smtClean="0"/>
              <a:t>lex</a:t>
            </a:r>
            <a:r>
              <a:rPr lang="ja-JP" altLang="en-US" dirty="0" smtClean="0"/>
              <a:t>を使ってみよう！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自分で過去問に取り組む。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自分で新しい課題を見つける。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その他（自由に）</a:t>
            </a:r>
            <a:endParaRPr lang="ja-JP" altLang="ja-JP" dirty="0" smtClean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言語プロセッサ</a:t>
            </a:r>
            <a:r>
              <a:rPr lang="en-US" altLang="ja-JP" smtClean="0"/>
              <a:t>2015</a:t>
            </a:r>
            <a:r>
              <a:rPr lang="ja-JP" altLang="en-US" smtClean="0"/>
              <a:t>（東京工科大学</a:t>
            </a:r>
            <a:r>
              <a:rPr lang="en-US" altLang="ja-JP" smtClean="0"/>
              <a:t>CS</a:t>
            </a:r>
            <a:r>
              <a:rPr lang="ja-JP" altLang="en-US" smtClean="0"/>
              <a:t>学部）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82538-DC7C-496E-A5D2-CFBCDD65F25F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ＭＳ Ｐゴシック" pitchFamily="50" charset="-128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3030</TotalTime>
  <Words>1596</Words>
  <Application>Microsoft Office PowerPoint</Application>
  <PresentationFormat>画面に合わせる (4:3)</PresentationFormat>
  <Paragraphs>394</Paragraphs>
  <Slides>48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48</vt:i4>
      </vt:variant>
    </vt:vector>
  </HeadingPairs>
  <TitlesOfParts>
    <vt:vector size="49" baseType="lpstr">
      <vt:lpstr>Crayons</vt:lpstr>
      <vt:lpstr>言語プロセッサ2015 -No.4-</vt:lpstr>
      <vt:lpstr>お知らせ(再)</vt:lpstr>
      <vt:lpstr>振り返り</vt:lpstr>
      <vt:lpstr>オートマトンの例</vt:lpstr>
      <vt:lpstr>Packmanの観察</vt:lpstr>
      <vt:lpstr>PacManの状態遷移図</vt:lpstr>
      <vt:lpstr>Monsterの状態遷移図</vt:lpstr>
      <vt:lpstr>これからの内容</vt:lpstr>
      <vt:lpstr>復習課題： 　Ｆlexを使ってみよう！</vt:lpstr>
      <vt:lpstr>手順</vt:lpstr>
      <vt:lpstr>Flexプログラムの記述(1)</vt:lpstr>
      <vt:lpstr>Flexプログラムの記述(2)</vt:lpstr>
      <vt:lpstr>Flexプログラムの記述(3)</vt:lpstr>
      <vt:lpstr>Flexプログラムの記述(4)</vt:lpstr>
      <vt:lpstr>Flexの復習</vt:lpstr>
      <vt:lpstr>数式をトークンに分解する！</vt:lpstr>
      <vt:lpstr>手順</vt:lpstr>
      <vt:lpstr>手順</vt:lpstr>
      <vt:lpstr>実際の手順</vt:lpstr>
      <vt:lpstr>数式をトークンに分解する！（再）</vt:lpstr>
      <vt:lpstr>字句解析から構文解析へ</vt:lpstr>
      <vt:lpstr>構文解析編</vt:lpstr>
      <vt:lpstr>キーワード（構文解析）</vt:lpstr>
      <vt:lpstr>いろいろな構文解析法</vt:lpstr>
      <vt:lpstr>スライド 25</vt:lpstr>
      <vt:lpstr>スライド 26</vt:lpstr>
      <vt:lpstr>（参考）文脈自由文法の種類</vt:lpstr>
      <vt:lpstr>LR文法とLL文法(1)</vt:lpstr>
      <vt:lpstr>LR文法とLL文法(2)</vt:lpstr>
      <vt:lpstr>LL(k)文法</vt:lpstr>
      <vt:lpstr>以下、LL(1)を取り扱います</vt:lpstr>
      <vt:lpstr>実例で考えよう！</vt:lpstr>
      <vt:lpstr>１．括りだし</vt:lpstr>
      <vt:lpstr>スライド 34</vt:lpstr>
      <vt:lpstr>スライド 35</vt:lpstr>
      <vt:lpstr>スライド 36</vt:lpstr>
      <vt:lpstr>スライド 37</vt:lpstr>
      <vt:lpstr>スライド 38</vt:lpstr>
      <vt:lpstr>スライド 39</vt:lpstr>
      <vt:lpstr>１．括りだし</vt:lpstr>
      <vt:lpstr>左再帰の回避</vt:lpstr>
      <vt:lpstr>左再帰の回避方法</vt:lpstr>
      <vt:lpstr>左再帰の例</vt:lpstr>
      <vt:lpstr>左再帰の回避</vt:lpstr>
      <vt:lpstr>左再帰の回避</vt:lpstr>
      <vt:lpstr>LL(1)文法</vt:lpstr>
      <vt:lpstr>スライド 47</vt:lpstr>
      <vt:lpstr>LL(1)文法の判定法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言語プロセッサ2005 -No.6-</dc:title>
  <dc:creator>Administrator</dc:creator>
  <cp:lastModifiedBy>kameda</cp:lastModifiedBy>
  <cp:revision>192</cp:revision>
  <dcterms:created xsi:type="dcterms:W3CDTF">2005-11-30T02:33:27Z</dcterms:created>
  <dcterms:modified xsi:type="dcterms:W3CDTF">2015-10-26T03:40:04Z</dcterms:modified>
</cp:coreProperties>
</file>