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0" r:id="rId2"/>
    <p:sldId id="261" r:id="rId3"/>
    <p:sldId id="262" r:id="rId4"/>
    <p:sldId id="266" r:id="rId5"/>
    <p:sldId id="263" r:id="rId6"/>
    <p:sldId id="264" r:id="rId7"/>
    <p:sldId id="257" r:id="rId8"/>
    <p:sldId id="259" r:id="rId9"/>
    <p:sldId id="265" r:id="rId10"/>
    <p:sldId id="268" r:id="rId11"/>
    <p:sldId id="267" r:id="rId1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20" y="-9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B540F-A717-8048-8A87-14739A0D6574}" type="datetimeFigureOut">
              <a:rPr kumimoji="1" lang="ja-JP" altLang="en-US" smtClean="0"/>
              <a:pPr/>
              <a:t>2015/7/4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745468-3B05-CB46-946C-61DA64F1CCA1}" type="slidenum">
              <a:rPr kumimoji="1" lang="ja-JP" altLang="en-US" smtClean="0"/>
              <a:pPr/>
              <a:t>&lt;#&gt;</a:t>
            </a:fld>
            <a:endParaRPr kumimoji="1" lang="ja-JP" altLang="en-US"/>
          </a:p>
        </p:txBody>
      </p:sp>
    </p:spTree>
    <p:extLst>
      <p:ext uri="{BB962C8B-B14F-4D97-AF65-F5344CB8AC3E}">
        <p14:creationId xmlns:p14="http://schemas.microsoft.com/office/powerpoint/2010/main" xmlns="" val="418943089"/>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382229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70751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322374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287140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44723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2868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418418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257033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1541795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420675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2ED89-6140-534D-83B7-0DD0AD2CE6EE}" type="datetimeFigureOut">
              <a:rPr kumimoji="1" lang="ja-JP" altLang="en-US" smtClean="0"/>
              <a:pPr/>
              <a:t>2015/7/4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142927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2ED89-6140-534D-83B7-0DD0AD2CE6EE}" type="datetimeFigureOut">
              <a:rPr kumimoji="1" lang="ja-JP" altLang="en-US" smtClean="0"/>
              <a:pPr/>
              <a:t>2015/7/4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68D9E-309A-A247-8C78-CA383F835792}" type="slidenum">
              <a:rPr kumimoji="1" lang="ja-JP" altLang="en-US" smtClean="0"/>
              <a:pPr/>
              <a:t>&lt;#&gt;</a:t>
            </a:fld>
            <a:endParaRPr kumimoji="1" lang="ja-JP" altLang="en-US"/>
          </a:p>
        </p:txBody>
      </p:sp>
    </p:spTree>
    <p:extLst>
      <p:ext uri="{BB962C8B-B14F-4D97-AF65-F5344CB8AC3E}">
        <p14:creationId xmlns:p14="http://schemas.microsoft.com/office/powerpoint/2010/main" xmlns="" val="291440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kameda@stf.teu.ac.j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dirty="0" smtClean="0"/>
              <a:t>基礎情報技術</a:t>
            </a:r>
            <a:br>
              <a:rPr lang="ja-JP" altLang="en-US" dirty="0" smtClean="0"/>
            </a:br>
            <a:endParaRPr lang="ja-JP" altLang="en-US" dirty="0" smtClean="0"/>
          </a:p>
        </p:txBody>
      </p:sp>
      <p:sp>
        <p:nvSpPr>
          <p:cNvPr id="3075" name="Rectangle 3"/>
          <p:cNvSpPr>
            <a:spLocks noGrp="1" noChangeArrowheads="1"/>
          </p:cNvSpPr>
          <p:nvPr>
            <p:ph type="subTitle" idx="1"/>
          </p:nvPr>
        </p:nvSpPr>
        <p:spPr/>
        <p:txBody>
          <a:bodyPr/>
          <a:lstStyle/>
          <a:p>
            <a:pPr eaLnBrk="1" hangingPunct="1"/>
            <a:r>
              <a:rPr lang="ja-JP" altLang="en-US" dirty="0" smtClean="0"/>
              <a:t>平成</a:t>
            </a:r>
            <a:r>
              <a:rPr lang="en-US" altLang="ja-JP" dirty="0" smtClean="0"/>
              <a:t>27</a:t>
            </a:r>
            <a:r>
              <a:rPr lang="ja-JP" altLang="en-US" dirty="0" smtClean="0"/>
              <a:t>年</a:t>
            </a:r>
            <a:r>
              <a:rPr lang="ja-JP" altLang="ja-JP" dirty="0" smtClean="0"/>
              <a:t>7</a:t>
            </a:r>
            <a:r>
              <a:rPr lang="ja-JP" altLang="en-US" dirty="0" smtClean="0"/>
              <a:t>月</a:t>
            </a:r>
            <a:r>
              <a:rPr lang="ja-JP" altLang="ja-JP" dirty="0"/>
              <a:t>3</a:t>
            </a:r>
            <a:r>
              <a:rPr lang="ja-JP" altLang="en-US" dirty="0" smtClean="0"/>
              <a:t>日（金）</a:t>
            </a:r>
          </a:p>
          <a:p>
            <a:pPr eaLnBrk="1" hangingPunct="1"/>
            <a:r>
              <a:rPr lang="ja-JP" altLang="en-US" dirty="0" smtClean="0"/>
              <a:t>担当：亀田</a:t>
            </a:r>
          </a:p>
        </p:txBody>
      </p:sp>
    </p:spTree>
    <p:extLst>
      <p:ext uri="{BB962C8B-B14F-4D97-AF65-F5344CB8AC3E}">
        <p14:creationId xmlns:p14="http://schemas.microsoft.com/office/powerpoint/2010/main" xmlns="" val="2239139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個人で作成するレポート課題の提出締切等は，次回</a:t>
            </a:r>
            <a:r>
              <a:rPr kumimoji="1" lang="en-US" altLang="ja-JP" dirty="0" smtClean="0"/>
              <a:t>(7/10</a:t>
            </a:r>
            <a:r>
              <a:rPr kumimoji="1" lang="ja-JP" altLang="en-US" dirty="0" smtClean="0"/>
              <a:t>）授業の中でお伝えします。</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Astah</a:t>
            </a:r>
            <a:r>
              <a:rPr kumimoji="1" lang="en-US" altLang="ja-JP" dirty="0" smtClean="0"/>
              <a:t>*</a:t>
            </a:r>
            <a:r>
              <a:rPr kumimoji="1" lang="ja-JP" altLang="en-US" dirty="0" smtClean="0"/>
              <a:t>の</a:t>
            </a:r>
            <a:r>
              <a:rPr kumimoji="1" lang="en-US" altLang="ja-JP" dirty="0" smtClean="0"/>
              <a:t>URL</a:t>
            </a:r>
            <a:endParaRPr kumimoji="1" lang="ja-JP" altLang="en-US" dirty="0"/>
          </a:p>
        </p:txBody>
      </p:sp>
      <p:sp>
        <p:nvSpPr>
          <p:cNvPr id="3" name="コンテンツ プレースホルダー 2"/>
          <p:cNvSpPr>
            <a:spLocks noGrp="1"/>
          </p:cNvSpPr>
          <p:nvPr>
            <p:ph idx="1"/>
          </p:nvPr>
        </p:nvSpPr>
        <p:spPr>
          <a:xfrm>
            <a:off x="250298" y="1600200"/>
            <a:ext cx="8436502" cy="4525963"/>
          </a:xfrm>
        </p:spPr>
        <p:txBody>
          <a:bodyPr>
            <a:normAutofit/>
          </a:bodyPr>
          <a:lstStyle/>
          <a:p>
            <a:pPr marL="0" indent="0">
              <a:buNone/>
            </a:pPr>
            <a:r>
              <a:rPr kumimoji="1" lang="en-US" altLang="ja-JP" sz="11500" baseline="30000" dirty="0" smtClean="0"/>
              <a:t>http://</a:t>
            </a:r>
            <a:r>
              <a:rPr kumimoji="1" lang="en-US" altLang="ja-JP" sz="11500" baseline="30000" dirty="0" err="1" smtClean="0"/>
              <a:t>www.cloud.teu.ac.jp</a:t>
            </a:r>
            <a:r>
              <a:rPr kumimoji="1" lang="en-US" altLang="ja-JP" sz="11500" baseline="30000" dirty="0" smtClean="0"/>
              <a:t>/lecture</a:t>
            </a:r>
            <a:r>
              <a:rPr kumimoji="1" lang="en-US" altLang="ja-JP" sz="11500" baseline="30000" smtClean="0"/>
              <a:t>/CSF/nakamuratc</a:t>
            </a:r>
            <a:r>
              <a:rPr kumimoji="1" lang="en-US" altLang="ja-JP" sz="11500" baseline="30000" dirty="0" smtClean="0"/>
              <a:t>/</a:t>
            </a:r>
            <a:endParaRPr kumimoji="1" lang="ja-JP" altLang="en-US" sz="11500" baseline="30000" dirty="0"/>
          </a:p>
        </p:txBody>
      </p:sp>
      <p:sp>
        <p:nvSpPr>
          <p:cNvPr id="4" name="テキスト ボックス 3"/>
          <p:cNvSpPr txBox="1"/>
          <p:nvPr/>
        </p:nvSpPr>
        <p:spPr>
          <a:xfrm>
            <a:off x="899220" y="5432630"/>
            <a:ext cx="7249381"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ja-JP" altLang="en-US" dirty="0" smtClean="0"/>
              <a:t>基礎情報技術のページに移動すると、</a:t>
            </a:r>
            <a:r>
              <a:rPr lang="en-US" altLang="ja-JP" dirty="0" err="1" smtClean="0"/>
              <a:t>astah</a:t>
            </a:r>
            <a:r>
              <a:rPr lang="en-US" altLang="ja-JP" dirty="0" smtClean="0"/>
              <a:t>*</a:t>
            </a:r>
            <a:r>
              <a:rPr lang="ja-JP" altLang="en-US" dirty="0" smtClean="0"/>
              <a:t>のソフトウェアとライセンスキー（</a:t>
            </a:r>
            <a:r>
              <a:rPr lang="en-US" altLang="ja-JP" dirty="0" smtClean="0"/>
              <a:t>xml</a:t>
            </a:r>
            <a:r>
              <a:rPr lang="ja-JP" altLang="en-US" dirty="0" smtClean="0"/>
              <a:t>形式）がアップされている。</a:t>
            </a:r>
            <a:r>
              <a:rPr lang="en-US" altLang="ja-JP" dirty="0" smtClean="0"/>
              <a:t>CS</a:t>
            </a:r>
            <a:r>
              <a:rPr lang="ja-JP" altLang="en-US" dirty="0" smtClean="0"/>
              <a:t>の学生・教員は自由にインストールして使っても良いライセンスになっています。</a:t>
            </a:r>
            <a:endParaRPr kumimoji="1" lang="ja-JP" altLang="en-US" dirty="0"/>
          </a:p>
        </p:txBody>
      </p:sp>
    </p:spTree>
    <p:extLst>
      <p:ext uri="{BB962C8B-B14F-4D97-AF65-F5344CB8AC3E}">
        <p14:creationId xmlns:p14="http://schemas.microsoft.com/office/powerpoint/2010/main" xmlns="" val="109187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今後の日程</a:t>
            </a:r>
            <a:endParaRPr kumimoji="1" lang="ja-JP" altLang="en-US" dirty="0"/>
          </a:p>
        </p:txBody>
      </p:sp>
      <p:sp>
        <p:nvSpPr>
          <p:cNvPr id="6" name="コンテンツ プレースホルダー 5"/>
          <p:cNvSpPr>
            <a:spLocks noGrp="1"/>
          </p:cNvSpPr>
          <p:nvPr>
            <p:ph idx="1"/>
          </p:nvPr>
        </p:nvSpPr>
        <p:spPr/>
        <p:txBody>
          <a:bodyPr>
            <a:normAutofit fontScale="85000" lnSpcReduction="20000"/>
          </a:bodyPr>
          <a:lstStyle/>
          <a:p>
            <a:r>
              <a:rPr kumimoji="1" lang="ja-JP" altLang="en-US" dirty="0" smtClean="0">
                <a:solidFill>
                  <a:schemeClr val="bg1">
                    <a:lumMod val="65000"/>
                  </a:schemeClr>
                </a:solidFill>
              </a:rPr>
              <a:t>６月１９日　仕様凍結</a:t>
            </a:r>
            <a:endParaRPr kumimoji="1" lang="en-US" altLang="ja-JP" dirty="0" smtClean="0">
              <a:solidFill>
                <a:schemeClr val="bg1">
                  <a:lumMod val="65000"/>
                </a:schemeClr>
              </a:solidFill>
            </a:endParaRPr>
          </a:p>
          <a:p>
            <a:r>
              <a:rPr lang="ja-JP" altLang="en-US" dirty="0" smtClean="0">
                <a:solidFill>
                  <a:schemeClr val="bg1">
                    <a:lumMod val="65000"/>
                  </a:schemeClr>
                </a:solidFill>
              </a:rPr>
              <a:t>６月２６日　（作業）</a:t>
            </a:r>
            <a:endParaRPr lang="en-US" altLang="ja-JP" dirty="0" smtClean="0">
              <a:solidFill>
                <a:schemeClr val="bg1">
                  <a:lumMod val="65000"/>
                </a:schemeClr>
              </a:solidFill>
            </a:endParaRPr>
          </a:p>
          <a:p>
            <a:r>
              <a:rPr kumimoji="1" lang="ja-JP" altLang="en-US" dirty="0" smtClean="0"/>
              <a:t>７月３日　最終成果物を完成</a:t>
            </a:r>
            <a:endParaRPr kumimoji="1" lang="en-US" altLang="ja-JP" dirty="0" smtClean="0"/>
          </a:p>
          <a:p>
            <a:pPr lvl="4"/>
            <a:r>
              <a:rPr kumimoji="1" lang="ja-JP" altLang="en-US" sz="2600" dirty="0" smtClean="0">
                <a:solidFill>
                  <a:srgbClr val="FF0000"/>
                </a:solidFill>
              </a:rPr>
              <a:t>プレゼン資料</a:t>
            </a:r>
            <a:endParaRPr kumimoji="1" lang="en-US" altLang="ja-JP" sz="2600" dirty="0" smtClean="0">
              <a:solidFill>
                <a:srgbClr val="FF0000"/>
              </a:solidFill>
            </a:endParaRPr>
          </a:p>
          <a:p>
            <a:pPr lvl="4"/>
            <a:r>
              <a:rPr kumimoji="1" lang="ja-JP" altLang="en-US" sz="2600" dirty="0" smtClean="0">
                <a:solidFill>
                  <a:srgbClr val="FF0000"/>
                </a:solidFill>
              </a:rPr>
              <a:t>システム提案書完成</a:t>
            </a:r>
            <a:r>
              <a:rPr kumimoji="1" lang="en-US" altLang="ja-JP" sz="2600" dirty="0" smtClean="0">
                <a:solidFill>
                  <a:srgbClr val="FF0000"/>
                </a:solidFill>
              </a:rPr>
              <a:t/>
            </a:r>
            <a:br>
              <a:rPr kumimoji="1" lang="en-US" altLang="ja-JP" sz="2600" dirty="0" smtClean="0">
                <a:solidFill>
                  <a:srgbClr val="FF0000"/>
                </a:solidFill>
              </a:rPr>
            </a:br>
            <a:r>
              <a:rPr kumimoji="1" lang="ja-JP" altLang="en-US" dirty="0" smtClean="0"/>
              <a:t>　</a:t>
            </a:r>
            <a:r>
              <a:rPr kumimoji="1" lang="en-US" altLang="ja-JP" dirty="0" smtClean="0"/>
              <a:t>→</a:t>
            </a:r>
            <a:r>
              <a:rPr kumimoji="1" lang="ja-JP" altLang="en-US" dirty="0" smtClean="0"/>
              <a:t>完成後、代表者が亀田にメール</a:t>
            </a:r>
            <a:r>
              <a:rPr lang="ja-JP" altLang="en-US" dirty="0" smtClean="0"/>
              <a:t>で提出</a:t>
            </a:r>
            <a:endParaRPr kumimoji="1" lang="en-US" altLang="ja-JP" dirty="0" smtClean="0"/>
          </a:p>
          <a:p>
            <a:r>
              <a:rPr lang="ja-JP" altLang="en-US" dirty="0" smtClean="0"/>
              <a:t>７月１０日</a:t>
            </a:r>
            <a:r>
              <a:rPr lang="ja-JP" altLang="ja-JP" dirty="0"/>
              <a:t>　</a:t>
            </a:r>
            <a:r>
              <a:rPr lang="ja-JP" altLang="en-US" dirty="0" smtClean="0"/>
              <a:t>発表会（１日目）</a:t>
            </a:r>
            <a:endParaRPr lang="en-US" altLang="ja-JP" dirty="0" smtClean="0"/>
          </a:p>
          <a:p>
            <a:r>
              <a:rPr kumimoji="1" lang="ja-JP" altLang="en-US" dirty="0" smtClean="0"/>
              <a:t>７月１７日　発表会（２日目）</a:t>
            </a:r>
            <a:endParaRPr kumimoji="1" lang="en-US" altLang="ja-JP" dirty="0" smtClean="0"/>
          </a:p>
          <a:p>
            <a:r>
              <a:rPr lang="ja-JP" altLang="en-US" dirty="0" smtClean="0"/>
              <a:t>７月２４日　最終回</a:t>
            </a:r>
            <a:endParaRPr lang="en-US" altLang="ja-JP" dirty="0"/>
          </a:p>
          <a:p>
            <a:pPr lvl="1"/>
            <a:r>
              <a:rPr lang="ja-JP" altLang="en-US" dirty="0" smtClean="0"/>
              <a:t>総括および今後に向けて何をすべきか</a:t>
            </a:r>
            <a:endParaRPr lang="en-US" altLang="ja-JP" dirty="0" smtClean="0"/>
          </a:p>
          <a:p>
            <a:pPr lvl="1"/>
            <a:r>
              <a:rPr lang="ja-JP" altLang="en-US" dirty="0" smtClean="0"/>
              <a:t>最終課題</a:t>
            </a:r>
            <a:r>
              <a:rPr kumimoji="1" lang="ja-JP" altLang="en-US" dirty="0" smtClean="0"/>
              <a:t>レポート</a:t>
            </a:r>
            <a:endParaRPr kumimoji="1" lang="en-US" altLang="ja-JP" dirty="0" smtClean="0"/>
          </a:p>
          <a:p>
            <a:pPr lvl="1"/>
            <a:r>
              <a:rPr kumimoji="1" lang="ja-JP" altLang="en-US" dirty="0" smtClean="0"/>
              <a:t>友情シート（相互評価書）の作成</a:t>
            </a:r>
            <a:endParaRPr kumimoji="1" lang="ja-JP" altLang="en-US" dirty="0"/>
          </a:p>
        </p:txBody>
      </p:sp>
    </p:spTree>
    <p:extLst>
      <p:ext uri="{BB962C8B-B14F-4D97-AF65-F5344CB8AC3E}">
        <p14:creationId xmlns:p14="http://schemas.microsoft.com/office/powerpoint/2010/main" xmlns="" val="1626902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システム提案書書式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solidFill>
                  <a:srgbClr val="FF0000"/>
                </a:solidFill>
              </a:rPr>
              <a:t>表紙</a:t>
            </a:r>
            <a:r>
              <a:rPr kumimoji="1" lang="ja-JP" altLang="en-US" dirty="0" smtClean="0"/>
              <a:t>をつける。</a:t>
            </a:r>
            <a:endParaRPr kumimoji="1" lang="en-US" altLang="ja-JP" dirty="0" smtClean="0"/>
          </a:p>
          <a:p>
            <a:r>
              <a:rPr kumimoji="1" lang="en-US" altLang="ja-JP" dirty="0" smtClean="0">
                <a:solidFill>
                  <a:srgbClr val="FF0000"/>
                </a:solidFill>
              </a:rPr>
              <a:t>A4</a:t>
            </a:r>
            <a:r>
              <a:rPr lang="ja-JP" altLang="en-US" dirty="0" smtClean="0">
                <a:solidFill>
                  <a:srgbClr val="FF0000"/>
                </a:solidFill>
              </a:rPr>
              <a:t>版</a:t>
            </a:r>
            <a:r>
              <a:rPr lang="ja-JP" altLang="en-US" dirty="0" smtClean="0"/>
              <a:t>サイズとする。</a:t>
            </a:r>
            <a:endParaRPr lang="en-US" altLang="ja-JP" dirty="0" smtClean="0"/>
          </a:p>
          <a:p>
            <a:r>
              <a:rPr kumimoji="1" lang="ja-JP" altLang="en-US" dirty="0" smtClean="0">
                <a:solidFill>
                  <a:srgbClr val="FF0000"/>
                </a:solidFill>
              </a:rPr>
              <a:t>目次</a:t>
            </a:r>
            <a:r>
              <a:rPr kumimoji="1" lang="ja-JP" altLang="en-US" dirty="0" smtClean="0"/>
              <a:t>をつける。</a:t>
            </a:r>
            <a:endParaRPr kumimoji="1" lang="en-US" altLang="ja-JP" dirty="0" smtClean="0"/>
          </a:p>
          <a:p>
            <a:r>
              <a:rPr lang="ja-JP" altLang="en-US" dirty="0" smtClean="0">
                <a:solidFill>
                  <a:srgbClr val="FF0000"/>
                </a:solidFill>
              </a:rPr>
              <a:t>ページ番号</a:t>
            </a:r>
            <a:r>
              <a:rPr lang="ja-JP" altLang="en-US" dirty="0" smtClean="0"/>
              <a:t>をつける。</a:t>
            </a:r>
            <a:endParaRPr lang="en-US" altLang="ja-JP" dirty="0" smtClean="0"/>
          </a:p>
          <a:p>
            <a:r>
              <a:rPr lang="en-US" altLang="en-US" dirty="0" smtClean="0"/>
              <a:t>UML</a:t>
            </a:r>
            <a:r>
              <a:rPr lang="ja-JP" altLang="en-US" dirty="0" smtClean="0">
                <a:solidFill>
                  <a:srgbClr val="FF0000"/>
                </a:solidFill>
              </a:rPr>
              <a:t>図</a:t>
            </a:r>
            <a:r>
              <a:rPr lang="ja-JP" altLang="en-US" dirty="0" smtClean="0"/>
              <a:t>を使う</a:t>
            </a:r>
            <a:endParaRPr lang="en-US" altLang="ja-JP" dirty="0" smtClean="0"/>
          </a:p>
          <a:p>
            <a:pPr lvl="1"/>
            <a:r>
              <a:rPr kumimoji="1" lang="ja-JP" altLang="en-US" dirty="0" smtClean="0"/>
              <a:t>ユースケース図</a:t>
            </a:r>
            <a:endParaRPr kumimoji="1" lang="en-US" altLang="ja-JP" dirty="0" smtClean="0"/>
          </a:p>
          <a:p>
            <a:pPr lvl="1"/>
            <a:r>
              <a:rPr kumimoji="1" lang="ja-JP" altLang="en-US" dirty="0" smtClean="0"/>
              <a:t>シーケンス図</a:t>
            </a:r>
            <a:endParaRPr kumimoji="1" lang="en-US" altLang="ja-JP" dirty="0" smtClean="0"/>
          </a:p>
          <a:p>
            <a:pPr lvl="1"/>
            <a:r>
              <a:rPr kumimoji="1" lang="ja-JP" altLang="en-US" dirty="0" smtClean="0"/>
              <a:t>アクティビティ図など</a:t>
            </a:r>
            <a:endParaRPr kumimoji="1" lang="ja-JP" altLang="en-US" dirty="0"/>
          </a:p>
        </p:txBody>
      </p:sp>
      <p:sp>
        <p:nvSpPr>
          <p:cNvPr id="4" name="テキスト ボックス 3"/>
          <p:cNvSpPr txBox="1"/>
          <p:nvPr/>
        </p:nvSpPr>
        <p:spPr>
          <a:xfrm>
            <a:off x="3786052" y="1277034"/>
            <a:ext cx="490074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kumimoji="1" lang="ja-JP" altLang="en-US" sz="3600" dirty="0" smtClean="0"/>
              <a:t>印刷する必要はなし！</a:t>
            </a:r>
            <a:endParaRPr kumimoji="1" lang="ja-JP" altLang="en-US" sz="3600" dirty="0"/>
          </a:p>
        </p:txBody>
      </p:sp>
    </p:spTree>
    <p:extLst>
      <p:ext uri="{BB962C8B-B14F-4D97-AF65-F5344CB8AC3E}">
        <p14:creationId xmlns:p14="http://schemas.microsoft.com/office/powerpoint/2010/main" xmlns="" val="191546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提出方法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メールで提出：</a:t>
            </a:r>
            <a:endParaRPr kumimoji="1" lang="en-US" altLang="ja-JP" dirty="0" smtClean="0"/>
          </a:p>
          <a:p>
            <a:pPr lvl="1"/>
            <a:r>
              <a:rPr lang="ja-JP" altLang="en-US" dirty="0" smtClean="0"/>
              <a:t>アドレス：　</a:t>
            </a:r>
            <a:r>
              <a:rPr kumimoji="1" lang="en-US" altLang="ja-JP" dirty="0" smtClean="0">
                <a:hlinkClick r:id="rId2"/>
              </a:rPr>
              <a:t>kameda@stf.teu.ac.jp</a:t>
            </a:r>
            <a:endParaRPr kumimoji="1" lang="en-US" altLang="ja-JP" dirty="0" smtClean="0"/>
          </a:p>
          <a:p>
            <a:pPr lvl="1"/>
            <a:r>
              <a:rPr lang="ja-JP" altLang="en-US" dirty="0" smtClean="0"/>
              <a:t>締め切り：　平成２７年７月８日（水）１７時まで</a:t>
            </a:r>
            <a:endParaRPr lang="en-US" altLang="ja-JP" dirty="0" smtClean="0"/>
          </a:p>
          <a:p>
            <a:pPr lvl="1"/>
            <a:r>
              <a:rPr kumimoji="1" lang="ja-JP" altLang="en-US" dirty="0" smtClean="0"/>
              <a:t>件名：基礎情報技術提案書</a:t>
            </a:r>
            <a:endParaRPr kumimoji="1" lang="en-US" altLang="ja-JP" dirty="0" smtClean="0"/>
          </a:p>
          <a:p>
            <a:pPr lvl="1"/>
            <a:r>
              <a:rPr lang="ja-JP" altLang="en-US" dirty="0" smtClean="0"/>
              <a:t>形式：　</a:t>
            </a:r>
            <a:endParaRPr lang="en-US" altLang="ja-JP" dirty="0" smtClean="0"/>
          </a:p>
          <a:p>
            <a:pPr lvl="2"/>
            <a:r>
              <a:rPr lang="ja-JP" altLang="en-US" dirty="0" smtClean="0"/>
              <a:t>システム提案書は</a:t>
            </a:r>
            <a:r>
              <a:rPr lang="en-US" altLang="ja-JP" dirty="0" err="1" smtClean="0"/>
              <a:t>pdf</a:t>
            </a:r>
            <a:endParaRPr lang="en-US" altLang="ja-JP" dirty="0" smtClean="0"/>
          </a:p>
          <a:p>
            <a:pPr lvl="2"/>
            <a:r>
              <a:rPr kumimoji="1" lang="ja-JP" altLang="en-US" dirty="0" smtClean="0"/>
              <a:t>プレゼン資料はパワポイント形式</a:t>
            </a:r>
            <a:endParaRPr kumimoji="1" lang="ja-JP" altLang="en-US" dirty="0"/>
          </a:p>
        </p:txBody>
      </p:sp>
    </p:spTree>
    <p:extLst>
      <p:ext uri="{BB962C8B-B14F-4D97-AF65-F5344CB8AC3E}">
        <p14:creationId xmlns:p14="http://schemas.microsoft.com/office/powerpoint/2010/main" xmlns="" val="2240478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lang="ja-JP" altLang="en-US" dirty="0" smtClean="0"/>
              <a:t>７月１０日発表（発表３分・質疑２分）</a:t>
            </a:r>
            <a:endParaRPr kumimoji="1" lang="ja-JP" altLang="en-US" dirty="0"/>
          </a:p>
        </p:txBody>
      </p:sp>
      <p:sp>
        <p:nvSpPr>
          <p:cNvPr id="6" name="コンテンツ プレースホルダー 5"/>
          <p:cNvSpPr>
            <a:spLocks noGrp="1"/>
          </p:cNvSpPr>
          <p:nvPr>
            <p:ph sz="half" idx="1"/>
          </p:nvPr>
        </p:nvSpPr>
        <p:spPr/>
        <p:txBody>
          <a:bodyPr>
            <a:normAutofit fontScale="92500" lnSpcReduction="10000"/>
          </a:bodyPr>
          <a:lstStyle/>
          <a:p>
            <a:pPr marL="514350" indent="-514350">
              <a:buFont typeface="+mj-lt"/>
              <a:buAutoNum type="arabicPeriod"/>
            </a:pPr>
            <a:r>
              <a:rPr kumimoji="1" lang="en-US" altLang="ja-JP" dirty="0" smtClean="0"/>
              <a:t>L-style</a:t>
            </a:r>
          </a:p>
          <a:p>
            <a:pPr marL="514350" indent="-514350">
              <a:buFont typeface="+mj-lt"/>
              <a:buAutoNum type="arabicPeriod"/>
            </a:pPr>
            <a:r>
              <a:rPr lang="ja-JP" altLang="en-US" dirty="0" smtClean="0"/>
              <a:t>赤富士</a:t>
            </a:r>
            <a:endParaRPr lang="en-US" altLang="ja-JP" dirty="0" smtClean="0"/>
          </a:p>
          <a:p>
            <a:pPr marL="514350" indent="-514350">
              <a:buFont typeface="+mj-lt"/>
              <a:buAutoNum type="arabicPeriod"/>
            </a:pPr>
            <a:r>
              <a:rPr kumimoji="1" lang="en-US" altLang="ja-JP" dirty="0" smtClean="0"/>
              <a:t>N.T.R.L.</a:t>
            </a:r>
          </a:p>
          <a:p>
            <a:pPr marL="514350" indent="-514350">
              <a:buFont typeface="+mj-lt"/>
              <a:buAutoNum type="arabicPeriod"/>
            </a:pPr>
            <a:r>
              <a:rPr lang="en-US" altLang="ja-JP" dirty="0" smtClean="0"/>
              <a:t>IKKI</a:t>
            </a:r>
          </a:p>
          <a:p>
            <a:pPr marL="514350" indent="-514350">
              <a:buFont typeface="+mj-lt"/>
              <a:buAutoNum type="arabicPeriod"/>
            </a:pPr>
            <a:r>
              <a:rPr kumimoji="1" lang="en-US" altLang="ja-JP" dirty="0" smtClean="0"/>
              <a:t>TRY</a:t>
            </a:r>
          </a:p>
          <a:p>
            <a:pPr marL="514350" indent="-514350">
              <a:buFont typeface="+mj-lt"/>
              <a:buAutoNum type="arabicPeriod"/>
            </a:pPr>
            <a:r>
              <a:rPr lang="en-US" altLang="ja-JP" dirty="0" err="1" smtClean="0"/>
              <a:t>moTTo</a:t>
            </a:r>
            <a:endParaRPr lang="en-US" altLang="ja-JP" dirty="0" smtClean="0"/>
          </a:p>
          <a:p>
            <a:pPr marL="514350" indent="-514350">
              <a:buFont typeface="+mj-lt"/>
              <a:buAutoNum type="arabicPeriod"/>
            </a:pPr>
            <a:r>
              <a:rPr kumimoji="1" lang="en-US" altLang="ja-JP" dirty="0" smtClean="0"/>
              <a:t>KNSK</a:t>
            </a:r>
          </a:p>
          <a:p>
            <a:pPr marL="514350" indent="-514350">
              <a:buFont typeface="+mj-lt"/>
              <a:buAutoNum type="arabicPeriod"/>
            </a:pPr>
            <a:r>
              <a:rPr lang="ja-JP" altLang="en-US" dirty="0" smtClean="0"/>
              <a:t>ニッコリカンパニー</a:t>
            </a:r>
            <a:endParaRPr lang="en-US" altLang="ja-JP" dirty="0" smtClean="0"/>
          </a:p>
          <a:p>
            <a:pPr marL="514350" indent="-514350">
              <a:buFont typeface="+mj-lt"/>
              <a:buAutoNum type="arabicPeriod"/>
            </a:pPr>
            <a:r>
              <a:rPr kumimoji="1" lang="ja-JP" altLang="en-US" dirty="0" smtClean="0"/>
              <a:t>もちぽん</a:t>
            </a:r>
            <a:endParaRPr kumimoji="1" lang="en-US" altLang="ja-JP" dirty="0" smtClean="0"/>
          </a:p>
          <a:p>
            <a:pPr marL="514350" indent="-514350">
              <a:buFont typeface="+mj-lt"/>
              <a:buAutoNum type="arabicPeriod"/>
            </a:pPr>
            <a:r>
              <a:rPr lang="ja-JP" altLang="en-US" dirty="0" smtClean="0"/>
              <a:t>亀田プロジェクト（）</a:t>
            </a:r>
            <a:endParaRPr kumimoji="1" lang="ja-JP" altLang="en-US" dirty="0"/>
          </a:p>
        </p:txBody>
      </p:sp>
      <p:sp>
        <p:nvSpPr>
          <p:cNvPr id="8" name="コンテンツ プレースホルダー 7"/>
          <p:cNvSpPr>
            <a:spLocks noGrp="1"/>
          </p:cNvSpPr>
          <p:nvPr>
            <p:ph sz="half" idx="2"/>
          </p:nvPr>
        </p:nvSpPr>
        <p:spPr>
          <a:xfrm>
            <a:off x="4648200" y="1600200"/>
            <a:ext cx="4268082" cy="4525963"/>
          </a:xfrm>
        </p:spPr>
        <p:txBody>
          <a:bodyPr/>
          <a:lstStyle/>
          <a:p>
            <a:pPr marL="514350" indent="-514350">
              <a:buFont typeface="+mj-lt"/>
              <a:buAutoNum type="arabicPeriod" startAt="11"/>
            </a:pPr>
            <a:r>
              <a:rPr lang="ja-JP" altLang="en-US" dirty="0" smtClean="0"/>
              <a:t>ピザ</a:t>
            </a:r>
            <a:endParaRPr lang="en-US" altLang="ja-JP" dirty="0" smtClean="0"/>
          </a:p>
          <a:p>
            <a:pPr marL="514350" indent="-514350">
              <a:buFont typeface="+mj-lt"/>
              <a:buAutoNum type="arabicPeriod" startAt="11"/>
            </a:pPr>
            <a:r>
              <a:rPr kumimoji="1" lang="ja-JP" altLang="en-US" dirty="0" smtClean="0"/>
              <a:t>シリコンバレー</a:t>
            </a:r>
            <a:endParaRPr kumimoji="1" lang="en-US" altLang="ja-JP" dirty="0" smtClean="0"/>
          </a:p>
          <a:p>
            <a:pPr marL="514350" indent="-514350">
              <a:buFont typeface="+mj-lt"/>
              <a:buAutoNum type="arabicPeriod" startAt="11"/>
            </a:pPr>
            <a:r>
              <a:rPr lang="ja-JP" altLang="ja-JP" dirty="0" smtClean="0"/>
              <a:t>N</a:t>
            </a:r>
            <a:r>
              <a:rPr lang="en-US" altLang="ja-JP" dirty="0" smtClean="0"/>
              <a:t>TNY</a:t>
            </a:r>
            <a:r>
              <a:rPr lang="ja-JP" altLang="en-US" dirty="0" smtClean="0"/>
              <a:t>カンパニー</a:t>
            </a:r>
            <a:endParaRPr lang="en-US" altLang="ja-JP" dirty="0" smtClean="0"/>
          </a:p>
          <a:p>
            <a:pPr marL="514350" indent="-514350">
              <a:buFont typeface="+mj-lt"/>
              <a:buAutoNum type="arabicPeriod" startAt="11"/>
            </a:pPr>
            <a:r>
              <a:rPr kumimoji="1" lang="en-US" altLang="ja-JP" dirty="0" smtClean="0"/>
              <a:t>ASUKA</a:t>
            </a:r>
          </a:p>
          <a:p>
            <a:pPr marL="514350" indent="-514350">
              <a:buFont typeface="+mj-lt"/>
              <a:buAutoNum type="arabicPeriod" startAt="11"/>
            </a:pPr>
            <a:r>
              <a:rPr lang="ja-JP" altLang="en-US" dirty="0" smtClean="0"/>
              <a:t>よそ者クラブ</a:t>
            </a:r>
            <a:endParaRPr lang="en-US" altLang="ja-JP" dirty="0" smtClean="0"/>
          </a:p>
          <a:p>
            <a:pPr marL="514350" indent="-514350">
              <a:buFont typeface="+mj-lt"/>
              <a:buAutoNum type="arabicPeriod" startAt="11"/>
            </a:pPr>
            <a:r>
              <a:rPr kumimoji="1" lang="en-US" altLang="ja-JP" dirty="0" smtClean="0">
                <a:solidFill>
                  <a:schemeClr val="bg1">
                    <a:lumMod val="65000"/>
                  </a:schemeClr>
                </a:solidFill>
              </a:rPr>
              <a:t>GAPTH</a:t>
            </a:r>
          </a:p>
          <a:p>
            <a:pPr marL="514350" indent="-514350">
              <a:buFont typeface="+mj-lt"/>
              <a:buAutoNum type="arabicPeriod" startAt="11"/>
            </a:pPr>
            <a:r>
              <a:rPr lang="ja-JP" altLang="en-US" dirty="0" smtClean="0">
                <a:solidFill>
                  <a:schemeClr val="bg1">
                    <a:lumMod val="65000"/>
                  </a:schemeClr>
                </a:solidFill>
              </a:rPr>
              <a:t>さわやかロジスティック</a:t>
            </a:r>
            <a:endParaRPr lang="en-US" altLang="ja-JP" dirty="0" smtClean="0">
              <a:solidFill>
                <a:schemeClr val="bg1">
                  <a:lumMod val="65000"/>
                </a:schemeClr>
              </a:solidFill>
            </a:endParaRPr>
          </a:p>
          <a:p>
            <a:pPr marL="514350" indent="-514350">
              <a:buFont typeface="+mj-lt"/>
              <a:buAutoNum type="arabicPeriod" startAt="11"/>
            </a:pPr>
            <a:r>
              <a:rPr lang="ja-JP" altLang="en-US" dirty="0" smtClean="0">
                <a:solidFill>
                  <a:schemeClr val="bg1">
                    <a:lumMod val="65000"/>
                  </a:schemeClr>
                </a:solidFill>
              </a:rPr>
              <a:t>ファックアス</a:t>
            </a:r>
            <a:endParaRPr kumimoji="1" lang="ja-JP" altLang="en-US" dirty="0">
              <a:solidFill>
                <a:schemeClr val="bg1">
                  <a:lumMod val="65000"/>
                </a:schemeClr>
              </a:solidFill>
            </a:endParaRPr>
          </a:p>
        </p:txBody>
      </p:sp>
    </p:spTree>
    <p:extLst>
      <p:ext uri="{BB962C8B-B14F-4D97-AF65-F5344CB8AC3E}">
        <p14:creationId xmlns:p14="http://schemas.microsoft.com/office/powerpoint/2010/main" xmlns="" val="336361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７月１７日</a:t>
            </a:r>
            <a:r>
              <a:rPr lang="ja-JP" altLang="en-US" dirty="0" smtClean="0"/>
              <a:t>（発表３分・質疑２分）</a:t>
            </a:r>
            <a:endParaRPr kumimoji="1" lang="ja-JP" altLang="en-US" dirty="0"/>
          </a:p>
        </p:txBody>
      </p:sp>
      <p:sp>
        <p:nvSpPr>
          <p:cNvPr id="3" name="コンテンツ プレースホルダー 2"/>
          <p:cNvSpPr>
            <a:spLocks noGrp="1"/>
          </p:cNvSpPr>
          <p:nvPr>
            <p:ph sz="half" idx="1"/>
          </p:nvPr>
        </p:nvSpPr>
        <p:spPr>
          <a:xfrm>
            <a:off x="153950" y="1600200"/>
            <a:ext cx="4341850" cy="4525963"/>
          </a:xfrm>
        </p:spPr>
        <p:txBody>
          <a:bodyPr>
            <a:normAutofit fontScale="92500" lnSpcReduction="10000"/>
          </a:bodyPr>
          <a:lstStyle/>
          <a:p>
            <a:pPr marL="514350" indent="-514350">
              <a:buFont typeface="+mj-lt"/>
              <a:buAutoNum type="arabicPeriod"/>
            </a:pPr>
            <a:r>
              <a:rPr lang="en-US" altLang="ja-JP" dirty="0"/>
              <a:t>GAPTH</a:t>
            </a:r>
          </a:p>
          <a:p>
            <a:pPr marL="514350" indent="-514350">
              <a:buFont typeface="+mj-lt"/>
              <a:buAutoNum type="arabicPeriod"/>
            </a:pPr>
            <a:r>
              <a:rPr lang="ja-JP" altLang="en-US" dirty="0" smtClean="0"/>
              <a:t>さわやかロジスティック</a:t>
            </a:r>
            <a:endParaRPr lang="en-US" altLang="ja-JP" dirty="0" smtClean="0"/>
          </a:p>
          <a:p>
            <a:pPr marL="514350" indent="-514350">
              <a:buFont typeface="+mj-lt"/>
              <a:buAutoNum type="arabicPeriod"/>
            </a:pPr>
            <a:r>
              <a:rPr lang="ja-JP" altLang="en-US" dirty="0" smtClean="0"/>
              <a:t>ファックアス</a:t>
            </a:r>
            <a:r>
              <a:rPr lang="en-US" altLang="ja-JP" dirty="0" smtClean="0"/>
              <a:t>(FASS)</a:t>
            </a:r>
          </a:p>
          <a:p>
            <a:pPr marL="514350" indent="-514350">
              <a:buFont typeface="+mj-lt"/>
              <a:buAutoNum type="arabicPeriod"/>
            </a:pPr>
            <a:r>
              <a:rPr lang="ja-JP" altLang="en-US" dirty="0" smtClean="0"/>
              <a:t>右斜め後方</a:t>
            </a:r>
            <a:endParaRPr lang="en-US" altLang="ja-JP" dirty="0" smtClean="0"/>
          </a:p>
          <a:p>
            <a:pPr marL="514350" indent="-514350">
              <a:buFont typeface="+mj-lt"/>
              <a:buAutoNum type="arabicPeriod"/>
            </a:pPr>
            <a:r>
              <a:rPr lang="ja-JP" altLang="ja-JP" dirty="0" smtClean="0"/>
              <a:t>L</a:t>
            </a:r>
            <a:r>
              <a:rPr lang="en-US" altLang="ja-JP" dirty="0" smtClean="0"/>
              <a:t>MR</a:t>
            </a:r>
          </a:p>
          <a:p>
            <a:pPr marL="514350" indent="-514350">
              <a:buFont typeface="+mj-lt"/>
              <a:buAutoNum type="arabicPeriod"/>
            </a:pPr>
            <a:r>
              <a:rPr lang="en-US" altLang="ja-JP" dirty="0" smtClean="0"/>
              <a:t>X</a:t>
            </a:r>
          </a:p>
          <a:p>
            <a:pPr marL="514350" indent="-514350">
              <a:buFont typeface="+mj-lt"/>
              <a:buAutoNum type="arabicPeriod"/>
            </a:pPr>
            <a:r>
              <a:rPr lang="en-US" altLang="ja-JP" dirty="0" smtClean="0"/>
              <a:t>MSY</a:t>
            </a:r>
          </a:p>
          <a:p>
            <a:pPr marL="514350" indent="-514350">
              <a:buFont typeface="+mj-lt"/>
              <a:buAutoNum type="arabicPeriod"/>
            </a:pPr>
            <a:r>
              <a:rPr lang="ja-JP" altLang="en-US" dirty="0" smtClean="0"/>
              <a:t>東西瀬井内</a:t>
            </a:r>
            <a:endParaRPr lang="en-US" altLang="ja-JP" dirty="0" smtClean="0"/>
          </a:p>
          <a:p>
            <a:pPr marL="514350" indent="-514350">
              <a:buFont typeface="+mj-lt"/>
              <a:buAutoNum type="arabicPeriod"/>
            </a:pPr>
            <a:r>
              <a:rPr lang="en-US" altLang="ja-JP" dirty="0" smtClean="0"/>
              <a:t>Nature(</a:t>
            </a:r>
            <a:r>
              <a:rPr lang="ja-JP" altLang="en-US" dirty="0" smtClean="0"/>
              <a:t>大自然</a:t>
            </a:r>
            <a:r>
              <a:rPr lang="en-US" altLang="ja-JP" dirty="0" smtClean="0"/>
              <a:t>)</a:t>
            </a:r>
          </a:p>
          <a:p>
            <a:pPr marL="514350" indent="-514350">
              <a:buFont typeface="+mj-lt"/>
              <a:buAutoNum type="arabicPeriod"/>
            </a:pPr>
            <a:r>
              <a:rPr lang="ja-JP" altLang="en-US" dirty="0" smtClean="0"/>
              <a:t>サウジェ</a:t>
            </a:r>
            <a:endParaRPr lang="ja-JP" altLang="en-US" dirty="0"/>
          </a:p>
          <a:p>
            <a:endParaRPr kumimoji="1" lang="ja-JP" altLang="en-US" dirty="0"/>
          </a:p>
        </p:txBody>
      </p:sp>
      <p:sp>
        <p:nvSpPr>
          <p:cNvPr id="4" name="コンテンツ プレースホルダー 3"/>
          <p:cNvSpPr>
            <a:spLocks noGrp="1"/>
          </p:cNvSpPr>
          <p:nvPr>
            <p:ph sz="half" idx="2"/>
          </p:nvPr>
        </p:nvSpPr>
        <p:spPr/>
        <p:txBody>
          <a:bodyPr>
            <a:normAutofit fontScale="92500" lnSpcReduction="10000"/>
          </a:bodyPr>
          <a:lstStyle/>
          <a:p>
            <a:pPr marL="514350" indent="-514350">
              <a:buFont typeface="+mj-lt"/>
              <a:buAutoNum type="arabicPeriod" startAt="11"/>
            </a:pPr>
            <a:r>
              <a:rPr kumimoji="1" lang="ja-JP" altLang="en-US" dirty="0" smtClean="0"/>
              <a:t>ニードユニット</a:t>
            </a:r>
            <a:endParaRPr kumimoji="1" lang="en-US" altLang="ja-JP" dirty="0" smtClean="0"/>
          </a:p>
          <a:p>
            <a:pPr marL="514350" indent="-514350">
              <a:buFont typeface="+mj-lt"/>
              <a:buAutoNum type="arabicPeriod" startAt="11"/>
            </a:pPr>
            <a:r>
              <a:rPr lang="ja-JP" altLang="en-US" dirty="0" smtClean="0"/>
              <a:t>エフレンジャー</a:t>
            </a:r>
            <a:endParaRPr lang="en-US" altLang="ja-JP" dirty="0" smtClean="0"/>
          </a:p>
          <a:p>
            <a:pPr marL="514350" indent="-514350">
              <a:buFont typeface="+mj-lt"/>
              <a:buAutoNum type="arabicPeriod" startAt="11"/>
            </a:pPr>
            <a:r>
              <a:rPr kumimoji="1" lang="ja-JP" altLang="en-US" dirty="0" smtClean="0"/>
              <a:t>チーム</a:t>
            </a:r>
            <a:r>
              <a:rPr kumimoji="1" lang="en-US" altLang="ja-JP" dirty="0" smtClean="0"/>
              <a:t>NTWK</a:t>
            </a:r>
          </a:p>
          <a:p>
            <a:pPr marL="514350" indent="-514350">
              <a:buFont typeface="+mj-lt"/>
              <a:buAutoNum type="arabicPeriod" startAt="11"/>
            </a:pPr>
            <a:r>
              <a:rPr lang="en-US" altLang="ja-JP" dirty="0" smtClean="0"/>
              <a:t>Sample01</a:t>
            </a:r>
            <a:endParaRPr kumimoji="1" lang="ja-JP" altLang="en-US" dirty="0"/>
          </a:p>
        </p:txBody>
      </p:sp>
    </p:spTree>
    <p:extLst>
      <p:ext uri="{BB962C8B-B14F-4D97-AF65-F5344CB8AC3E}">
        <p14:creationId xmlns:p14="http://schemas.microsoft.com/office/powerpoint/2010/main" xmlns="" val="94119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smtClean="0"/>
              <a:t>宿題（確認）</a:t>
            </a:r>
            <a:endParaRPr lang="en-US" altLang="ja-JP" smtClean="0"/>
          </a:p>
        </p:txBody>
      </p:sp>
      <p:sp>
        <p:nvSpPr>
          <p:cNvPr id="41987" name="Rectangle 3"/>
          <p:cNvSpPr>
            <a:spLocks noGrp="1" noChangeArrowheads="1"/>
          </p:cNvSpPr>
          <p:nvPr>
            <p:ph type="body" idx="1"/>
          </p:nvPr>
        </p:nvSpPr>
        <p:spPr>
          <a:xfrm>
            <a:off x="250825" y="1600200"/>
            <a:ext cx="8435975" cy="4525963"/>
          </a:xfrm>
        </p:spPr>
        <p:txBody>
          <a:bodyPr/>
          <a:lstStyle/>
          <a:p>
            <a:pPr marL="609600" indent="-609600" eaLnBrk="1" hangingPunct="1"/>
            <a:r>
              <a:rPr lang="ja-JP" altLang="en-US" smtClean="0"/>
              <a:t>大学の掲示版として、「個人専用の掲示板」を作るとしたらどんなものがいいのかを考え、以下の３点に関して文書化しなさい。</a:t>
            </a:r>
          </a:p>
          <a:p>
            <a:pPr marL="1371600" lvl="2" indent="-457200" eaLnBrk="1" hangingPunct="1">
              <a:buFontTx/>
              <a:buAutoNum type="arabicPeriod"/>
            </a:pPr>
            <a:r>
              <a:rPr lang="ja-JP" altLang="en-US" smtClean="0"/>
              <a:t>表示画面のデザイン（外見のデザイン）</a:t>
            </a:r>
          </a:p>
          <a:p>
            <a:pPr marL="1371600" lvl="2" indent="-457200" eaLnBrk="1" hangingPunct="1">
              <a:buFontTx/>
              <a:buAutoNum type="arabicPeriod"/>
            </a:pPr>
            <a:r>
              <a:rPr lang="ja-JP" altLang="en-US" smtClean="0"/>
              <a:t>提供する情報・サービス（情報デザイン）</a:t>
            </a:r>
          </a:p>
          <a:p>
            <a:pPr marL="1371600" lvl="2" indent="-457200" eaLnBrk="1" hangingPunct="1">
              <a:buFontTx/>
              <a:buAutoNum type="arabicPeriod"/>
            </a:pPr>
            <a:r>
              <a:rPr lang="ja-JP" altLang="en-US" smtClean="0"/>
              <a:t>サービスの利用形態（誰がいつ何をどのように等）</a:t>
            </a:r>
          </a:p>
        </p:txBody>
      </p:sp>
      <p:pic>
        <p:nvPicPr>
          <p:cNvPr id="41988" name="Picture 4" descr="j0423171"/>
          <p:cNvPicPr>
            <a:picLocks noChangeAspect="1" noChangeArrowheads="1"/>
          </p:cNvPicPr>
          <p:nvPr/>
        </p:nvPicPr>
        <p:blipFill>
          <a:blip r:embed="rId2" cstate="print"/>
          <a:srcRect/>
          <a:stretch>
            <a:fillRect/>
          </a:stretch>
        </p:blipFill>
        <p:spPr bwMode="auto">
          <a:xfrm>
            <a:off x="7659688" y="5359400"/>
            <a:ext cx="912812" cy="912813"/>
          </a:xfrm>
          <a:prstGeom prst="rect">
            <a:avLst/>
          </a:prstGeom>
          <a:noFill/>
          <a:ln w="9525">
            <a:noFill/>
            <a:miter lim="800000"/>
            <a:headEnd/>
            <a:tailEnd/>
          </a:ln>
        </p:spPr>
      </p:pic>
      <p:sp>
        <p:nvSpPr>
          <p:cNvPr id="41989" name="AutoShape 5"/>
          <p:cNvSpPr>
            <a:spLocks noChangeArrowheads="1"/>
          </p:cNvSpPr>
          <p:nvPr/>
        </p:nvSpPr>
        <p:spPr bwMode="auto">
          <a:xfrm>
            <a:off x="3429000" y="4572000"/>
            <a:ext cx="3857625" cy="1409700"/>
          </a:xfrm>
          <a:prstGeom prst="cloudCallout">
            <a:avLst>
              <a:gd name="adj1" fmla="val 73856"/>
              <a:gd name="adj2" fmla="val 7944"/>
            </a:avLst>
          </a:prstGeom>
          <a:solidFill>
            <a:schemeClr val="accent1"/>
          </a:solidFill>
          <a:ln w="9525">
            <a:solidFill>
              <a:schemeClr val="tx1"/>
            </a:solidFill>
            <a:round/>
            <a:headEnd/>
            <a:tailEnd/>
          </a:ln>
        </p:spPr>
        <p:txBody>
          <a:bodyPr/>
          <a:lstStyle/>
          <a:p>
            <a:pPr algn="ctr" eaLnBrk="1" hangingPunct="1"/>
            <a:r>
              <a:rPr lang="ja-JP" altLang="en-US" sz="2400"/>
              <a:t>最終回までの</a:t>
            </a:r>
            <a:r>
              <a:rPr lang="en-US" altLang="ja-JP" sz="2400"/>
              <a:t/>
            </a:r>
            <a:br>
              <a:rPr lang="en-US" altLang="ja-JP" sz="2400"/>
            </a:br>
            <a:r>
              <a:rPr lang="ja-JP" altLang="en-US" sz="2400"/>
              <a:t>課題でしたよね！</a:t>
            </a:r>
          </a:p>
        </p:txBody>
      </p:sp>
      <p:sp>
        <p:nvSpPr>
          <p:cNvPr id="41990" name="AutoShape 6"/>
          <p:cNvSpPr>
            <a:spLocks noChangeArrowheads="1"/>
          </p:cNvSpPr>
          <p:nvPr/>
        </p:nvSpPr>
        <p:spPr bwMode="auto">
          <a:xfrm>
            <a:off x="142875" y="5805488"/>
            <a:ext cx="4786313" cy="863600"/>
          </a:xfrm>
          <a:prstGeom prst="horizontalScroll">
            <a:avLst>
              <a:gd name="adj" fmla="val 12500"/>
            </a:avLst>
          </a:prstGeom>
          <a:solidFill>
            <a:srgbClr val="FFFF99"/>
          </a:solidFill>
          <a:ln w="9525">
            <a:solidFill>
              <a:schemeClr val="tx1"/>
            </a:solidFill>
            <a:round/>
            <a:headEnd/>
            <a:tailEnd/>
          </a:ln>
          <a:effectLst>
            <a:outerShdw blurRad="63500" dist="107763" dir="2700000" algn="ctr" rotWithShape="0">
              <a:schemeClr val="bg2">
                <a:alpha val="50000"/>
              </a:schemeClr>
            </a:outerShdw>
          </a:effectLst>
        </p:spPr>
        <p:txBody>
          <a:bodyPr wrap="none" anchor="ctr"/>
          <a:lstStyle/>
          <a:p>
            <a:pPr algn="ctr" eaLnBrk="1" hangingPunct="1">
              <a:defRPr/>
            </a:pPr>
            <a:r>
              <a:rPr lang="ja-JP" altLang="en-US" b="1">
                <a:ea typeface="ＭＳ Ｐゴシック" charset="0"/>
                <a:cs typeface="ＭＳ Ｐゴシック" charset="0"/>
              </a:rPr>
              <a:t>これは</a:t>
            </a:r>
            <a:r>
              <a:rPr lang="ja-JP" altLang="en-US" b="1" u="sng">
                <a:ea typeface="ＭＳ Ｐゴシック" charset="0"/>
                <a:cs typeface="ＭＳ Ｐゴシック" charset="0"/>
              </a:rPr>
              <a:t>授業最終回の時に提出</a:t>
            </a:r>
            <a:r>
              <a:rPr lang="ja-JP" altLang="en-US" b="1">
                <a:ea typeface="ＭＳ Ｐゴシック" charset="0"/>
                <a:cs typeface="ＭＳ Ｐゴシック" charset="0"/>
              </a:rPr>
              <a:t>してもらいます。</a:t>
            </a:r>
          </a:p>
        </p:txBody>
      </p:sp>
      <p:sp>
        <p:nvSpPr>
          <p:cNvPr id="41991" name="AutoShape 5"/>
          <p:cNvSpPr>
            <a:spLocks noChangeArrowheads="1"/>
          </p:cNvSpPr>
          <p:nvPr/>
        </p:nvSpPr>
        <p:spPr bwMode="auto">
          <a:xfrm>
            <a:off x="6815138" y="2643188"/>
            <a:ext cx="2328862" cy="1428750"/>
          </a:xfrm>
          <a:prstGeom prst="cloudCallout">
            <a:avLst>
              <a:gd name="adj1" fmla="val 15532"/>
              <a:gd name="adj2" fmla="val 148708"/>
            </a:avLst>
          </a:prstGeom>
          <a:solidFill>
            <a:schemeClr val="accent1"/>
          </a:solidFill>
          <a:ln w="9525">
            <a:solidFill>
              <a:schemeClr val="tx1"/>
            </a:solidFill>
            <a:round/>
            <a:headEnd/>
            <a:tailEnd/>
          </a:ln>
        </p:spPr>
        <p:txBody>
          <a:bodyPr/>
          <a:lstStyle/>
          <a:p>
            <a:pPr algn="ctr" eaLnBrk="1" hangingPunct="1"/>
            <a:r>
              <a:rPr lang="ja-JP" altLang="en-US" sz="2400" dirty="0"/>
              <a:t>仲間と相談してもいいよ。</a:t>
            </a:r>
          </a:p>
        </p:txBody>
      </p:sp>
    </p:spTree>
    <p:extLst>
      <p:ext uri="{BB962C8B-B14F-4D97-AF65-F5344CB8AC3E}">
        <p14:creationId xmlns:p14="http://schemas.microsoft.com/office/powerpoint/2010/main" xmlns="" val="4060083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ja-JP" altLang="en-US" smtClean="0"/>
              <a:t>レポート課題</a:t>
            </a:r>
            <a:r>
              <a:rPr lang="en-US" altLang="ja-JP" smtClean="0"/>
              <a:t>No.1</a:t>
            </a:r>
            <a:endParaRPr lang="ja-JP" altLang="en-US" smtClean="0"/>
          </a:p>
        </p:txBody>
      </p:sp>
      <p:sp>
        <p:nvSpPr>
          <p:cNvPr id="44035" name="Rectangle 3"/>
          <p:cNvSpPr>
            <a:spLocks noGrp="1" noChangeArrowheads="1"/>
          </p:cNvSpPr>
          <p:nvPr>
            <p:ph type="body" idx="1"/>
          </p:nvPr>
        </p:nvSpPr>
        <p:spPr>
          <a:xfrm>
            <a:off x="250825" y="1600200"/>
            <a:ext cx="8435975" cy="4525963"/>
          </a:xfrm>
        </p:spPr>
        <p:txBody>
          <a:bodyPr/>
          <a:lstStyle/>
          <a:p>
            <a:pPr marL="609600" indent="-609600" eaLnBrk="1" hangingPunct="1"/>
            <a:r>
              <a:rPr lang="ja-JP" altLang="en-US" dirty="0" smtClean="0"/>
              <a:t>大学の掲示版として、「</a:t>
            </a:r>
            <a:r>
              <a:rPr lang="ja-JP" altLang="en-US" dirty="0" smtClean="0">
                <a:solidFill>
                  <a:srgbClr val="0033CC"/>
                </a:solidFill>
              </a:rPr>
              <a:t>新しいスマホアプリの掲示板システム」</a:t>
            </a:r>
            <a:r>
              <a:rPr lang="ja-JP" altLang="en-US" dirty="0" smtClean="0"/>
              <a:t>を東京工科大学に提案したい。そのために、</a:t>
            </a:r>
            <a:r>
              <a:rPr lang="ja-JP" altLang="en-US" dirty="0" smtClean="0">
                <a:solidFill>
                  <a:srgbClr val="FF0000"/>
                </a:solidFill>
              </a:rPr>
              <a:t>システムユースケース（第１版）</a:t>
            </a:r>
            <a:r>
              <a:rPr lang="ja-JP" altLang="en-US" dirty="0" smtClean="0"/>
              <a:t>を作成してください。つまり、どのようなサービスを提供して欲しいのかを簡単な説明を添えて列挙してください。</a:t>
            </a:r>
          </a:p>
        </p:txBody>
      </p:sp>
      <p:pic>
        <p:nvPicPr>
          <p:cNvPr id="44036" name="Picture 4" descr="j0423171"/>
          <p:cNvPicPr>
            <a:picLocks noChangeAspect="1" noChangeArrowheads="1"/>
          </p:cNvPicPr>
          <p:nvPr/>
        </p:nvPicPr>
        <p:blipFill>
          <a:blip r:embed="rId2" cstate="print"/>
          <a:srcRect/>
          <a:stretch>
            <a:fillRect/>
          </a:stretch>
        </p:blipFill>
        <p:spPr bwMode="auto">
          <a:xfrm>
            <a:off x="7659688" y="4711700"/>
            <a:ext cx="912812" cy="912813"/>
          </a:xfrm>
          <a:prstGeom prst="rect">
            <a:avLst/>
          </a:prstGeom>
          <a:noFill/>
          <a:ln w="9525">
            <a:noFill/>
            <a:miter lim="800000"/>
            <a:headEnd/>
            <a:tailEnd/>
          </a:ln>
        </p:spPr>
      </p:pic>
      <p:sp>
        <p:nvSpPr>
          <p:cNvPr id="44037" name="AutoShape 5"/>
          <p:cNvSpPr>
            <a:spLocks noChangeArrowheads="1"/>
          </p:cNvSpPr>
          <p:nvPr/>
        </p:nvSpPr>
        <p:spPr bwMode="auto">
          <a:xfrm>
            <a:off x="4356100" y="4797425"/>
            <a:ext cx="2879725" cy="1198563"/>
          </a:xfrm>
          <a:prstGeom prst="cloudCallout">
            <a:avLst>
              <a:gd name="adj1" fmla="val 76833"/>
              <a:gd name="adj2" fmla="val -35426"/>
            </a:avLst>
          </a:prstGeom>
          <a:solidFill>
            <a:schemeClr val="accent1"/>
          </a:solidFill>
          <a:ln w="9525">
            <a:solidFill>
              <a:schemeClr val="tx1"/>
            </a:solidFill>
            <a:round/>
            <a:headEnd/>
            <a:tailEnd/>
          </a:ln>
        </p:spPr>
        <p:txBody>
          <a:bodyPr/>
          <a:lstStyle/>
          <a:p>
            <a:pPr algn="ctr" eaLnBrk="1" hangingPunct="1"/>
            <a:r>
              <a:rPr lang="ja-JP" altLang="en-US" sz="2400"/>
              <a:t>仲間と相談してもいいよ。</a:t>
            </a:r>
          </a:p>
        </p:txBody>
      </p:sp>
    </p:spTree>
    <p:extLst>
      <p:ext uri="{BB962C8B-B14F-4D97-AF65-F5344CB8AC3E}">
        <p14:creationId xmlns:p14="http://schemas.microsoft.com/office/powerpoint/2010/main" xmlns="" val="244763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dirty="0" smtClean="0"/>
              <a:t>最終レポート課題</a:t>
            </a:r>
            <a:r>
              <a:rPr lang="en-US" altLang="ja-JP" dirty="0" smtClean="0"/>
              <a:t>No.2</a:t>
            </a:r>
          </a:p>
        </p:txBody>
      </p:sp>
      <p:sp>
        <p:nvSpPr>
          <p:cNvPr id="41987" name="Rectangle 3"/>
          <p:cNvSpPr>
            <a:spLocks noGrp="1" noChangeArrowheads="1"/>
          </p:cNvSpPr>
          <p:nvPr>
            <p:ph type="body" idx="1"/>
          </p:nvPr>
        </p:nvSpPr>
        <p:spPr>
          <a:xfrm>
            <a:off x="250825" y="1600200"/>
            <a:ext cx="8435975" cy="4525963"/>
          </a:xfrm>
        </p:spPr>
        <p:txBody>
          <a:bodyPr/>
          <a:lstStyle/>
          <a:p>
            <a:pPr marL="609600" indent="-609600" eaLnBrk="1" hangingPunct="1"/>
            <a:r>
              <a:rPr lang="ja-JP" altLang="en-US" dirty="0" smtClean="0"/>
              <a:t>大学の掲示版として、「個人専用の掲示板」を作るとしたらどんなものがいいのかを考え、以下の３点に関して文書化しなさい。</a:t>
            </a:r>
          </a:p>
          <a:p>
            <a:pPr marL="1371600" lvl="2" indent="-457200" eaLnBrk="1" hangingPunct="1">
              <a:buFontTx/>
              <a:buAutoNum type="arabicPeriod"/>
            </a:pPr>
            <a:r>
              <a:rPr lang="ja-JP" altLang="en-US" dirty="0" smtClean="0"/>
              <a:t>表示画面のデザイン（外見のデザイン）</a:t>
            </a:r>
          </a:p>
          <a:p>
            <a:pPr marL="1371600" lvl="2" indent="-457200" eaLnBrk="1" hangingPunct="1">
              <a:buFontTx/>
              <a:buAutoNum type="arabicPeriod"/>
            </a:pPr>
            <a:r>
              <a:rPr lang="ja-JP" altLang="en-US" dirty="0" smtClean="0"/>
              <a:t>提供する情報・サービス（情報デザイン）</a:t>
            </a:r>
          </a:p>
          <a:p>
            <a:pPr marL="1371600" lvl="2" indent="-457200" eaLnBrk="1" hangingPunct="1">
              <a:buFontTx/>
              <a:buAutoNum type="arabicPeriod"/>
            </a:pPr>
            <a:r>
              <a:rPr lang="ja-JP" altLang="en-US" dirty="0" smtClean="0"/>
              <a:t>サービスの利用形態（誰がいつ何をどのように等）</a:t>
            </a:r>
            <a:endParaRPr lang="en-US" altLang="ja-JP" dirty="0" smtClean="0"/>
          </a:p>
          <a:p>
            <a:pPr marL="1371600" lvl="2" indent="-457200" eaLnBrk="1" hangingPunct="1">
              <a:buFontTx/>
              <a:buAutoNum type="arabicPeriod"/>
            </a:pPr>
            <a:r>
              <a:rPr lang="ja-JP" altLang="en-US" dirty="0" smtClean="0"/>
              <a:t>開発・運用コスト</a:t>
            </a:r>
            <a:endParaRPr lang="en-US" altLang="ja-JP" dirty="0" smtClean="0"/>
          </a:p>
          <a:p>
            <a:pPr marL="1371600" lvl="2" indent="-457200" eaLnBrk="1" hangingPunct="1">
              <a:buFontTx/>
              <a:buAutoNum type="arabicPeriod"/>
            </a:pPr>
            <a:r>
              <a:rPr lang="ja-JP" altLang="en-US" dirty="0" smtClean="0"/>
              <a:t>セールスポイント</a:t>
            </a:r>
          </a:p>
        </p:txBody>
      </p:sp>
      <p:pic>
        <p:nvPicPr>
          <p:cNvPr id="41988" name="Picture 4" descr="j0423171"/>
          <p:cNvPicPr>
            <a:picLocks noChangeAspect="1" noChangeArrowheads="1"/>
          </p:cNvPicPr>
          <p:nvPr/>
        </p:nvPicPr>
        <p:blipFill>
          <a:blip r:embed="rId2" cstate="print"/>
          <a:srcRect/>
          <a:stretch>
            <a:fillRect/>
          </a:stretch>
        </p:blipFill>
        <p:spPr bwMode="auto">
          <a:xfrm>
            <a:off x="7659688" y="5359400"/>
            <a:ext cx="912812" cy="912813"/>
          </a:xfrm>
          <a:prstGeom prst="rect">
            <a:avLst/>
          </a:prstGeom>
          <a:noFill/>
          <a:ln w="9525">
            <a:noFill/>
            <a:miter lim="800000"/>
            <a:headEnd/>
            <a:tailEnd/>
          </a:ln>
        </p:spPr>
      </p:pic>
      <p:sp>
        <p:nvSpPr>
          <p:cNvPr id="41989" name="AutoShape 5"/>
          <p:cNvSpPr>
            <a:spLocks noChangeArrowheads="1"/>
          </p:cNvSpPr>
          <p:nvPr/>
        </p:nvSpPr>
        <p:spPr bwMode="auto">
          <a:xfrm>
            <a:off x="3897313" y="4381499"/>
            <a:ext cx="3857625" cy="1282172"/>
          </a:xfrm>
          <a:prstGeom prst="cloudCallout">
            <a:avLst>
              <a:gd name="adj1" fmla="val 52457"/>
              <a:gd name="adj2" fmla="val 59946"/>
            </a:avLst>
          </a:prstGeom>
          <a:solidFill>
            <a:schemeClr val="accent1"/>
          </a:solidFill>
          <a:ln w="9525">
            <a:solidFill>
              <a:schemeClr val="tx1"/>
            </a:solidFill>
            <a:round/>
            <a:headEnd/>
            <a:tailEnd/>
          </a:ln>
        </p:spPr>
        <p:txBody>
          <a:bodyPr/>
          <a:lstStyle/>
          <a:p>
            <a:pPr algn="ctr" eaLnBrk="1" hangingPunct="1"/>
            <a:r>
              <a:rPr lang="ja-JP" altLang="en-US" sz="2400" dirty="0"/>
              <a:t>最終回までの</a:t>
            </a:r>
            <a:r>
              <a:rPr lang="en-US" altLang="ja-JP" sz="2400" dirty="0"/>
              <a:t/>
            </a:r>
            <a:br>
              <a:rPr lang="en-US" altLang="ja-JP" sz="2400" dirty="0"/>
            </a:br>
            <a:r>
              <a:rPr lang="ja-JP" altLang="en-US" sz="2400" dirty="0"/>
              <a:t>課題でしたよね！</a:t>
            </a:r>
          </a:p>
        </p:txBody>
      </p:sp>
      <p:sp>
        <p:nvSpPr>
          <p:cNvPr id="41990" name="AutoShape 6"/>
          <p:cNvSpPr>
            <a:spLocks noChangeArrowheads="1"/>
          </p:cNvSpPr>
          <p:nvPr/>
        </p:nvSpPr>
        <p:spPr bwMode="auto">
          <a:xfrm>
            <a:off x="142875" y="5805488"/>
            <a:ext cx="4786313" cy="863600"/>
          </a:xfrm>
          <a:prstGeom prst="horizontalScroll">
            <a:avLst>
              <a:gd name="adj" fmla="val 12500"/>
            </a:avLst>
          </a:prstGeom>
          <a:solidFill>
            <a:srgbClr val="FFFF99"/>
          </a:solidFill>
          <a:ln w="9525">
            <a:solidFill>
              <a:schemeClr val="tx1"/>
            </a:solidFill>
            <a:round/>
            <a:headEnd/>
            <a:tailEnd/>
          </a:ln>
          <a:effectLst>
            <a:outerShdw blurRad="63500" dist="107763" dir="2700000" algn="ctr" rotWithShape="0">
              <a:schemeClr val="bg2">
                <a:alpha val="50000"/>
              </a:schemeClr>
            </a:outerShdw>
          </a:effectLst>
        </p:spPr>
        <p:txBody>
          <a:bodyPr wrap="none" anchor="ctr"/>
          <a:lstStyle/>
          <a:p>
            <a:pPr algn="ctr" eaLnBrk="1" hangingPunct="1">
              <a:defRPr/>
            </a:pPr>
            <a:r>
              <a:rPr lang="ja-JP" altLang="en-US" b="1" dirty="0">
                <a:ea typeface="ＭＳ Ｐゴシック" charset="0"/>
                <a:cs typeface="ＭＳ Ｐゴシック" charset="0"/>
              </a:rPr>
              <a:t>これは</a:t>
            </a:r>
            <a:r>
              <a:rPr lang="ja-JP" altLang="en-US" b="1" u="sng" dirty="0">
                <a:ea typeface="ＭＳ Ｐゴシック" charset="0"/>
                <a:cs typeface="ＭＳ Ｐゴシック" charset="0"/>
              </a:rPr>
              <a:t>授業最終</a:t>
            </a:r>
            <a:r>
              <a:rPr lang="ja-JP" altLang="en-US" b="1" u="sng" dirty="0" smtClean="0">
                <a:ea typeface="ＭＳ Ｐゴシック" charset="0"/>
                <a:cs typeface="ＭＳ Ｐゴシック" charset="0"/>
              </a:rPr>
              <a:t>回</a:t>
            </a:r>
            <a:r>
              <a:rPr lang="en-US" altLang="ja-JP" b="1" u="sng" dirty="0" smtClean="0">
                <a:solidFill>
                  <a:srgbClr val="FF6600"/>
                </a:solidFill>
                <a:ea typeface="ＭＳ Ｐゴシック" charset="0"/>
                <a:cs typeface="ＭＳ Ｐゴシック" charset="0"/>
              </a:rPr>
              <a:t>?</a:t>
            </a:r>
            <a:r>
              <a:rPr lang="ja-JP" altLang="en-US" b="1" u="sng" dirty="0" smtClean="0">
                <a:ea typeface="ＭＳ Ｐゴシック" charset="0"/>
                <a:cs typeface="ＭＳ Ｐゴシック" charset="0"/>
              </a:rPr>
              <a:t>に</a:t>
            </a:r>
            <a:r>
              <a:rPr lang="ja-JP" altLang="en-US" b="1" u="sng" dirty="0">
                <a:ea typeface="ＭＳ Ｐゴシック" charset="0"/>
                <a:cs typeface="ＭＳ Ｐゴシック" charset="0"/>
              </a:rPr>
              <a:t>提出</a:t>
            </a:r>
            <a:r>
              <a:rPr lang="ja-JP" altLang="en-US" b="1" dirty="0">
                <a:ea typeface="ＭＳ Ｐゴシック" charset="0"/>
                <a:cs typeface="ＭＳ Ｐゴシック" charset="0"/>
              </a:rPr>
              <a:t>してもらいます。</a:t>
            </a:r>
          </a:p>
        </p:txBody>
      </p:sp>
      <p:sp>
        <p:nvSpPr>
          <p:cNvPr id="41991" name="AutoShape 5"/>
          <p:cNvSpPr>
            <a:spLocks noChangeArrowheads="1"/>
          </p:cNvSpPr>
          <p:nvPr/>
        </p:nvSpPr>
        <p:spPr bwMode="auto">
          <a:xfrm>
            <a:off x="6815138" y="3100916"/>
            <a:ext cx="2328862" cy="971021"/>
          </a:xfrm>
          <a:prstGeom prst="cloudCallout">
            <a:avLst>
              <a:gd name="adj1" fmla="val 5989"/>
              <a:gd name="adj2" fmla="val 178136"/>
            </a:avLst>
          </a:prstGeom>
          <a:solidFill>
            <a:schemeClr val="accent1"/>
          </a:solidFill>
          <a:ln w="9525">
            <a:solidFill>
              <a:schemeClr val="tx1"/>
            </a:solidFill>
            <a:round/>
            <a:headEnd/>
            <a:tailEnd/>
          </a:ln>
        </p:spPr>
        <p:txBody>
          <a:bodyPr/>
          <a:lstStyle/>
          <a:p>
            <a:pPr algn="ctr" eaLnBrk="1" hangingPunct="1"/>
            <a:r>
              <a:rPr lang="ja-JP" altLang="en-US" sz="2000" dirty="0"/>
              <a:t>仲間と相談してもいいよ。</a:t>
            </a:r>
          </a:p>
        </p:txBody>
      </p:sp>
    </p:spTree>
    <p:extLst>
      <p:ext uri="{BB962C8B-B14F-4D97-AF65-F5344CB8AC3E}">
        <p14:creationId xmlns:p14="http://schemas.microsoft.com/office/powerpoint/2010/main" xmlns="" val="2983664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TotalTime>
  <Words>470</Words>
  <Application>Microsoft Office PowerPoint</Application>
  <PresentationFormat>画面に合わせる (4:3)</PresentationFormat>
  <Paragraphs>93</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ホワイト</vt:lpstr>
      <vt:lpstr>基礎情報技術 </vt:lpstr>
      <vt:lpstr>今後の日程</vt:lpstr>
      <vt:lpstr>システム提案書書式</vt:lpstr>
      <vt:lpstr>提出方法</vt:lpstr>
      <vt:lpstr>７月１０日発表（発表３分・質疑２分）</vt:lpstr>
      <vt:lpstr>７月１７日（発表３分・質疑２分）</vt:lpstr>
      <vt:lpstr>宿題（確認）</vt:lpstr>
      <vt:lpstr>レポート課題No.1</vt:lpstr>
      <vt:lpstr>最終レポート課題No.2</vt:lpstr>
      <vt:lpstr>（注意）</vt:lpstr>
      <vt:lpstr>Astah*のURL</vt:lpstr>
    </vt:vector>
  </TitlesOfParts>
  <Company>Tokyo University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基礎情報技術 ー第？日目ー</dc:title>
  <dc:creator>亀田 弘之</dc:creator>
  <cp:lastModifiedBy>kameda</cp:lastModifiedBy>
  <cp:revision>14</cp:revision>
  <dcterms:created xsi:type="dcterms:W3CDTF">2015-07-03T03:41:05Z</dcterms:created>
  <dcterms:modified xsi:type="dcterms:W3CDTF">2015-07-04T00:07:42Z</dcterms:modified>
</cp:coreProperties>
</file>