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6" r:id="rId2"/>
    <p:sldId id="258" r:id="rId3"/>
    <p:sldId id="295" r:id="rId4"/>
    <p:sldId id="294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0" r:id="rId31"/>
    <p:sldId id="261" r:id="rId32"/>
    <p:sldId id="262" r:id="rId33"/>
    <p:sldId id="265" r:id="rId34"/>
    <p:sldId id="293" r:id="rId35"/>
    <p:sldId id="263" r:id="rId36"/>
    <p:sldId id="292" r:id="rId37"/>
    <p:sldId id="264" r:id="rId38"/>
    <p:sldId id="297" r:id="rId39"/>
    <p:sldId id="298" r:id="rId40"/>
    <p:sldId id="296" r:id="rId4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7881-749E-4169-A14D-67E7DE6D12A6}" type="datetimeFigureOut">
              <a:rPr kumimoji="1" lang="ja-JP" altLang="en-US" smtClean="0"/>
              <a:pPr/>
              <a:t>2016/4/15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6EEA-EFC8-48F5-8CCB-93AC215DFD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9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AD53058-58BC-41CF-B1DC-4CB571BACA02}" type="slidenum">
              <a:rPr lang="en-US" altLang="ja-JP">
                <a:latin typeface="Arial" panose="020B0604020202020204" pitchFamily="34" charset="0"/>
              </a:rPr>
              <a:pPr eaLnBrk="1" hangingPunct="1"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9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67369-2392-420B-9279-07929C4E3C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383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1624-24C3-44FB-AED9-E3C35B1F1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19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77D3B-9533-4CF4-9CDE-C8688EF453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712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10EAE9-3B08-41E9-ABA1-7AE2D4CE0F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4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6D764-924E-4126-8025-8214C06925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11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D83C2-C666-411A-94BA-E9BA9D90A2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19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0F6E-8FFC-4CEE-84B5-E4CBD69CB4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88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F586A-6E7F-4A6B-8A5A-250FC34A5A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88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CFAC9-3285-42A4-8A77-F7AC12E05A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16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048EF-B714-4C55-A605-7F1A671D26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806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1B054-D130-4950-B8E0-5AEC22ADF5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3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0D6EE-5F84-4CDF-80C1-D45680A934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3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1CFB83-5924-4CE7-B5A4-C16DA5AE24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Advanced Data Analysis</a:t>
            </a:r>
            <a:br>
              <a:rPr lang="en-US" altLang="ja-JP" dirty="0" smtClean="0"/>
            </a:br>
            <a:r>
              <a:rPr lang="ja-JP" altLang="en-US" dirty="0" smtClean="0"/>
              <a:t>先進</a:t>
            </a:r>
            <a:r>
              <a:rPr lang="ja-JP" altLang="en-US" dirty="0"/>
              <a:t>的</a:t>
            </a:r>
            <a:r>
              <a:rPr lang="ja-JP" altLang="en-US" dirty="0" smtClean="0"/>
              <a:t>データ分析法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２）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ja-JP" altLang="en-US" dirty="0" smtClean="0"/>
              <a:t>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</a:t>
            </a:r>
            <a:r>
              <a:rPr lang="ja-JP" altLang="en-US" dirty="0" smtClean="0"/>
              <a:t>前期第１クウォータ科目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東京工科大学大学院</a:t>
            </a:r>
          </a:p>
          <a:p>
            <a:pPr eaLnBrk="1" hangingPunct="1"/>
            <a:r>
              <a:rPr lang="ja-JP" altLang="en-US" dirty="0" smtClean="0"/>
              <a:t>バイオニクス・情報メディア学専攻科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担当：亀田弘之</a:t>
            </a:r>
          </a:p>
        </p:txBody>
      </p:sp>
    </p:spTree>
    <p:extLst>
      <p:ext uri="{BB962C8B-B14F-4D97-AF65-F5344CB8AC3E}">
        <p14:creationId xmlns:p14="http://schemas.microsoft.com/office/powerpoint/2010/main" val="26828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練習問題</a:t>
            </a:r>
            <a:endParaRPr lang="ja-JP" altLang="ja-JP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Problem</a:t>
            </a:r>
            <a:br>
              <a:rPr lang="en-US" altLang="ja-JP" smtClean="0"/>
            </a:br>
            <a:r>
              <a:rPr lang="en-US" altLang="ja-JP" smtClean="0"/>
              <a:t>	</a:t>
            </a:r>
            <a:r>
              <a:rPr lang="ja-JP" altLang="en-US" smtClean="0"/>
              <a:t>次のようなデータが得られた。</a:t>
            </a:r>
            <a:br>
              <a:rPr lang="ja-JP" altLang="en-US" smtClean="0"/>
            </a:br>
            <a:r>
              <a:rPr lang="ja-JP" altLang="en-US" smtClean="0"/>
              <a:t>     平均</a:t>
            </a:r>
            <a:r>
              <a:rPr lang="en-US" altLang="ja-JP" smtClean="0"/>
              <a:t>m</a:t>
            </a:r>
            <a:r>
              <a:rPr lang="ja-JP" altLang="en-US" smtClean="0"/>
              <a:t>を求めてみよう。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	データ： </a:t>
            </a:r>
            <a:r>
              <a:rPr lang="en-US" altLang="ja-JP" smtClean="0">
                <a:solidFill>
                  <a:srgbClr val="FF0000"/>
                </a:solidFill>
              </a:rPr>
              <a:t>16</a:t>
            </a:r>
            <a:r>
              <a:rPr lang="en-US" altLang="ja-JP" smtClean="0"/>
              <a:t>, </a:t>
            </a:r>
            <a:r>
              <a:rPr lang="en-US" altLang="ja-JP" smtClean="0">
                <a:solidFill>
                  <a:srgbClr val="FF0000"/>
                </a:solidFill>
              </a:rPr>
              <a:t>45</a:t>
            </a:r>
            <a:r>
              <a:rPr lang="en-US" altLang="ja-JP" smtClean="0"/>
              <a:t>, </a:t>
            </a:r>
            <a:r>
              <a:rPr lang="en-US" altLang="ja-JP" smtClean="0">
                <a:solidFill>
                  <a:srgbClr val="FF0000"/>
                </a:solidFill>
              </a:rPr>
              <a:t>39</a:t>
            </a:r>
            <a:r>
              <a:rPr lang="en-US" altLang="ja-JP" smtClean="0"/>
              <a:t>, </a:t>
            </a:r>
            <a:r>
              <a:rPr lang="en-US" altLang="ja-JP" smtClean="0">
                <a:solidFill>
                  <a:srgbClr val="FF0000"/>
                </a:solidFill>
              </a:rPr>
              <a:t>53</a:t>
            </a:r>
            <a:r>
              <a:rPr lang="en-US" altLang="ja-JP" smtClean="0"/>
              <a:t>, </a:t>
            </a:r>
            <a:r>
              <a:rPr lang="en-US" altLang="ja-JP" smtClean="0">
                <a:solidFill>
                  <a:srgbClr val="FF0000"/>
                </a:solidFill>
              </a:rPr>
              <a:t>67</a:t>
            </a:r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1FE9BAA-0168-424E-9440-4FFF45FFEC50}" type="slidenum">
              <a:rPr kumimoji="0" lang="en-US" altLang="ja-JP"/>
              <a:pPr eaLnBrk="1" hangingPunct="1"/>
              <a:t>10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6803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解答例</a:t>
            </a:r>
            <a:endParaRPr lang="ja-JP" altLang="ja-JP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337050"/>
          </a:xfrm>
        </p:spPr>
        <p:txBody>
          <a:bodyPr/>
          <a:lstStyle/>
          <a:p>
            <a:pPr eaLnBrk="1" hangingPunct="1"/>
            <a:r>
              <a:rPr lang="en-US" altLang="ja-JP" smtClean="0"/>
              <a:t>Answer:</a:t>
            </a:r>
            <a:br>
              <a:rPr lang="en-US" altLang="ja-JP" smtClean="0"/>
            </a:br>
            <a:r>
              <a:rPr lang="ja-JP" altLang="en-US" smtClean="0"/>
              <a:t>平均</a:t>
            </a:r>
            <a:r>
              <a:rPr lang="en-US" altLang="ja-JP" smtClean="0"/>
              <a:t>m = ( 16 + 45 + 39 + 53 + 67 ) / 5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	      = 220 / 5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	      = 44</a:t>
            </a:r>
            <a:br>
              <a:rPr lang="en-US" altLang="ja-JP" smtClean="0"/>
            </a:b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図形的考察：</a:t>
            </a:r>
          </a:p>
        </p:txBody>
      </p:sp>
      <p:grpSp>
        <p:nvGrpSpPr>
          <p:cNvPr id="9220" name="Group 27"/>
          <p:cNvGrpSpPr>
            <a:grpSpLocks/>
          </p:cNvGrpSpPr>
          <p:nvPr/>
        </p:nvGrpSpPr>
        <p:grpSpPr bwMode="auto">
          <a:xfrm>
            <a:off x="2339975" y="5222875"/>
            <a:ext cx="5688013" cy="1014413"/>
            <a:chOff x="1474" y="2886"/>
            <a:chExt cx="3583" cy="639"/>
          </a:xfrm>
        </p:grpSpPr>
        <p:grpSp>
          <p:nvGrpSpPr>
            <p:cNvPr id="9223" name="Group 12"/>
            <p:cNvGrpSpPr>
              <a:grpSpLocks/>
            </p:cNvGrpSpPr>
            <p:nvPr/>
          </p:nvGrpSpPr>
          <p:grpSpPr bwMode="auto">
            <a:xfrm>
              <a:off x="1474" y="3067"/>
              <a:ext cx="3583" cy="182"/>
              <a:chOff x="1474" y="3067"/>
              <a:chExt cx="3583" cy="182"/>
            </a:xfrm>
          </p:grpSpPr>
          <p:sp>
            <p:nvSpPr>
              <p:cNvPr id="9237" name="Line 4"/>
              <p:cNvSpPr>
                <a:spLocks noChangeShapeType="1"/>
              </p:cNvSpPr>
              <p:nvPr/>
            </p:nvSpPr>
            <p:spPr bwMode="auto">
              <a:xfrm>
                <a:off x="1474" y="3158"/>
                <a:ext cx="358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8" name="Line 5"/>
              <p:cNvSpPr>
                <a:spLocks noChangeShapeType="1"/>
              </p:cNvSpPr>
              <p:nvPr/>
            </p:nvSpPr>
            <p:spPr bwMode="auto">
              <a:xfrm>
                <a:off x="1701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9" name="Line 6"/>
              <p:cNvSpPr>
                <a:spLocks noChangeShapeType="1"/>
              </p:cNvSpPr>
              <p:nvPr/>
            </p:nvSpPr>
            <p:spPr bwMode="auto">
              <a:xfrm>
                <a:off x="2154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2608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3515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3969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4" name="Line 11"/>
              <p:cNvSpPr>
                <a:spLocks noChangeShapeType="1"/>
              </p:cNvSpPr>
              <p:nvPr/>
            </p:nvSpPr>
            <p:spPr bwMode="auto">
              <a:xfrm>
                <a:off x="4422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224" name="Text Box 13"/>
            <p:cNvSpPr txBox="1">
              <a:spLocks noChangeArrowheads="1"/>
            </p:cNvSpPr>
            <p:nvPr/>
          </p:nvSpPr>
          <p:spPr bwMode="auto">
            <a:xfrm>
              <a:off x="1565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10</a:t>
              </a:r>
            </a:p>
          </p:txBody>
        </p:sp>
        <p:sp>
          <p:nvSpPr>
            <p:cNvPr id="9225" name="Text Box 14"/>
            <p:cNvSpPr txBox="1">
              <a:spLocks noChangeArrowheads="1"/>
            </p:cNvSpPr>
            <p:nvPr/>
          </p:nvSpPr>
          <p:spPr bwMode="auto">
            <a:xfrm>
              <a:off x="2019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20</a:t>
              </a:r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2472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30</a:t>
              </a:r>
            </a:p>
          </p:txBody>
        </p:sp>
        <p:sp>
          <p:nvSpPr>
            <p:cNvPr id="9227" name="Text Box 16"/>
            <p:cNvSpPr txBox="1">
              <a:spLocks noChangeArrowheads="1"/>
            </p:cNvSpPr>
            <p:nvPr/>
          </p:nvSpPr>
          <p:spPr bwMode="auto">
            <a:xfrm>
              <a:off x="2926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40</a:t>
              </a:r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3379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50</a:t>
              </a:r>
            </a:p>
          </p:txBody>
        </p:sp>
        <p:sp>
          <p:nvSpPr>
            <p:cNvPr id="9229" name="Text Box 18"/>
            <p:cNvSpPr txBox="1">
              <a:spLocks noChangeArrowheads="1"/>
            </p:cNvSpPr>
            <p:nvPr/>
          </p:nvSpPr>
          <p:spPr bwMode="auto">
            <a:xfrm>
              <a:off x="3833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60</a:t>
              </a:r>
            </a:p>
          </p:txBody>
        </p:sp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4287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70</a:t>
              </a:r>
            </a:p>
          </p:txBody>
        </p:sp>
        <p:sp>
          <p:nvSpPr>
            <p:cNvPr id="9231" name="Oval 20"/>
            <p:cNvSpPr>
              <a:spLocks noChangeArrowheads="1"/>
            </p:cNvSpPr>
            <p:nvPr/>
          </p:nvSpPr>
          <p:spPr bwMode="auto">
            <a:xfrm>
              <a:off x="1882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2" name="Oval 21"/>
            <p:cNvSpPr>
              <a:spLocks noChangeArrowheads="1"/>
            </p:cNvSpPr>
            <p:nvPr/>
          </p:nvSpPr>
          <p:spPr bwMode="auto">
            <a:xfrm>
              <a:off x="2971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3" name="Oval 22"/>
            <p:cNvSpPr>
              <a:spLocks noChangeArrowheads="1"/>
            </p:cNvSpPr>
            <p:nvPr/>
          </p:nvSpPr>
          <p:spPr bwMode="auto">
            <a:xfrm>
              <a:off x="3243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4" name="Oval 23"/>
            <p:cNvSpPr>
              <a:spLocks noChangeArrowheads="1"/>
            </p:cNvSpPr>
            <p:nvPr/>
          </p:nvSpPr>
          <p:spPr bwMode="auto">
            <a:xfrm>
              <a:off x="3605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5" name="Oval 24"/>
            <p:cNvSpPr>
              <a:spLocks noChangeArrowheads="1"/>
            </p:cNvSpPr>
            <p:nvPr/>
          </p:nvSpPr>
          <p:spPr bwMode="auto">
            <a:xfrm>
              <a:off x="4195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6" name="AutoShape 26"/>
            <p:cNvSpPr>
              <a:spLocks noChangeArrowheads="1"/>
            </p:cNvSpPr>
            <p:nvPr/>
          </p:nvSpPr>
          <p:spPr bwMode="auto">
            <a:xfrm>
              <a:off x="3198" y="320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9221" name="スライド番号プレースホルダ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50F5435-EFF9-49FC-946C-519CBE9B3B94}" type="slidenum">
              <a:rPr kumimoji="0" lang="en-US" altLang="ja-JP"/>
              <a:pPr eaLnBrk="1" hangingPunct="1"/>
              <a:t>11</a:t>
            </a:fld>
            <a:endParaRPr kumimoji="0" lang="en-US" altLang="ja-JP"/>
          </a:p>
        </p:txBody>
      </p:sp>
      <p:sp>
        <p:nvSpPr>
          <p:cNvPr id="29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35289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考察（続き）</a:t>
            </a:r>
            <a:endParaRPr lang="ja-JP" altLang="ja-JP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A = (x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 + ( 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(x</a:t>
            </a:r>
            <a:r>
              <a:rPr lang="en-US" altLang="ja-JP" baseline="-25000" smtClean="0"/>
              <a:t>5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を計算してみると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endParaRPr lang="en-US" altLang="ja-JP" smtClean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763713" y="2414588"/>
            <a:ext cx="5688012" cy="1014412"/>
            <a:chOff x="1474" y="2886"/>
            <a:chExt cx="3583" cy="639"/>
          </a:xfrm>
        </p:grpSpPr>
        <p:grpSp>
          <p:nvGrpSpPr>
            <p:cNvPr id="10253" name="Group 5"/>
            <p:cNvGrpSpPr>
              <a:grpSpLocks/>
            </p:cNvGrpSpPr>
            <p:nvPr/>
          </p:nvGrpSpPr>
          <p:grpSpPr bwMode="auto">
            <a:xfrm>
              <a:off x="1474" y="3067"/>
              <a:ext cx="3583" cy="182"/>
              <a:chOff x="1474" y="3067"/>
              <a:chExt cx="3583" cy="182"/>
            </a:xfrm>
          </p:grpSpPr>
          <p:sp>
            <p:nvSpPr>
              <p:cNvPr id="10267" name="Line 6"/>
              <p:cNvSpPr>
                <a:spLocks noChangeShapeType="1"/>
              </p:cNvSpPr>
              <p:nvPr/>
            </p:nvSpPr>
            <p:spPr bwMode="auto">
              <a:xfrm>
                <a:off x="1474" y="3158"/>
                <a:ext cx="358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68" name="Line 7"/>
              <p:cNvSpPr>
                <a:spLocks noChangeShapeType="1"/>
              </p:cNvSpPr>
              <p:nvPr/>
            </p:nvSpPr>
            <p:spPr bwMode="auto">
              <a:xfrm>
                <a:off x="1701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69" name="Line 8"/>
              <p:cNvSpPr>
                <a:spLocks noChangeShapeType="1"/>
              </p:cNvSpPr>
              <p:nvPr/>
            </p:nvSpPr>
            <p:spPr bwMode="auto">
              <a:xfrm>
                <a:off x="2154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0" name="Line 9"/>
              <p:cNvSpPr>
                <a:spLocks noChangeShapeType="1"/>
              </p:cNvSpPr>
              <p:nvPr/>
            </p:nvSpPr>
            <p:spPr bwMode="auto">
              <a:xfrm>
                <a:off x="2608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1" name="Line 10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2" name="Line 11"/>
              <p:cNvSpPr>
                <a:spLocks noChangeShapeType="1"/>
              </p:cNvSpPr>
              <p:nvPr/>
            </p:nvSpPr>
            <p:spPr bwMode="auto">
              <a:xfrm>
                <a:off x="3515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3" name="Line 12"/>
              <p:cNvSpPr>
                <a:spLocks noChangeShapeType="1"/>
              </p:cNvSpPr>
              <p:nvPr/>
            </p:nvSpPr>
            <p:spPr bwMode="auto">
              <a:xfrm>
                <a:off x="3969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4" name="Line 13"/>
              <p:cNvSpPr>
                <a:spLocks noChangeShapeType="1"/>
              </p:cNvSpPr>
              <p:nvPr/>
            </p:nvSpPr>
            <p:spPr bwMode="auto">
              <a:xfrm>
                <a:off x="4422" y="306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565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10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019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20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472" y="329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30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926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40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3379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50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833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60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4287" y="3294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70</a:t>
              </a: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1882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2971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3243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4" name="Oval 24"/>
            <p:cNvSpPr>
              <a:spLocks noChangeArrowheads="1"/>
            </p:cNvSpPr>
            <p:nvPr/>
          </p:nvSpPr>
          <p:spPr bwMode="auto">
            <a:xfrm>
              <a:off x="3605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4195" y="288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6" name="AutoShape 26"/>
            <p:cNvSpPr>
              <a:spLocks noChangeArrowheads="1"/>
            </p:cNvSpPr>
            <p:nvPr/>
          </p:nvSpPr>
          <p:spPr bwMode="auto">
            <a:xfrm>
              <a:off x="3198" y="320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245" name="Group 30"/>
          <p:cNvGrpSpPr>
            <a:grpSpLocks/>
          </p:cNvGrpSpPr>
          <p:nvPr/>
        </p:nvGrpSpPr>
        <p:grpSpPr bwMode="auto">
          <a:xfrm>
            <a:off x="2484438" y="3429000"/>
            <a:ext cx="2087562" cy="144463"/>
            <a:chOff x="1565" y="2160"/>
            <a:chExt cx="1315" cy="91"/>
          </a:xfrm>
        </p:grpSpPr>
        <p:sp>
          <p:nvSpPr>
            <p:cNvPr id="10250" name="Line 27"/>
            <p:cNvSpPr>
              <a:spLocks noChangeShapeType="1"/>
            </p:cNvSpPr>
            <p:nvPr/>
          </p:nvSpPr>
          <p:spPr bwMode="auto">
            <a:xfrm>
              <a:off x="1565" y="2251"/>
              <a:ext cx="13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51" name="Line 28"/>
            <p:cNvSpPr>
              <a:spLocks noChangeShapeType="1"/>
            </p:cNvSpPr>
            <p:nvPr/>
          </p:nvSpPr>
          <p:spPr bwMode="auto">
            <a:xfrm flipV="1">
              <a:off x="2880" y="216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52" name="Line 29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46" name="Text Box 31"/>
          <p:cNvSpPr txBox="1">
            <a:spLocks noChangeArrowheads="1"/>
          </p:cNvSpPr>
          <p:nvPr/>
        </p:nvSpPr>
        <p:spPr bwMode="auto">
          <a:xfrm>
            <a:off x="2987675" y="3500438"/>
            <a:ext cx="1223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>
                <a:solidFill>
                  <a:srgbClr val="FF0000"/>
                </a:solidFill>
              </a:rPr>
              <a:t>x</a:t>
            </a:r>
            <a:r>
              <a:rPr lang="en-US" altLang="ja-JP" sz="2800" baseline="-25000">
                <a:solidFill>
                  <a:srgbClr val="FF0000"/>
                </a:solidFill>
              </a:rPr>
              <a:t>i</a:t>
            </a:r>
            <a:r>
              <a:rPr lang="en-US" altLang="ja-JP" sz="2800">
                <a:solidFill>
                  <a:srgbClr val="FF0000"/>
                </a:solidFill>
              </a:rPr>
              <a:t> - m</a:t>
            </a:r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2339975" y="205422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x</a:t>
            </a:r>
            <a:r>
              <a:rPr lang="en-US" altLang="ja-JP" baseline="-25000"/>
              <a:t>i</a:t>
            </a:r>
          </a:p>
        </p:txBody>
      </p:sp>
      <p:sp>
        <p:nvSpPr>
          <p:cNvPr id="10248" name="スライド番号プレースホルダ 3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5668702-37C1-4D2E-B1B7-7BD8E2958A8A}" type="slidenum">
              <a:rPr kumimoji="0" lang="en-US" altLang="ja-JP"/>
              <a:pPr eaLnBrk="1" hangingPunct="1"/>
              <a:t>12</a:t>
            </a:fld>
            <a:endParaRPr kumimoji="0" lang="en-US" altLang="ja-JP"/>
          </a:p>
        </p:txBody>
      </p:sp>
      <p:sp>
        <p:nvSpPr>
          <p:cNvPr id="3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26245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A = (x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 + ( 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(x</a:t>
            </a:r>
            <a:r>
              <a:rPr lang="en-US" altLang="ja-JP" baseline="-25000" smtClean="0"/>
              <a:t>5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  = (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 </a:t>
            </a:r>
            <a:r>
              <a:rPr lang="en-US" altLang="ja-JP" smtClean="0"/>
              <a:t> )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N×m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= (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 </a:t>
            </a:r>
            <a:r>
              <a:rPr lang="en-US" altLang="ja-JP" smtClean="0"/>
              <a:t> )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		 N×(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 </a:t>
            </a:r>
            <a:r>
              <a:rPr lang="en-US" altLang="ja-JP" smtClean="0"/>
              <a:t>) / N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= </a:t>
            </a:r>
            <a:r>
              <a:rPr lang="en-US" altLang="ja-JP" smtClean="0">
                <a:solidFill>
                  <a:srgbClr val="FF0000"/>
                </a:solidFill>
              </a:rPr>
              <a:t>0</a:t>
            </a:r>
            <a:r>
              <a:rPr lang="en-US" altLang="ja-JP" smtClean="0"/>
              <a:t>            </a:t>
            </a:r>
            <a:r>
              <a:rPr lang="ja-JP" altLang="en-US" smtClean="0"/>
              <a:t>これは平均の性質の１つ！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749607" y="4074886"/>
            <a:ext cx="792163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42A5C51-F2C2-4DF6-83BC-D957B32B9F75}" type="slidenum">
              <a:rPr kumimoji="0" lang="en-US" altLang="ja-JP"/>
              <a:pPr eaLnBrk="1" hangingPunct="1"/>
              <a:t>13</a:t>
            </a:fld>
            <a:endParaRPr kumimoji="0"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860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得られた知見</a:t>
            </a:r>
            <a:endParaRPr lang="ja-JP" altLang="ja-JP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2804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定理：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関数</a:t>
            </a:r>
            <a:r>
              <a:rPr lang="en-US" altLang="ja-JP" smtClean="0"/>
              <a:t>f(a) = (x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 + ( 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			+ (x</a:t>
            </a:r>
            <a:r>
              <a:rPr lang="en-US" altLang="ja-JP" baseline="-25000" smtClean="0"/>
              <a:t>N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に対して、</a:t>
            </a:r>
            <a:r>
              <a:rPr lang="en-US" altLang="ja-JP" smtClean="0">
                <a:solidFill>
                  <a:srgbClr val="FF0000"/>
                </a:solidFill>
              </a:rPr>
              <a:t>f(a) = 0 </a:t>
            </a:r>
            <a:r>
              <a:rPr lang="ja-JP" altLang="en-US" smtClean="0">
                <a:solidFill>
                  <a:srgbClr val="FF0000"/>
                </a:solidFill>
              </a:rPr>
              <a:t>となるのは、</a:t>
            </a:r>
            <a:r>
              <a:rPr lang="en-US" altLang="ja-JP" smtClean="0">
                <a:solidFill>
                  <a:srgbClr val="FF0000"/>
                </a:solidFill>
              </a:rPr>
              <a:t>a = m </a:t>
            </a:r>
            <a:r>
              <a:rPr lang="ja-JP" altLang="en-US" smtClean="0">
                <a:solidFill>
                  <a:srgbClr val="FF0000"/>
                </a:solidFill>
              </a:rPr>
              <a:t>のとき</a:t>
            </a:r>
            <a:r>
              <a:rPr lang="ja-JP" altLang="en-US" smtClean="0"/>
              <a:t>である。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E04D0DD-2258-48A3-B1E9-03ECDEC5EDA1}" type="slidenum">
              <a:rPr kumimoji="0" lang="en-US" altLang="ja-JP"/>
              <a:pPr eaLnBrk="1" hangingPunct="1"/>
              <a:t>14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27643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Problem</a:t>
            </a:r>
            <a:r>
              <a:rPr lang="ja-JP" altLang="en-US" smtClean="0"/>
              <a:t>：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関数</a:t>
            </a:r>
            <a:r>
              <a:rPr lang="en-US" altLang="ja-JP" smtClean="0"/>
              <a:t>g(a) = |x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 + |x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			+ |x</a:t>
            </a:r>
            <a:r>
              <a:rPr lang="en-US" altLang="ja-JP" baseline="-25000" smtClean="0"/>
              <a:t>N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に対して、</a:t>
            </a:r>
            <a:r>
              <a:rPr lang="en-US" altLang="ja-JP" smtClean="0"/>
              <a:t>g(a) </a:t>
            </a:r>
            <a:r>
              <a:rPr lang="ja-JP" altLang="en-US" smtClean="0"/>
              <a:t>を最小にする</a:t>
            </a:r>
            <a:r>
              <a:rPr lang="en-US" altLang="ja-JP" smtClean="0"/>
              <a:t>a</a:t>
            </a:r>
            <a:r>
              <a:rPr lang="ja-JP" altLang="en-US" smtClean="0"/>
              <a:t>を求めよ。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en-US" altLang="ja-JP" smtClean="0"/>
              <a:t>Answer: a = ?</a:t>
            </a:r>
            <a:r>
              <a:rPr lang="ja-JP" altLang="en-US" smtClean="0"/>
              <a:t>　（考えてみてください。）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Comment: </a:t>
            </a:r>
            <a:r>
              <a:rPr lang="ja-JP" altLang="en-US" smtClean="0"/>
              <a:t>平均偏差と関係あり？</a:t>
            </a:r>
          </a:p>
        </p:txBody>
      </p:sp>
      <p:sp>
        <p:nvSpPr>
          <p:cNvPr id="1331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3FA3ACF-9EB1-44E3-B876-6351982C7B5A}" type="slidenum">
              <a:rPr kumimoji="0" lang="en-US" altLang="ja-JP"/>
              <a:pPr eaLnBrk="1" hangingPunct="1"/>
              <a:t>15</a:t>
            </a:fld>
            <a:endParaRPr kumimoji="0" lang="en-US" altLang="ja-JP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357"/>
            <a:ext cx="8001000" cy="97313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考えてみよう！ </a:t>
            </a:r>
            <a:r>
              <a:rPr lang="en-US" altLang="ja-JP" dirty="0" smtClean="0"/>
              <a:t>Let’s challenge!</a:t>
            </a:r>
            <a:endParaRPr lang="ja-JP" altLang="ja-JP" dirty="0" smtClean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7386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3435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（参考）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平均偏差</a:t>
            </a:r>
            <a:r>
              <a:rPr lang="en-US" altLang="ja-JP" smtClean="0"/>
              <a:t>MD</a:t>
            </a:r>
            <a:r>
              <a:rPr lang="ja-JP" altLang="en-US" smtClean="0"/>
              <a:t>とは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MD =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 (|x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m| + |x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m|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|x</a:t>
            </a:r>
            <a:r>
              <a:rPr lang="en-US" altLang="ja-JP" baseline="-25000" smtClean="0"/>
              <a:t>N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m|) / N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でしたね。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734D76D-D48F-4460-8E09-5A4AA5FCBA04}" type="slidenum">
              <a:rPr kumimoji="0" lang="en-US" altLang="ja-JP"/>
              <a:pPr eaLnBrk="1" hangingPunct="1"/>
              <a:t>16</a:t>
            </a:fld>
            <a:endParaRPr kumimoji="0"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31348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チャレンジ</a:t>
            </a:r>
            <a:r>
              <a:rPr lang="ja-JP" altLang="en-US" dirty="0" smtClean="0"/>
              <a:t>問題</a:t>
            </a:r>
            <a:r>
              <a:rPr lang="en-US" altLang="ja-JP" dirty="0" smtClean="0"/>
              <a:t>2</a:t>
            </a:r>
            <a:endParaRPr lang="ja-JP" altLang="ja-JP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Problem</a:t>
            </a:r>
            <a:r>
              <a:rPr lang="ja-JP" altLang="en-US" smtClean="0"/>
              <a:t>：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関数</a:t>
            </a:r>
            <a:r>
              <a:rPr lang="en-US" altLang="ja-JP" smtClean="0"/>
              <a:t>h(a) = |x</a:t>
            </a:r>
            <a:r>
              <a:rPr lang="en-US" altLang="ja-JP" baseline="-25000" smtClean="0"/>
              <a:t>1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  <a:r>
              <a:rPr lang="en-US" altLang="ja-JP" baseline="30000" smtClean="0"/>
              <a:t>2</a:t>
            </a:r>
            <a:r>
              <a:rPr lang="en-US" altLang="ja-JP" smtClean="0"/>
              <a:t> + |x</a:t>
            </a:r>
            <a:r>
              <a:rPr lang="en-US" altLang="ja-JP" baseline="-25000" smtClean="0"/>
              <a:t>2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  <a:r>
              <a:rPr lang="en-US" altLang="ja-JP" baseline="30000" smtClean="0"/>
              <a:t>2</a:t>
            </a:r>
            <a:r>
              <a:rPr lang="en-US" altLang="ja-JP" smtClean="0"/>
              <a:t>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			+ |x</a:t>
            </a:r>
            <a:r>
              <a:rPr lang="en-US" altLang="ja-JP" baseline="-25000" smtClean="0"/>
              <a:t>N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  <a:r>
              <a:rPr lang="en-US" altLang="ja-JP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に対して、</a:t>
            </a:r>
            <a:r>
              <a:rPr lang="en-US" altLang="ja-JP" smtClean="0"/>
              <a:t>h(a) </a:t>
            </a:r>
            <a:r>
              <a:rPr lang="ja-JP" altLang="en-US" smtClean="0"/>
              <a:t>を最小にする </a:t>
            </a:r>
            <a:r>
              <a:rPr lang="en-US" altLang="ja-JP" smtClean="0"/>
              <a:t>a </a:t>
            </a:r>
            <a:r>
              <a:rPr lang="ja-JP" altLang="en-US" smtClean="0"/>
              <a:t>を求めよ。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en-US" altLang="ja-JP" smtClean="0"/>
              <a:t>Comment: </a:t>
            </a:r>
            <a:r>
              <a:rPr lang="ja-JP" altLang="en-US" smtClean="0"/>
              <a:t>これも平均</a:t>
            </a:r>
            <a:r>
              <a:rPr lang="en-US" altLang="ja-JP" smtClean="0"/>
              <a:t>m</a:t>
            </a:r>
            <a:r>
              <a:rPr lang="ja-JP" altLang="en-US" smtClean="0"/>
              <a:t>の性質の１つ。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BE9C71-FCBF-4C5C-9E03-244B2AE797A9}" type="slidenum">
              <a:rPr kumimoji="0" lang="en-US" altLang="ja-JP"/>
              <a:pPr eaLnBrk="1" hangingPunct="1"/>
              <a:t>17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91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具体的に計算してみよう！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497887" cy="3657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データ： </a:t>
            </a:r>
            <a:r>
              <a:rPr lang="en-US" altLang="ja-JP" smtClean="0"/>
              <a:t>16, 45, 39, 53, 67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平均</a:t>
            </a:r>
            <a:r>
              <a:rPr lang="en-US" altLang="ja-JP" smtClean="0"/>
              <a:t>m = (16 + 45 + 39 + 53 + 67)/5=44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A = (16 - m) + (45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(67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m)</a:t>
            </a:r>
            <a:br>
              <a:rPr lang="en-US" altLang="ja-JP" smtClean="0"/>
            </a:br>
            <a:r>
              <a:rPr lang="en-US" altLang="ja-JP" smtClean="0"/>
              <a:t>   = 220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5×44</a:t>
            </a:r>
            <a:r>
              <a:rPr lang="ja-JP" altLang="en-US" smtClean="0"/>
              <a:t>　</a:t>
            </a:r>
            <a:r>
              <a:rPr lang="en-US" altLang="ja-JP" smtClean="0"/>
              <a:t>= 0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  <a:p>
            <a:pPr marL="609600" indent="-609600" eaLnBrk="1" hangingPunct="1">
              <a:buFontTx/>
              <a:buAutoNum type="arabicPeriod"/>
            </a:pPr>
            <a:endParaRPr lang="en-US" altLang="ja-JP" smtClean="0"/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ADDAE51-7874-44CB-9AA8-416AAC5816A8}" type="slidenum">
              <a:rPr kumimoji="0" lang="en-US" altLang="ja-JP"/>
              <a:pPr eaLnBrk="1" hangingPunct="1"/>
              <a:t>18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31400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353425" cy="4408488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altLang="ja-JP" smtClean="0"/>
              <a:t>f(a) = (16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 + (45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(67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a)</a:t>
            </a:r>
            <a:br>
              <a:rPr lang="en-US" altLang="ja-JP" smtClean="0"/>
            </a:br>
            <a:r>
              <a:rPr lang="en-US" altLang="ja-JP" smtClean="0"/>
              <a:t>	    = 220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5a</a:t>
            </a:r>
            <a:br>
              <a:rPr lang="en-US" altLang="ja-JP" smtClean="0"/>
            </a:br>
            <a:r>
              <a:rPr lang="ja-JP" altLang="en-US" smtClean="0"/>
              <a:t>従って、</a:t>
            </a:r>
            <a:r>
              <a:rPr lang="en-US" altLang="ja-JP" smtClean="0"/>
              <a:t>f(a)=0           a = 44 = m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en-US" altLang="ja-JP" smtClean="0"/>
              <a:t>g(a) = |16 - a| + |45 - a| + |39 - a| +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smtClean="0"/>
              <a:t>			|53 - a| + |67 - a|</a:t>
            </a:r>
            <a:br>
              <a:rPr lang="en-US" altLang="ja-JP" smtClean="0"/>
            </a:br>
            <a:r>
              <a:rPr lang="en-US" altLang="ja-JP" smtClean="0"/>
              <a:t>       = |16 - a| + |39 - a| + |45 - a| +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smtClean="0"/>
              <a:t>			|53 - a| + |67 - a|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995738" y="2997200"/>
            <a:ext cx="720725" cy="215900"/>
          </a:xfrm>
          <a:prstGeom prst="leftRightArrow">
            <a:avLst>
              <a:gd name="adj1" fmla="val 50000"/>
              <a:gd name="adj2" fmla="val 667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EEF00F-F92E-4BCA-B9FD-58E2A803ACA7}" type="slidenum">
              <a:rPr kumimoji="0" lang="en-US" altLang="ja-JP"/>
              <a:pPr eaLnBrk="1" hangingPunct="1"/>
              <a:t>19</a:t>
            </a:fld>
            <a:endParaRPr kumimoji="0"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1401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1979613" y="4724400"/>
            <a:ext cx="2592387" cy="172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292725" y="1628775"/>
            <a:ext cx="2087563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7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graphicFrame>
        <p:nvGraphicFramePr>
          <p:cNvPr id="4153" name="Group 57"/>
          <p:cNvGraphicFramePr>
            <a:graphicFrameLocks noGrp="1"/>
          </p:cNvGraphicFramePr>
          <p:nvPr>
            <p:ph sz="half" idx="1"/>
          </p:nvPr>
        </p:nvGraphicFramePr>
        <p:xfrm>
          <a:off x="5292725" y="1628775"/>
          <a:ext cx="2087563" cy="2592389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度数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0-9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10-19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20-29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30-39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40-49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50-59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68313" y="1557338"/>
            <a:ext cx="3241675" cy="2374900"/>
          </a:xfrm>
          <a:prstGeom prst="cloudCallout">
            <a:avLst>
              <a:gd name="adj1" fmla="val -39324"/>
              <a:gd name="adj2" fmla="val -7083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1601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1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68538" y="18446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31913" y="30686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25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916238" y="27082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41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71550" y="2781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20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195513" y="3141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32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2731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57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619250" y="19891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38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547813" y="2492375"/>
            <a:ext cx="1152525" cy="366713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データ群</a:t>
            </a:r>
          </a:p>
        </p:txBody>
      </p:sp>
      <p:sp>
        <p:nvSpPr>
          <p:cNvPr id="4156" name="AutoShape 60"/>
          <p:cNvSpPr>
            <a:spLocks noChangeArrowheads="1"/>
          </p:cNvSpPr>
          <p:nvPr/>
        </p:nvSpPr>
        <p:spPr bwMode="auto">
          <a:xfrm>
            <a:off x="3995738" y="2708275"/>
            <a:ext cx="865187" cy="360363"/>
          </a:xfrm>
          <a:prstGeom prst="rightArrow">
            <a:avLst>
              <a:gd name="adj1" fmla="val 50000"/>
              <a:gd name="adj2" fmla="val 60022"/>
            </a:avLst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2627313" y="4581525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graphicFrame>
        <p:nvGraphicFramePr>
          <p:cNvPr id="4173" name="Object 77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673600"/>
          <a:ext cx="2881313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グラフ" r:id="rId3" imgW="6096000" imgH="4067251" progId="MSGraph.Chart.8">
                  <p:embed followColorScheme="full"/>
                </p:oleObj>
              </mc:Choice>
              <mc:Fallback>
                <p:oleObj name="グラフ" r:id="rId3" imgW="6096000" imgH="4067251" progId="MSGraph.Chart.8">
                  <p:embed followColorScheme="full"/>
                  <p:pic>
                    <p:nvPicPr>
                      <p:cNvPr id="0" name="Picture 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73600"/>
                        <a:ext cx="2881313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6" name="AutoShape 80"/>
          <p:cNvSpPr>
            <a:spLocks noChangeArrowheads="1"/>
          </p:cNvSpPr>
          <p:nvPr/>
        </p:nvSpPr>
        <p:spPr bwMode="auto">
          <a:xfrm rot="-1940348">
            <a:off x="5003800" y="4941888"/>
            <a:ext cx="1081088" cy="431800"/>
          </a:xfrm>
          <a:prstGeom prst="leftArrow">
            <a:avLst>
              <a:gd name="adj1" fmla="val 50000"/>
              <a:gd name="adj2" fmla="val 62592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164388" y="1412875"/>
            <a:ext cx="1439862" cy="366713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度数分布表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1331913" y="5300663"/>
            <a:ext cx="1368425" cy="366712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Histogram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688013"/>
          </a:xfrm>
        </p:spPr>
        <p:txBody>
          <a:bodyPr/>
          <a:lstStyle/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a ≦ 16		g(a) = -5a + 220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16 ≦ a ≦39	g(a) = -3a + 188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39 ≦ a ≦45	g(a) = -a + 110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45 ≦ a ≦53	g(a) = a + 20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53 ≦ a ≦67	g(a) = 3a - 86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a ≧ 67 		g(a) = 5a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220</a:t>
            </a:r>
          </a:p>
          <a:p>
            <a:pPr marL="660400" indent="-660400" eaLnBrk="1" hangingPunct="1">
              <a:buFontTx/>
              <a:buNone/>
            </a:pPr>
            <a:endParaRPr lang="en-US" altLang="ja-JP" smtClean="0"/>
          </a:p>
          <a:p>
            <a:pPr marL="660400" indent="-660400" eaLnBrk="1" hangingPunct="1">
              <a:buFontTx/>
              <a:buNone/>
            </a:pPr>
            <a:r>
              <a:rPr lang="ja-JP" altLang="en-US" smtClean="0"/>
              <a:t>最小値は</a:t>
            </a:r>
            <a:r>
              <a:rPr lang="en-US" altLang="ja-JP" smtClean="0"/>
              <a:t>a=45</a:t>
            </a:r>
            <a:r>
              <a:rPr lang="ja-JP" altLang="en-US" smtClean="0"/>
              <a:t>のとき。</a:t>
            </a:r>
          </a:p>
          <a:p>
            <a:pPr marL="660400" indent="-660400" eaLnBrk="1" hangingPunct="1">
              <a:buFontTx/>
              <a:buNone/>
            </a:pPr>
            <a:r>
              <a:rPr lang="en-US" altLang="ja-JP" smtClean="0"/>
              <a:t>45</a:t>
            </a:r>
            <a:r>
              <a:rPr lang="ja-JP" altLang="en-US" smtClean="0"/>
              <a:t>は</a:t>
            </a:r>
            <a:r>
              <a:rPr lang="en-US" altLang="ja-JP" smtClean="0"/>
              <a:t>16, 39, 45, 53, 67</a:t>
            </a:r>
            <a:r>
              <a:rPr lang="ja-JP" altLang="en-US" smtClean="0"/>
              <a:t>の中央値！</a:t>
            </a:r>
          </a:p>
        </p:txBody>
      </p:sp>
      <p:sp>
        <p:nvSpPr>
          <p:cNvPr id="1843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8870DB-3B1A-4BD8-9178-4B66BB654BDF}" type="slidenum">
              <a:rPr kumimoji="0" lang="en-US" altLang="ja-JP"/>
              <a:pPr eaLnBrk="1" hangingPunct="1"/>
              <a:t>20</a:t>
            </a:fld>
            <a:endParaRPr kumimoji="0"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968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92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（参考）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中央値</a:t>
            </a:r>
            <a:r>
              <a:rPr lang="en-US" altLang="ja-JP" smtClean="0"/>
              <a:t>(median)</a:t>
            </a:r>
            <a:r>
              <a:rPr lang="ja-JP" altLang="en-US" smtClean="0"/>
              <a:t>とは、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データを大きさの順に並べたとき、真ん中にくるデータのこと。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			</a:t>
            </a:r>
            <a:r>
              <a:rPr lang="en-US" altLang="ja-JP" smtClean="0"/>
              <a:t>16, 39, 45, 53, 67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995738" y="5229225"/>
            <a:ext cx="431800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19475" y="56610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これが中央値</a:t>
            </a:r>
          </a:p>
        </p:txBody>
      </p:sp>
      <p:sp>
        <p:nvSpPr>
          <p:cNvPr id="194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3BD4653-4F50-40E6-91C1-5949D9A69476}" type="slidenum">
              <a:rPr kumimoji="0" lang="en-US" altLang="ja-JP"/>
              <a:pPr eaLnBrk="1" hangingPunct="1"/>
              <a:t>21</a:t>
            </a:fld>
            <a:endParaRPr kumimoji="0"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1125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altLang="ja-JP" smtClean="0"/>
              <a:t>h(a) = |16 - a|</a:t>
            </a:r>
            <a:r>
              <a:rPr lang="en-US" altLang="ja-JP" baseline="30000" smtClean="0"/>
              <a:t>2</a:t>
            </a:r>
            <a:r>
              <a:rPr lang="en-US" altLang="ja-JP" smtClean="0"/>
              <a:t>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|67 - a|</a:t>
            </a:r>
            <a:r>
              <a:rPr lang="en-US" altLang="ja-JP" baseline="30000" smtClean="0"/>
              <a:t>2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baseline="30000" smtClean="0"/>
              <a:t>		</a:t>
            </a:r>
            <a:r>
              <a:rPr lang="en-US" altLang="ja-JP" smtClean="0"/>
              <a:t>     = (16 - a)</a:t>
            </a:r>
            <a:r>
              <a:rPr lang="en-US" altLang="ja-JP" baseline="30000" smtClean="0"/>
              <a:t>2</a:t>
            </a:r>
            <a:r>
              <a:rPr lang="en-US" altLang="ja-JP" smtClean="0"/>
              <a:t> + (39 - a)</a:t>
            </a:r>
            <a:r>
              <a:rPr lang="en-US" altLang="ja-JP" baseline="30000" smtClean="0"/>
              <a:t>2</a:t>
            </a:r>
            <a:r>
              <a:rPr lang="en-US" altLang="ja-JP" smtClean="0"/>
              <a:t> + (45 - a)</a:t>
            </a:r>
            <a:r>
              <a:rPr lang="en-US" altLang="ja-JP" baseline="30000" smtClean="0"/>
              <a:t>2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baseline="30000" smtClean="0"/>
              <a:t>			</a:t>
            </a:r>
            <a:r>
              <a:rPr lang="en-US" altLang="ja-JP" smtClean="0"/>
              <a:t> + (53 - a)</a:t>
            </a:r>
            <a:r>
              <a:rPr lang="en-US" altLang="ja-JP" baseline="30000" smtClean="0"/>
              <a:t>2</a:t>
            </a:r>
            <a:r>
              <a:rPr lang="en-US" altLang="ja-JP" smtClean="0"/>
              <a:t> + (67 - a)</a:t>
            </a:r>
            <a:r>
              <a:rPr lang="en-US" altLang="ja-JP" baseline="30000" smtClean="0"/>
              <a:t>2</a:t>
            </a:r>
          </a:p>
          <a:p>
            <a:pPr marL="609600" indent="-609600" eaLnBrk="1" hangingPunct="1">
              <a:buFontTx/>
              <a:buNone/>
            </a:pPr>
            <a:endParaRPr lang="en-US" altLang="ja-JP" baseline="30000" smtClean="0"/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ちょっと計算すると</a:t>
            </a:r>
            <a:r>
              <a:rPr lang="en-US" altLang="ja-JP" smtClean="0"/>
              <a:t>…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</a:t>
            </a:r>
            <a:r>
              <a:rPr lang="en-US" altLang="ja-JP" smtClean="0"/>
              <a:t>h(a)</a:t>
            </a:r>
            <a:r>
              <a:rPr lang="ja-JP" altLang="en-US" smtClean="0"/>
              <a:t>を最小にする</a:t>
            </a:r>
            <a:r>
              <a:rPr lang="en-US" altLang="ja-JP" smtClean="0"/>
              <a:t>a</a:t>
            </a:r>
            <a:r>
              <a:rPr lang="ja-JP" altLang="en-US" smtClean="0"/>
              <a:t>は、</a:t>
            </a:r>
            <a:r>
              <a:rPr lang="en-US" altLang="ja-JP" smtClean="0"/>
              <a:t>a=m</a:t>
            </a:r>
            <a:r>
              <a:rPr lang="ja-JP" altLang="en-US" smtClean="0"/>
              <a:t>。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64163" y="5013325"/>
            <a:ext cx="287337" cy="503238"/>
          </a:xfrm>
          <a:prstGeom prst="upArrow">
            <a:avLst>
              <a:gd name="adj1" fmla="val 50000"/>
              <a:gd name="adj2" fmla="val 437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219700" y="551656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平均</a:t>
            </a:r>
          </a:p>
        </p:txBody>
      </p:sp>
      <p:sp>
        <p:nvSpPr>
          <p:cNvPr id="204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9915C0D-CBEC-440F-93CC-D4976E2D28D4}" type="slidenum">
              <a:rPr kumimoji="0" lang="en-US" altLang="ja-JP"/>
              <a:pPr eaLnBrk="1" hangingPunct="1"/>
              <a:t>22</a:t>
            </a:fld>
            <a:endParaRPr kumimoji="0"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2326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ここまでのまとめ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次のスライドの通り。</a:t>
            </a:r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B7C9FF3-4E53-4BBF-A306-8DB56BDF92A8}" type="slidenum">
              <a:rPr kumimoji="0" lang="en-US" altLang="ja-JP"/>
              <a:pPr eaLnBrk="1" hangingPunct="1"/>
              <a:t>23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8285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平均と中央値の性質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529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基準点を</a:t>
            </a:r>
            <a:r>
              <a:rPr lang="en-US" altLang="ja-JP" smtClean="0"/>
              <a:t>m</a:t>
            </a:r>
            <a:r>
              <a:rPr lang="ja-JP" altLang="en-US" smtClean="0"/>
              <a:t>とするとき、（</a:t>
            </a:r>
            <a:r>
              <a:rPr lang="en-US" altLang="ja-JP" smtClean="0"/>
              <a:t>x</a:t>
            </a:r>
            <a:r>
              <a:rPr lang="en-US" altLang="ja-JP" baseline="-25000" smtClean="0"/>
              <a:t>i</a:t>
            </a:r>
            <a:r>
              <a:rPr lang="en-US" altLang="ja-JP" smtClean="0"/>
              <a:t> - m</a:t>
            </a:r>
            <a:r>
              <a:rPr lang="ja-JP" altLang="en-US" smtClean="0"/>
              <a:t>）の総和は常にゼロとなる。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|x</a:t>
            </a:r>
            <a:r>
              <a:rPr lang="en-US" altLang="ja-JP" baseline="-25000" smtClean="0"/>
              <a:t>i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  <a:r>
              <a:rPr lang="ja-JP" altLang="en-US" smtClean="0"/>
              <a:t>の総和は、</a:t>
            </a:r>
            <a:r>
              <a:rPr lang="en-US" altLang="ja-JP" smtClean="0"/>
              <a:t>a=</a:t>
            </a:r>
            <a:r>
              <a:rPr lang="ja-JP" altLang="en-US" smtClean="0"/>
              <a:t>中央値（</a:t>
            </a:r>
            <a:r>
              <a:rPr lang="en-US" altLang="ja-JP" smtClean="0"/>
              <a:t>median</a:t>
            </a:r>
            <a:r>
              <a:rPr lang="ja-JP" altLang="en-US" smtClean="0"/>
              <a:t>）のとき最小になる。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|x</a:t>
            </a:r>
            <a:r>
              <a:rPr lang="en-US" altLang="ja-JP" baseline="-25000" smtClean="0"/>
              <a:t>i</a:t>
            </a:r>
            <a:r>
              <a:rPr lang="en-US" altLang="ja-JP" smtClean="0"/>
              <a:t> </a:t>
            </a:r>
            <a:r>
              <a:rPr lang="en-US" altLang="ja-JP" smtClean="0">
                <a:latin typeface="Arial" panose="020B0604020202020204" pitchFamily="34" charset="0"/>
              </a:rPr>
              <a:t>–</a:t>
            </a:r>
            <a:r>
              <a:rPr lang="en-US" altLang="ja-JP" smtClean="0"/>
              <a:t> a|</a:t>
            </a:r>
            <a:r>
              <a:rPr lang="en-US" altLang="ja-JP" baseline="30000" smtClean="0"/>
              <a:t>2</a:t>
            </a:r>
            <a:r>
              <a:rPr lang="ja-JP" altLang="en-US" smtClean="0"/>
              <a:t>の総和は、</a:t>
            </a:r>
            <a:r>
              <a:rPr lang="en-US" altLang="ja-JP" smtClean="0"/>
              <a:t>a=m</a:t>
            </a:r>
            <a:r>
              <a:rPr lang="ja-JP" altLang="en-US" smtClean="0"/>
              <a:t>（平均）のとき最小となる。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	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635375" y="5084763"/>
            <a:ext cx="1873250" cy="64928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19475" y="5805488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/>
              <a:t>平均</a:t>
            </a:r>
            <a:r>
              <a:rPr lang="en-US" altLang="ja-JP" dirty="0"/>
              <a:t>=(</a:t>
            </a:r>
            <a:r>
              <a:rPr lang="en-US" altLang="ja-JP" dirty="0" err="1"/>
              <a:t>Σx</a:t>
            </a:r>
            <a:r>
              <a:rPr lang="en-US" altLang="ja-JP" baseline="-25000" dirty="0" err="1"/>
              <a:t>i</a:t>
            </a:r>
            <a:r>
              <a:rPr lang="en-US" altLang="ja-JP" dirty="0"/>
              <a:t>)/N </a:t>
            </a:r>
            <a:r>
              <a:rPr lang="ja-JP" altLang="en-US" dirty="0"/>
              <a:t>の妥当性を示している。</a:t>
            </a:r>
          </a:p>
        </p:txBody>
      </p:sp>
      <p:sp>
        <p:nvSpPr>
          <p:cNvPr id="225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247A00B-E425-42BB-919E-F668DAA1B00C}" type="slidenum">
              <a:rPr kumimoji="0" lang="en-US" altLang="ja-JP"/>
              <a:pPr eaLnBrk="1" hangingPunct="1"/>
              <a:t>24</a:t>
            </a:fld>
            <a:endParaRPr kumimoji="0"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85179" y="6381750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2114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以上のような事実を踏まえて，．．．</a:t>
            </a:r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565DEC6-E27E-495C-8058-2873571BFAF7}" type="slidenum">
              <a:rPr kumimoji="0" lang="en-US" altLang="ja-JP"/>
              <a:pPr eaLnBrk="1" hangingPunct="1"/>
              <a:t>25</a:t>
            </a:fld>
            <a:endParaRPr kumimoji="0" lang="en-US" altLang="ja-JP"/>
          </a:p>
        </p:txBody>
      </p:sp>
      <p:sp>
        <p:nvSpPr>
          <p:cNvPr id="2355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1902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各種統計量の考察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529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z="2800" smtClean="0"/>
              <a:t>m = (Σxi ) / N </a:t>
            </a:r>
            <a:r>
              <a:rPr lang="ja-JP" altLang="en-US" sz="2800" smtClean="0"/>
              <a:t>の定義は妥当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2800" smtClean="0"/>
              <a:t>平均偏差</a:t>
            </a:r>
            <a:r>
              <a:rPr lang="en-US" altLang="ja-JP" sz="2800" smtClean="0"/>
              <a:t>MD= (|x</a:t>
            </a:r>
            <a:r>
              <a:rPr lang="en-US" altLang="ja-JP" sz="2800" baseline="-25000" smtClean="0"/>
              <a:t>i</a:t>
            </a:r>
            <a:r>
              <a:rPr lang="en-US" altLang="ja-JP" sz="2800" smtClean="0"/>
              <a:t> </a:t>
            </a:r>
            <a:r>
              <a:rPr lang="en-US" altLang="ja-JP" sz="2800" smtClean="0">
                <a:latin typeface="Arial" panose="020B0604020202020204" pitchFamily="34" charset="0"/>
              </a:rPr>
              <a:t>–</a:t>
            </a:r>
            <a:r>
              <a:rPr lang="en-US" altLang="ja-JP" sz="2800" smtClean="0"/>
              <a:t> m|</a:t>
            </a:r>
            <a:r>
              <a:rPr lang="ja-JP" altLang="en-US" sz="2800" smtClean="0"/>
              <a:t>の平均</a:t>
            </a:r>
            <a:r>
              <a:rPr lang="en-US" altLang="ja-JP" sz="2800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2800" smtClean="0"/>
              <a:t>平均偏差の式において、中央値（</a:t>
            </a:r>
            <a:r>
              <a:rPr lang="en-US" altLang="ja-JP" sz="2800" smtClean="0"/>
              <a:t>median</a:t>
            </a:r>
            <a:r>
              <a:rPr lang="ja-JP" altLang="en-US" sz="2800" smtClean="0"/>
              <a:t>）には意味がある。（平均偏差の定義には中央値を用いるべきか？）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2800" smtClean="0"/>
              <a:t>分散</a:t>
            </a:r>
            <a:r>
              <a:rPr lang="en-US" altLang="ja-JP" sz="2800" smtClean="0"/>
              <a:t>=(|x</a:t>
            </a:r>
            <a:r>
              <a:rPr lang="en-US" altLang="ja-JP" sz="2800" baseline="-25000" smtClean="0"/>
              <a:t>i</a:t>
            </a:r>
            <a:r>
              <a:rPr lang="en-US" altLang="ja-JP" sz="2800" smtClean="0"/>
              <a:t> </a:t>
            </a:r>
            <a:r>
              <a:rPr lang="en-US" altLang="ja-JP" sz="2800" smtClean="0">
                <a:latin typeface="Arial" panose="020B0604020202020204" pitchFamily="34" charset="0"/>
              </a:rPr>
              <a:t>–</a:t>
            </a:r>
            <a:r>
              <a:rPr lang="en-US" altLang="ja-JP" sz="2800" smtClean="0"/>
              <a:t> m|</a:t>
            </a:r>
            <a:r>
              <a:rPr lang="en-US" altLang="ja-JP" sz="2800" baseline="30000" smtClean="0"/>
              <a:t>2</a:t>
            </a:r>
            <a:r>
              <a:rPr lang="ja-JP" altLang="en-US" sz="2800" smtClean="0"/>
              <a:t>の平均</a:t>
            </a:r>
            <a:r>
              <a:rPr lang="en-US" altLang="ja-JP" sz="2800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2800" smtClean="0"/>
              <a:t>分散の式において、</a:t>
            </a:r>
            <a:r>
              <a:rPr lang="en-US" altLang="ja-JP" sz="2800" smtClean="0"/>
              <a:t>m</a:t>
            </a:r>
            <a:r>
              <a:rPr lang="ja-JP" altLang="en-US" sz="2800" smtClean="0"/>
              <a:t>が平均のとき最小となるので、平均</a:t>
            </a:r>
            <a:r>
              <a:rPr lang="en-US" altLang="ja-JP" sz="2800" smtClean="0"/>
              <a:t>m</a:t>
            </a:r>
            <a:r>
              <a:rPr lang="ja-JP" altLang="en-US" sz="2800" smtClean="0"/>
              <a:t>を基準とするのは妥当である。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2800" smtClean="0"/>
              <a:t>	</a:t>
            </a:r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C855606-7CCD-40F2-B9DE-2C3DDF0D6B1C}" type="slidenum">
              <a:rPr kumimoji="0" lang="en-US" altLang="ja-JP"/>
              <a:pPr eaLnBrk="1" hangingPunct="1"/>
              <a:t>26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28224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6870700" cy="771525"/>
          </a:xfrm>
        </p:spPr>
        <p:txBody>
          <a:bodyPr/>
          <a:lstStyle/>
          <a:p>
            <a:pPr eaLnBrk="1" hangingPunct="1"/>
            <a:r>
              <a:rPr lang="ja-JP" altLang="en-US" smtClean="0"/>
              <a:t>簡単な練習問題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3529012" cy="447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/>
              <a:t>Problem: 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     </a:t>
            </a:r>
            <a:r>
              <a:rPr lang="ja-JP" altLang="en-US" sz="2800" smtClean="0"/>
              <a:t>次のデータは</a:t>
            </a:r>
            <a:r>
              <a:rPr lang="en-US" altLang="ja-JP" sz="2800" smtClean="0"/>
              <a:t>50</a:t>
            </a:r>
            <a:r>
              <a:rPr lang="ja-JP" altLang="en-US" sz="2800" smtClean="0"/>
              <a:t>人の成人男性の血圧値である。平均</a:t>
            </a:r>
            <a:r>
              <a:rPr lang="en-US" altLang="ja-JP" sz="2800" smtClean="0"/>
              <a:t>m</a:t>
            </a:r>
            <a:r>
              <a:rPr lang="ja-JP" altLang="en-US" sz="2800" smtClean="0"/>
              <a:t>、中央値</a:t>
            </a:r>
            <a:r>
              <a:rPr lang="en-US" altLang="ja-JP" sz="2800" smtClean="0"/>
              <a:t>me</a:t>
            </a:r>
            <a:r>
              <a:rPr lang="ja-JP" altLang="en-US" sz="2800" smtClean="0"/>
              <a:t>、モード</a:t>
            </a:r>
            <a:r>
              <a:rPr lang="en-US" altLang="ja-JP" sz="2800" smtClean="0"/>
              <a:t>mode</a:t>
            </a:r>
            <a:r>
              <a:rPr lang="ja-JP" altLang="en-US" sz="2800" smtClean="0"/>
              <a:t>（最頻値）、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分散</a:t>
            </a:r>
            <a:r>
              <a:rPr lang="en-US" altLang="ja-JP" sz="2800" smtClean="0"/>
              <a:t>s</a:t>
            </a:r>
            <a:r>
              <a:rPr lang="en-US" altLang="ja-JP" sz="2800" baseline="30000" smtClean="0"/>
              <a:t>2</a:t>
            </a:r>
            <a:r>
              <a:rPr lang="ja-JP" altLang="en-US" sz="2800" smtClean="0"/>
              <a:t>、標準偏差</a:t>
            </a:r>
            <a:r>
              <a:rPr lang="en-US" altLang="ja-JP" sz="2800" smtClean="0"/>
              <a:t>s</a:t>
            </a:r>
            <a:r>
              <a:rPr lang="ja-JP" altLang="en-US" sz="2800" smtClean="0"/>
              <a:t>をそれぞれ求めよ。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	</a:t>
            </a:r>
          </a:p>
        </p:txBody>
      </p:sp>
      <p:graphicFrame>
        <p:nvGraphicFramePr>
          <p:cNvPr id="32916" name="Group 148"/>
          <p:cNvGraphicFramePr>
            <a:graphicFrameLocks noGrp="1"/>
          </p:cNvGraphicFramePr>
          <p:nvPr>
            <p:ph sz="half" idx="2"/>
          </p:nvPr>
        </p:nvGraphicFramePr>
        <p:xfrm>
          <a:off x="3851275" y="1203325"/>
          <a:ext cx="4321175" cy="5181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50" charset="-128"/>
                        </a:rPr>
                        <a:t>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672" name="Text Box 149"/>
          <p:cNvSpPr txBox="1">
            <a:spLocks noChangeArrowheads="1"/>
          </p:cNvSpPr>
          <p:nvPr/>
        </p:nvSpPr>
        <p:spPr bwMode="auto">
          <a:xfrm>
            <a:off x="4716463" y="836613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表．成人男性</a:t>
            </a:r>
            <a:r>
              <a:rPr lang="en-US" altLang="ja-JP"/>
              <a:t>50</a:t>
            </a:r>
            <a:r>
              <a:rPr lang="ja-JP" altLang="en-US"/>
              <a:t>人の血圧</a:t>
            </a:r>
          </a:p>
        </p:txBody>
      </p:sp>
      <p:sp>
        <p:nvSpPr>
          <p:cNvPr id="25673" name="Text Box 150"/>
          <p:cNvSpPr txBox="1">
            <a:spLocks noChangeArrowheads="1"/>
          </p:cNvSpPr>
          <p:nvPr/>
        </p:nvSpPr>
        <p:spPr bwMode="auto">
          <a:xfrm>
            <a:off x="1042988" y="5013325"/>
            <a:ext cx="287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Advice: EXCEL</a:t>
            </a:r>
            <a:r>
              <a:rPr lang="ja-JP" altLang="en-US"/>
              <a:t>を使おう！</a:t>
            </a:r>
          </a:p>
        </p:txBody>
      </p:sp>
      <p:sp>
        <p:nvSpPr>
          <p:cNvPr id="25674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71CC9B1-FA07-4DF0-B7B8-FA286B64902E}" type="slidenum">
              <a:rPr kumimoji="0" lang="en-US" altLang="ja-JP"/>
              <a:pPr eaLnBrk="1" hangingPunct="1"/>
              <a:t>27</a:t>
            </a:fld>
            <a:endParaRPr kumimoji="0" lang="en-US" altLang="ja-JP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428113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1256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6870700" cy="771525"/>
          </a:xfrm>
        </p:spPr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696200" cy="4897438"/>
          </a:xfrm>
        </p:spPr>
        <p:txBody>
          <a:bodyPr/>
          <a:lstStyle/>
          <a:p>
            <a:pPr marL="609600" indent="-609600" eaLnBrk="1" hangingPunct="1"/>
            <a:r>
              <a:rPr lang="ja-JP" altLang="en-US" smtClean="0"/>
              <a:t>データ群が与えられたとき、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データの代表値：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>
                <a:solidFill>
                  <a:schemeClr val="tx2"/>
                </a:solidFill>
              </a:rPr>
              <a:t>平均</a:t>
            </a:r>
            <a:r>
              <a:rPr lang="en-US" altLang="ja-JP" smtClean="0"/>
              <a:t>(mean)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>
                <a:solidFill>
                  <a:schemeClr val="tx2"/>
                </a:solidFill>
              </a:rPr>
              <a:t>中央値</a:t>
            </a:r>
            <a:r>
              <a:rPr lang="en-US" altLang="ja-JP" smtClean="0"/>
              <a:t>(median)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>
                <a:solidFill>
                  <a:schemeClr val="tx2"/>
                </a:solidFill>
              </a:rPr>
              <a:t>モード</a:t>
            </a:r>
            <a:r>
              <a:rPr lang="en-US" altLang="ja-JP" smtClean="0"/>
              <a:t>(mode)</a:t>
            </a:r>
            <a:r>
              <a:rPr lang="ja-JP" altLang="en-US" smtClean="0"/>
              <a:t>　</a:t>
            </a:r>
            <a:r>
              <a:rPr lang="en-US" altLang="ja-JP" smtClean="0"/>
              <a:t>or </a:t>
            </a:r>
            <a:r>
              <a:rPr lang="ja-JP" altLang="en-US" smtClean="0"/>
              <a:t>最頻値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データのバラツキ：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範囲（</a:t>
            </a:r>
            <a:r>
              <a:rPr lang="en-US" altLang="ja-JP" smtClean="0"/>
              <a:t>range</a:t>
            </a:r>
            <a:r>
              <a:rPr lang="ja-JP" altLang="en-US" smtClean="0"/>
              <a:t>） </a:t>
            </a:r>
            <a:r>
              <a:rPr lang="en-US" altLang="ja-JP" smtClean="0"/>
              <a:t>or </a:t>
            </a:r>
            <a:r>
              <a:rPr lang="ja-JP" altLang="en-US" smtClean="0"/>
              <a:t>レンジ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>
                <a:solidFill>
                  <a:schemeClr val="tx2"/>
                </a:solidFill>
              </a:rPr>
              <a:t>分散</a:t>
            </a:r>
            <a:r>
              <a:rPr lang="en-US" altLang="ja-JP" smtClean="0"/>
              <a:t>(variance)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>
                <a:solidFill>
                  <a:schemeClr val="tx2"/>
                </a:solidFill>
              </a:rPr>
              <a:t>標準偏差</a:t>
            </a:r>
            <a:r>
              <a:rPr lang="en-US" altLang="ja-JP" smtClean="0"/>
              <a:t>(standard deviation)</a:t>
            </a:r>
          </a:p>
          <a:p>
            <a:pPr marL="990600" lvl="1" indent="-5334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700338" y="6165850"/>
            <a:ext cx="4751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赤字のものは、</a:t>
            </a:r>
            <a:r>
              <a:rPr lang="ja-JP" altLang="en-US">
                <a:solidFill>
                  <a:schemeClr val="tx2"/>
                </a:solidFill>
              </a:rPr>
              <a:t>基本統計量</a:t>
            </a:r>
            <a:r>
              <a:rPr lang="ja-JP" altLang="en-US"/>
              <a:t>とも呼ばれる。</a:t>
            </a:r>
          </a:p>
        </p:txBody>
      </p:sp>
      <p:sp>
        <p:nvSpPr>
          <p:cNvPr id="266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D88BD78-4A0C-4AC7-ACB7-0DCD1CDA0E46}" type="slidenum">
              <a:rPr kumimoji="0" lang="en-US" altLang="ja-JP"/>
              <a:pPr eaLnBrk="1" hangingPunct="1"/>
              <a:t>28</a:t>
            </a:fld>
            <a:endParaRPr kumimoji="0"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515192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1565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288869" y="2755106"/>
            <a:ext cx="6210391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データが与えられたら、指定されなくても</a:t>
            </a:r>
            <a:r>
              <a:rPr lang="ja-JP" altLang="en-US" b="1" dirty="0" smtClean="0">
                <a:solidFill>
                  <a:srgbClr val="FF0000"/>
                </a:solidFill>
              </a:rPr>
              <a:t>基本統計量</a:t>
            </a:r>
            <a:r>
              <a:rPr lang="ja-JP" altLang="en-US" dirty="0" smtClean="0"/>
              <a:t>は常に計算するもの。</a:t>
            </a:r>
          </a:p>
          <a:p>
            <a:pPr lvl="1" eaLnBrk="1" hangingPunct="1"/>
            <a:r>
              <a:rPr lang="ja-JP" altLang="en-US" dirty="0" smtClean="0"/>
              <a:t>平均・中央値・モード・分散（</a:t>
            </a:r>
            <a:r>
              <a:rPr lang="en-US" altLang="ja-JP" dirty="0" smtClean="0"/>
              <a:t>or </a:t>
            </a:r>
            <a:r>
              <a:rPr lang="ja-JP" altLang="en-US" dirty="0" smtClean="0"/>
              <a:t>標準偏差）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87900" y="4365625"/>
            <a:ext cx="3097213" cy="6413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/>
              <a:t>度数分布表やヒストグラムも言われなくても描きましょう！</a:t>
            </a:r>
          </a:p>
        </p:txBody>
      </p:sp>
      <p:sp>
        <p:nvSpPr>
          <p:cNvPr id="276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47EC2F-4526-4143-95F6-435DE996936B}" type="slidenum">
              <a:rPr kumimoji="0" lang="en-US" altLang="ja-JP"/>
              <a:pPr eaLnBrk="1" hangingPunct="1"/>
              <a:t>29</a:t>
            </a:fld>
            <a:endParaRPr kumimoji="0"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03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再掲</a:t>
            </a:r>
            <a:endParaRPr lang="ja-JP" altLang="ja-JP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データ群</a:t>
            </a:r>
          </a:p>
          <a:p>
            <a:pPr>
              <a:lnSpc>
                <a:spcPct val="90000"/>
              </a:lnSpc>
            </a:pPr>
            <a:endParaRPr lang="ja-JP" altLang="en-US" sz="2800"/>
          </a:p>
          <a:p>
            <a:pPr>
              <a:lnSpc>
                <a:spcPct val="90000"/>
              </a:lnSpc>
            </a:pPr>
            <a:r>
              <a:rPr lang="ja-JP" altLang="en-US" sz="2800"/>
              <a:t>データ全体としての性質を数値化すると</a:t>
            </a:r>
          </a:p>
          <a:p>
            <a:pPr lvl="1">
              <a:lnSpc>
                <a:spcPct val="90000"/>
              </a:lnSpc>
            </a:pPr>
            <a:r>
              <a:rPr lang="ja-JP" altLang="en-US" sz="2400" b="1">
                <a:solidFill>
                  <a:schemeClr val="accent2"/>
                </a:solidFill>
              </a:rPr>
              <a:t>平均</a:t>
            </a:r>
            <a:r>
              <a:rPr lang="ja-JP" altLang="en-US" sz="2400"/>
              <a:t>（データの代表値</a:t>
            </a:r>
            <a:r>
              <a:rPr lang="en-US" altLang="ja-JP" sz="2400"/>
              <a:t>, mean</a:t>
            </a:r>
            <a:r>
              <a:rPr lang="ja-JP" altLang="en-US" sz="240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b="1">
                <a:solidFill>
                  <a:schemeClr val="accent2"/>
                </a:solidFill>
              </a:rPr>
              <a:t>分散</a:t>
            </a:r>
            <a:r>
              <a:rPr lang="ja-JP" altLang="en-US" sz="2400"/>
              <a:t>（データの散らばり</a:t>
            </a:r>
            <a:r>
              <a:rPr lang="en-US" altLang="ja-JP" sz="2400"/>
              <a:t>, variance</a:t>
            </a:r>
            <a:r>
              <a:rPr lang="ja-JP" altLang="en-US" sz="240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標準偏差（データの散らばり</a:t>
            </a:r>
            <a:r>
              <a:rPr lang="en-US" altLang="ja-JP" sz="2400"/>
              <a:t>, standard deviation</a:t>
            </a:r>
            <a:r>
              <a:rPr lang="ja-JP" altLang="en-US" sz="240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b="1">
                <a:solidFill>
                  <a:schemeClr val="accent2"/>
                </a:solidFill>
              </a:rPr>
              <a:t>中央値</a:t>
            </a:r>
            <a:r>
              <a:rPr lang="ja-JP" altLang="en-US" sz="2400"/>
              <a:t>（データの代表値</a:t>
            </a:r>
            <a:r>
              <a:rPr lang="en-US" altLang="ja-JP" sz="2400"/>
              <a:t>, median</a:t>
            </a:r>
            <a:r>
              <a:rPr lang="ja-JP" altLang="en-US" sz="240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b="1">
                <a:solidFill>
                  <a:schemeClr val="accent2"/>
                </a:solidFill>
              </a:rPr>
              <a:t>最頻値</a:t>
            </a:r>
            <a:r>
              <a:rPr lang="ja-JP" altLang="en-US" sz="2400"/>
              <a:t>（データの代表値</a:t>
            </a:r>
            <a:r>
              <a:rPr lang="en-US" altLang="ja-JP" sz="2400"/>
              <a:t>, mode</a:t>
            </a:r>
            <a:r>
              <a:rPr lang="ja-JP" altLang="en-US" sz="240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b="1">
                <a:solidFill>
                  <a:schemeClr val="accent2"/>
                </a:solidFill>
              </a:rPr>
              <a:t>最大値</a:t>
            </a:r>
            <a:r>
              <a:rPr lang="ja-JP" altLang="en-US" sz="2400">
                <a:solidFill>
                  <a:schemeClr val="accent2"/>
                </a:solidFill>
              </a:rPr>
              <a:t>＆</a:t>
            </a:r>
            <a:r>
              <a:rPr lang="ja-JP" altLang="en-US" sz="2400" b="1">
                <a:solidFill>
                  <a:schemeClr val="accent2"/>
                </a:solidFill>
              </a:rPr>
              <a:t>最小値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範囲（データの散らばり</a:t>
            </a:r>
            <a:r>
              <a:rPr lang="en-US" altLang="ja-JP" sz="2400"/>
              <a:t>, range</a:t>
            </a:r>
            <a:r>
              <a:rPr lang="ja-JP" altLang="en-US" sz="2400"/>
              <a:t>）  </a:t>
            </a:r>
            <a:r>
              <a:rPr lang="en-US" altLang="ja-JP" sz="2400"/>
              <a:t>etc.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1484313"/>
          <a:ext cx="4038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数式" r:id="rId3" imgW="1002865" imgH="228501" progId="Equation.3">
                  <p:embed/>
                </p:oleObj>
              </mc:Choice>
              <mc:Fallback>
                <p:oleObj name="数式" r:id="rId3" imgW="1002865" imgH="228501" progId="Equation.3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484313"/>
                        <a:ext cx="40386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これらの改良版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幹葉表示</a:t>
            </a:r>
            <a:r>
              <a:rPr lang="en-US" altLang="ja-JP"/>
              <a:t>(stem-leaf-and-forget-display)</a:t>
            </a:r>
          </a:p>
          <a:p>
            <a:pPr lvl="1"/>
            <a:r>
              <a:rPr lang="ja-JP" altLang="en-US"/>
              <a:t>度数分布表</a:t>
            </a:r>
          </a:p>
          <a:p>
            <a:r>
              <a:rPr lang="ja-JP" altLang="en-US"/>
              <a:t>５数表示</a:t>
            </a:r>
            <a:r>
              <a:rPr lang="en-US" altLang="ja-JP"/>
              <a:t>(five number display)</a:t>
            </a:r>
          </a:p>
          <a:p>
            <a:pPr lvl="1"/>
            <a:r>
              <a:rPr lang="ja-JP" altLang="en-US"/>
              <a:t>基本統計量</a:t>
            </a:r>
          </a:p>
          <a:p>
            <a:r>
              <a:rPr lang="ja-JP" altLang="en-US"/>
              <a:t>箱ヒゲ図</a:t>
            </a:r>
          </a:p>
          <a:p>
            <a:pPr lvl="1"/>
            <a:r>
              <a:rPr lang="ja-JP" altLang="en-US"/>
              <a:t>基本統計量の図示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5468938" y="2543175"/>
            <a:ext cx="592137" cy="2808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5151438" y="2543175"/>
            <a:ext cx="287337" cy="2808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51438" y="2517775"/>
            <a:ext cx="10795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4   2   0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2   3   0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3   2   0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4   3   0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3   1   0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3   1   0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779838" y="2492375"/>
            <a:ext cx="287337" cy="2808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457575" y="2492375"/>
            <a:ext cx="287338" cy="280828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132138" y="2492375"/>
            <a:ext cx="287337" cy="2808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333500" y="2489200"/>
            <a:ext cx="584200" cy="28067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幹葉表示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31913" y="2492375"/>
            <a:ext cx="57467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427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313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232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323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434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317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311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132138" y="2492375"/>
            <a:ext cx="10795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4   2   7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3   1   3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2   3   2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3   2   3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4   3   4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3   1   7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3   1   1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286000" y="3263900"/>
            <a:ext cx="508000" cy="13843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基本的考え方</a:t>
            </a:r>
          </a:p>
          <a:p>
            <a:pPr lvl="1"/>
            <a:endParaRPr lang="en-US" altLang="ja-JP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16000" y="5918200"/>
            <a:ext cx="3048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/>
              <a:t>幹 </a:t>
            </a:r>
            <a:r>
              <a:rPr lang="en-US" altLang="ja-JP"/>
              <a:t>(stem)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/>
              <a:t>Most Significant Digit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441700" y="58420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葉 </a:t>
            </a:r>
            <a:r>
              <a:rPr lang="en-US" altLang="ja-JP"/>
              <a:t>(leaf 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740400" y="560070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端数 </a:t>
            </a:r>
            <a:r>
              <a:rPr lang="en-US" altLang="ja-JP"/>
              <a:t>(forget)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2120900" y="5207000"/>
            <a:ext cx="9652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3581400" y="5283200"/>
            <a:ext cx="203200" cy="6223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3911600" y="5321300"/>
            <a:ext cx="1854200" cy="457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4419600" y="3175000"/>
            <a:ext cx="508000" cy="13843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436818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幹葉表示（例）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485" y="1417638"/>
            <a:ext cx="4093029" cy="4706983"/>
          </a:xfrm>
          <a:prstGeom prst="rect">
            <a:avLst/>
          </a:prstGeom>
        </p:spPr>
      </p:pic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9754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Problem  </a:t>
            </a:r>
            <a:r>
              <a:rPr lang="ja-JP" altLang="en-US" dirty="0" smtClean="0"/>
              <a:t>　</a:t>
            </a:r>
            <a:r>
              <a:rPr lang="ja-JP" altLang="en-US" dirty="0"/>
              <a:t>以下</a:t>
            </a:r>
            <a:r>
              <a:rPr lang="ja-JP" altLang="en-US" dirty="0" smtClean="0"/>
              <a:t>のデータセット</a:t>
            </a:r>
            <a:r>
              <a:rPr kumimoji="1" lang="ja-JP" altLang="en-US" dirty="0" smtClean="0"/>
              <a:t>に関し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kumimoji="1" lang="ja-JP" altLang="en-US" dirty="0" smtClean="0"/>
              <a:t>「</a:t>
            </a:r>
            <a:r>
              <a:rPr lang="ja-JP" altLang="en-US" dirty="0" smtClean="0"/>
              <a:t>幹葉表示</a:t>
            </a:r>
            <a:r>
              <a:rPr kumimoji="1" lang="ja-JP" altLang="en-US" dirty="0" smtClean="0"/>
              <a:t>」を求めよ。</a:t>
            </a:r>
            <a:endParaRPr kumimoji="1"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1486" y="3744686"/>
            <a:ext cx="6548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283, 339, 350, 348, 386, 390, 360, 423, 393, 350, 239, 272, 150, 189, 340, 399, 288, 321, 331, 335, 283, 261, 253, 286, 284, 173, 132, 199, 235, 212, 310, 285, 258, 215, 267, 282, 278, 225, 183, 267, 311, 233, 322, 282, 315, 290, 273, 138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659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五</a:t>
            </a:r>
            <a:r>
              <a:rPr lang="ja-JP" altLang="en-US" dirty="0" smtClean="0"/>
              <a:t>数表示（五数要約）</a:t>
            </a:r>
            <a:endParaRPr lang="ja-JP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データのばらつきの様子をあらわすのに、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最小値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第１四分位数</a:t>
            </a:r>
            <a:r>
              <a:rPr lang="ja-JP" altLang="en-US" sz="2800" dirty="0" smtClean="0"/>
              <a:t>（小さいほうから</a:t>
            </a:r>
            <a:r>
              <a:rPr lang="en-US" altLang="ja-JP" sz="2800" dirty="0" smtClean="0"/>
              <a:t>1/4</a:t>
            </a:r>
            <a:r>
              <a:rPr lang="ja-JP" altLang="en-US" sz="2800" dirty="0" smtClean="0"/>
              <a:t>のところのデータ）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第２四分位数</a:t>
            </a:r>
            <a:r>
              <a:rPr lang="ja-JP" altLang="en-US" sz="2800" dirty="0" smtClean="0"/>
              <a:t>（小さいほうから</a:t>
            </a:r>
            <a:r>
              <a:rPr lang="en-US" altLang="ja-JP" sz="2800" dirty="0" smtClean="0"/>
              <a:t>2/4</a:t>
            </a:r>
            <a:r>
              <a:rPr lang="ja-JP" altLang="en-US" sz="2800" dirty="0" smtClean="0"/>
              <a:t>のところのデータ、中央値と同じこと）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第３四分位数</a:t>
            </a:r>
            <a:r>
              <a:rPr lang="ja-JP" altLang="en-US" sz="2800" dirty="0" smtClean="0"/>
              <a:t>（小さいほうから</a:t>
            </a:r>
            <a:r>
              <a:rPr lang="en-US" altLang="ja-JP" sz="2800" dirty="0" smtClean="0"/>
              <a:t>3/4</a:t>
            </a:r>
            <a:r>
              <a:rPr lang="ja-JP" altLang="en-US" sz="2800" dirty="0" smtClean="0"/>
              <a:t>のところのデータ）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最大値</a:t>
            </a:r>
          </a:p>
          <a:p>
            <a:pPr marL="0" indent="0">
              <a:buNone/>
            </a:pPr>
            <a:r>
              <a:rPr lang="ja-JP" altLang="en-US" dirty="0" smtClean="0"/>
              <a:t>の５つの数を用いて表すこと。</a:t>
            </a:r>
          </a:p>
          <a:p>
            <a:pPr marL="0" indent="0">
              <a:buNone/>
            </a:pPr>
            <a:endParaRPr lang="ja-JP" altLang="ja-JP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Problem  </a:t>
            </a:r>
            <a:r>
              <a:rPr lang="ja-JP" altLang="en-US" dirty="0" smtClean="0"/>
              <a:t>　先述のデータセット</a:t>
            </a:r>
            <a:r>
              <a:rPr kumimoji="1" lang="ja-JP" altLang="en-US" dirty="0" smtClean="0"/>
              <a:t>に関し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kumimoji="1" lang="ja-JP" altLang="en-US" dirty="0" smtClean="0"/>
              <a:t>「五数要約」を求めよ。</a:t>
            </a:r>
            <a:endParaRPr kumimoji="1"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39714022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箱</a:t>
            </a:r>
            <a:r>
              <a:rPr lang="ja-JP" altLang="en-US" dirty="0" err="1" smtClean="0"/>
              <a:t>ひ</a:t>
            </a:r>
            <a:r>
              <a:rPr lang="ja-JP" altLang="en-US" dirty="0" err="1"/>
              <a:t>げ</a:t>
            </a:r>
            <a:r>
              <a:rPr lang="ja-JP" altLang="en-US" dirty="0" smtClean="0"/>
              <a:t>図</a:t>
            </a:r>
            <a:endParaRPr lang="ja-JP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（黒板で説明します）</a:t>
            </a:r>
            <a:endParaRPr lang="ja-JP" altLang="ja-JP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Problem  </a:t>
            </a:r>
            <a:r>
              <a:rPr lang="ja-JP" altLang="en-US" dirty="0" smtClean="0"/>
              <a:t>　先述のデータセット</a:t>
            </a:r>
            <a:r>
              <a:rPr kumimoji="1" lang="ja-JP" altLang="en-US" dirty="0" smtClean="0"/>
              <a:t>に関し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kumimoji="1" lang="ja-JP" altLang="en-US" dirty="0" smtClean="0"/>
              <a:t>「箱</a:t>
            </a:r>
            <a:r>
              <a:rPr kumimoji="1" lang="ja-JP" altLang="en-US" dirty="0" err="1" smtClean="0"/>
              <a:t>ひげ</a:t>
            </a:r>
            <a:r>
              <a:rPr kumimoji="1" lang="ja-JP" altLang="en-US" dirty="0" smtClean="0"/>
              <a:t>図」を求めよ。</a:t>
            </a:r>
            <a:endParaRPr kumimoji="1"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2444131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次のデータセットを使って、ドットプロットを作成</a:t>
            </a:r>
            <a:r>
              <a:rPr kumimoji="1" lang="ja-JP" altLang="en-US" dirty="0" err="1" smtClean="0"/>
              <a:t>した見なさい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データセット：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smtClean="0"/>
              <a:t>1, 2, 2, 3, 3, 3, 4, 4, 4, 4, 5, 5, 6, 10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1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1979613" y="4724400"/>
            <a:ext cx="2592387" cy="172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292725" y="1628775"/>
            <a:ext cx="2087563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7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再掲</a:t>
            </a:r>
            <a:endParaRPr lang="ja-JP" altLang="ja-JP" dirty="0"/>
          </a:p>
        </p:txBody>
      </p:sp>
      <p:graphicFrame>
        <p:nvGraphicFramePr>
          <p:cNvPr id="4153" name="Group 57"/>
          <p:cNvGraphicFramePr>
            <a:graphicFrameLocks noGrp="1"/>
          </p:cNvGraphicFramePr>
          <p:nvPr>
            <p:ph sz="half" idx="1"/>
          </p:nvPr>
        </p:nvGraphicFramePr>
        <p:xfrm>
          <a:off x="5292725" y="1628775"/>
          <a:ext cx="2087563" cy="2592389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度数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0-9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10-19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20-29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30-39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40-49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50-59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68313" y="1557338"/>
            <a:ext cx="3241675" cy="2374900"/>
          </a:xfrm>
          <a:prstGeom prst="cloudCallout">
            <a:avLst>
              <a:gd name="adj1" fmla="val -39324"/>
              <a:gd name="adj2" fmla="val -7083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1601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1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68538" y="18446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31913" y="30686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25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916238" y="27082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41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71550" y="2781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20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195513" y="3141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32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2731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57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619250" y="19891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38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547813" y="2492375"/>
            <a:ext cx="1152525" cy="366713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データ群</a:t>
            </a:r>
          </a:p>
        </p:txBody>
      </p:sp>
      <p:sp>
        <p:nvSpPr>
          <p:cNvPr id="4156" name="AutoShape 60"/>
          <p:cNvSpPr>
            <a:spLocks noChangeArrowheads="1"/>
          </p:cNvSpPr>
          <p:nvPr/>
        </p:nvSpPr>
        <p:spPr bwMode="auto">
          <a:xfrm>
            <a:off x="3995738" y="2708275"/>
            <a:ext cx="865187" cy="360363"/>
          </a:xfrm>
          <a:prstGeom prst="rightArrow">
            <a:avLst>
              <a:gd name="adj1" fmla="val 50000"/>
              <a:gd name="adj2" fmla="val 60022"/>
            </a:avLst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2627313" y="4581525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graphicFrame>
        <p:nvGraphicFramePr>
          <p:cNvPr id="4173" name="Object 77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673600"/>
          <a:ext cx="2881313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グラフ" r:id="rId3" imgW="6096000" imgH="4067251" progId="MSGraph.Chart.8">
                  <p:embed followColorScheme="full"/>
                </p:oleObj>
              </mc:Choice>
              <mc:Fallback>
                <p:oleObj name="グラフ" r:id="rId3" imgW="6096000" imgH="4067251" progId="MSGraph.Chart.8">
                  <p:embed followColorScheme="full"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73600"/>
                        <a:ext cx="2881313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6" name="AutoShape 80"/>
          <p:cNvSpPr>
            <a:spLocks noChangeArrowheads="1"/>
          </p:cNvSpPr>
          <p:nvPr/>
        </p:nvSpPr>
        <p:spPr bwMode="auto">
          <a:xfrm rot="-1940348">
            <a:off x="5003800" y="4941888"/>
            <a:ext cx="1081088" cy="431800"/>
          </a:xfrm>
          <a:prstGeom prst="leftArrow">
            <a:avLst>
              <a:gd name="adj1" fmla="val 50000"/>
              <a:gd name="adj2" fmla="val 62592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164388" y="1412875"/>
            <a:ext cx="1439862" cy="366713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度数分布表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1331913" y="5300663"/>
            <a:ext cx="1368425" cy="366712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Histogram</a:t>
            </a:r>
          </a:p>
        </p:txBody>
      </p:sp>
    </p:spTree>
    <p:extLst>
      <p:ext uri="{BB962C8B-B14F-4D97-AF65-F5344CB8AC3E}">
        <p14:creationId xmlns:p14="http://schemas.microsoft.com/office/powerpoint/2010/main" val="24065930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ここまでの内容を復習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</a:t>
            </a:r>
            <a:r>
              <a:rPr kumimoji="1" lang="ja-JP" altLang="en-US" dirty="0" smtClean="0"/>
              <a:t>言語を使って、実際に処理してみよう！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データセットの作り方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データ</a:t>
            </a:r>
            <a:r>
              <a:rPr kumimoji="1" lang="ja-JP" altLang="en-US" dirty="0"/>
              <a:t>セット</a:t>
            </a:r>
            <a:r>
              <a:rPr kumimoji="1" lang="ja-JP" altLang="en-US" dirty="0" smtClean="0"/>
              <a:t>の読み込み方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08675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データ群</a:t>
            </a:r>
          </a:p>
          <a:p>
            <a:pPr>
              <a:lnSpc>
                <a:spcPct val="90000"/>
              </a:lnSpc>
            </a:pPr>
            <a:endParaRPr lang="ja-JP" altLang="en-US" sz="2800" dirty="0"/>
          </a:p>
          <a:p>
            <a:pPr>
              <a:lnSpc>
                <a:spcPct val="90000"/>
              </a:lnSpc>
            </a:pPr>
            <a:r>
              <a:rPr lang="ja-JP" altLang="en-US" sz="2800" dirty="0"/>
              <a:t>データ全体としての性質を数値化すると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平均（データの代表値</a:t>
            </a:r>
            <a:r>
              <a:rPr lang="en-US" altLang="ja-JP" sz="2400" dirty="0"/>
              <a:t>, mean</a:t>
            </a:r>
            <a:r>
              <a:rPr lang="ja-JP" altLang="en-US" sz="2400" dirty="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分散（データの散らばり</a:t>
            </a:r>
            <a:r>
              <a:rPr lang="en-US" altLang="ja-JP" sz="2400" dirty="0"/>
              <a:t>, variance</a:t>
            </a:r>
            <a:r>
              <a:rPr lang="ja-JP" altLang="en-US" sz="2400" dirty="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標準偏差（データの散らばり</a:t>
            </a:r>
            <a:r>
              <a:rPr lang="en-US" altLang="ja-JP" sz="2400" dirty="0"/>
              <a:t>, standard deviation</a:t>
            </a:r>
            <a:r>
              <a:rPr lang="ja-JP" altLang="en-US" sz="2400" dirty="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中央値（データの代表値</a:t>
            </a:r>
            <a:r>
              <a:rPr lang="en-US" altLang="ja-JP" sz="2400" dirty="0"/>
              <a:t>, median</a:t>
            </a:r>
            <a:r>
              <a:rPr lang="ja-JP" altLang="en-US" sz="2400" dirty="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最頻値（データの代表値</a:t>
            </a:r>
            <a:r>
              <a:rPr lang="en-US" altLang="ja-JP" sz="2400" dirty="0"/>
              <a:t>, mode</a:t>
            </a:r>
            <a:r>
              <a:rPr lang="ja-JP" altLang="en-US" sz="2400" dirty="0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最大値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maximun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＆最小値</a:t>
            </a:r>
            <a:r>
              <a:rPr lang="en-US" altLang="ja-JP" sz="2400" dirty="0" smtClean="0"/>
              <a:t>(minimum)</a:t>
            </a:r>
            <a:endParaRPr lang="ja-JP" altLang="en-US" sz="2400" dirty="0"/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範囲（データの散らばり</a:t>
            </a:r>
            <a:r>
              <a:rPr lang="en-US" altLang="ja-JP" sz="2400" dirty="0"/>
              <a:t>, range</a:t>
            </a:r>
            <a:r>
              <a:rPr lang="ja-JP" altLang="en-US" sz="2400" dirty="0"/>
              <a:t>）  </a:t>
            </a:r>
            <a:r>
              <a:rPr lang="en-US" altLang="ja-JP" sz="2400" dirty="0"/>
              <a:t>etc.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1484313"/>
          <a:ext cx="4038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数式" r:id="rId3" imgW="1002865" imgH="228501" progId="Equation.3">
                  <p:embed/>
                </p:oleObj>
              </mc:Choice>
              <mc:Fallback>
                <p:oleObj name="数式" r:id="rId3" imgW="1002865" imgH="228501" progId="Equation.3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484313"/>
                        <a:ext cx="40386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基本</a:t>
            </a:r>
            <a:r>
              <a:rPr lang="ja-JP" altLang="en-US" dirty="0"/>
              <a:t>概念</a:t>
            </a:r>
            <a:r>
              <a:rPr lang="ja-JP" altLang="en-US" dirty="0" smtClean="0"/>
              <a:t>の再考察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>
                <a:solidFill>
                  <a:srgbClr val="FF0000"/>
                </a:solidFill>
              </a:rPr>
              <a:t>平均</a:t>
            </a:r>
            <a:r>
              <a:rPr lang="ja-JP" altLang="en-US" smtClean="0"/>
              <a:t>（算術平均）の性質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>
                <a:solidFill>
                  <a:srgbClr val="FF0000"/>
                </a:solidFill>
              </a:rPr>
              <a:t>平均偏差</a:t>
            </a:r>
            <a:r>
              <a:rPr lang="ja-JP" altLang="en-US" smtClean="0"/>
              <a:t>の性質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>
                <a:solidFill>
                  <a:srgbClr val="FF0000"/>
                </a:solidFill>
              </a:rPr>
              <a:t>分散</a:t>
            </a:r>
            <a:r>
              <a:rPr lang="ja-JP" altLang="en-US" smtClean="0"/>
              <a:t>の性質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07BFCEA-20EA-447E-A461-899CFBBF7C74}" type="slidenum">
              <a:rPr kumimoji="0" lang="en-US" altLang="ja-JP"/>
              <a:pPr eaLnBrk="1" hangingPunct="1"/>
              <a:t>6</a:t>
            </a:fld>
            <a:endParaRPr kumimoji="0" lang="en-US" altLang="ja-JP"/>
          </a:p>
        </p:txBody>
      </p:sp>
      <p:sp>
        <p:nvSpPr>
          <p:cNvPr id="4101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4830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平均の性質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7986712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smtClean="0"/>
              <a:t>定義：</a:t>
            </a:r>
            <a:br>
              <a:rPr lang="ja-JP" altLang="en-US" smtClean="0"/>
            </a:br>
            <a:r>
              <a:rPr lang="ja-JP" altLang="en-US" smtClean="0"/>
              <a:t>平均＝（データの総量）</a:t>
            </a:r>
            <a:r>
              <a:rPr lang="en-US" altLang="ja-JP" smtClean="0"/>
              <a:t>÷</a:t>
            </a:r>
            <a:r>
              <a:rPr lang="ja-JP" altLang="en-US" smtClean="0"/>
              <a:t>（データの個数）</a:t>
            </a:r>
            <a:br>
              <a:rPr lang="ja-JP" altLang="en-US" smtClean="0"/>
            </a:br>
            <a:r>
              <a:rPr lang="en-US" altLang="ja-JP" smtClean="0"/>
              <a:t>m = T / N</a:t>
            </a:r>
            <a:br>
              <a:rPr lang="en-US" altLang="ja-JP" smtClean="0"/>
            </a:br>
            <a:r>
              <a:rPr lang="en-US" altLang="ja-JP" smtClean="0"/>
              <a:t>	m: </a:t>
            </a:r>
            <a:r>
              <a:rPr lang="ja-JP" altLang="en-US" smtClean="0"/>
              <a:t>平均</a:t>
            </a:r>
            <a:r>
              <a:rPr lang="en-US" altLang="ja-JP" smtClean="0"/>
              <a:t>(</a:t>
            </a:r>
            <a:r>
              <a:rPr lang="en-US" altLang="ja-JP" smtClean="0">
                <a:solidFill>
                  <a:srgbClr val="FF0000"/>
                </a:solidFill>
              </a:rPr>
              <a:t>mean</a:t>
            </a:r>
            <a:r>
              <a:rPr lang="en-US" altLang="ja-JP" smtClean="0"/>
              <a:t>)</a:t>
            </a:r>
            <a:br>
              <a:rPr lang="en-US" altLang="ja-JP" smtClean="0"/>
            </a:br>
            <a:r>
              <a:rPr lang="en-US" altLang="ja-JP" smtClean="0"/>
              <a:t>	T: </a:t>
            </a:r>
            <a:r>
              <a:rPr lang="ja-JP" altLang="en-US" smtClean="0"/>
              <a:t>データの総量</a:t>
            </a:r>
            <a:br>
              <a:rPr lang="ja-JP" altLang="en-US" smtClean="0"/>
            </a:br>
            <a:r>
              <a:rPr lang="ja-JP" altLang="en-US" smtClean="0"/>
              <a:t>		</a:t>
            </a:r>
            <a:r>
              <a:rPr lang="en-US" altLang="ja-JP" smtClean="0"/>
              <a:t>T = 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　</a:t>
            </a:r>
            <a:r>
              <a:rPr lang="en-US" altLang="ja-JP" smtClean="0"/>
              <a:t>N: </a:t>
            </a:r>
            <a:r>
              <a:rPr lang="ja-JP" altLang="en-US" smtClean="0"/>
              <a:t>データの個数</a:t>
            </a:r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1042988" y="3500438"/>
            <a:ext cx="288925" cy="1800225"/>
          </a:xfrm>
          <a:prstGeom prst="leftBrace">
            <a:avLst>
              <a:gd name="adj1" fmla="val 51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2235C5-02E8-4AC2-BB65-10A41145C40E}" type="slidenum">
              <a:rPr kumimoji="0" lang="en-US" altLang="ja-JP"/>
              <a:pPr eaLnBrk="1" hangingPunct="1"/>
              <a:t>7</a:t>
            </a:fld>
            <a:endParaRPr kumimoji="0" lang="en-US" altLang="ja-JP"/>
          </a:p>
        </p:txBody>
      </p:sp>
      <p:pic>
        <p:nvPicPr>
          <p:cNvPr id="5127" name="Picture 8" descr="C:\Users\kameda\AppData\Local\Microsoft\Windows\Temporary Internet Files\Content.IE5\RC3KMHCF\MC9002316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6922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5812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平均の性質（続き）</a:t>
            </a:r>
            <a:endParaRPr lang="ja-JP" altLang="ja-JP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68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定義：</a:t>
            </a:r>
            <a:br>
              <a:rPr lang="ja-JP" altLang="en-US" smtClean="0"/>
            </a:br>
            <a:r>
              <a:rPr lang="ja-JP" altLang="en-US" smtClean="0"/>
              <a:t>平均＝（データの総量）</a:t>
            </a:r>
            <a:r>
              <a:rPr lang="en-US" altLang="ja-JP" smtClean="0"/>
              <a:t>÷</a:t>
            </a:r>
            <a:r>
              <a:rPr lang="ja-JP" altLang="en-US" smtClean="0"/>
              <a:t>（データの個数）</a:t>
            </a:r>
            <a:br>
              <a:rPr lang="ja-JP" altLang="en-US" smtClean="0"/>
            </a:br>
            <a:r>
              <a:rPr lang="en-US" altLang="ja-JP" smtClean="0"/>
              <a:t>m = T / N</a:t>
            </a:r>
            <a:br>
              <a:rPr lang="en-US" altLang="ja-JP" smtClean="0"/>
            </a:br>
            <a:r>
              <a:rPr lang="en-US" altLang="ja-JP" smtClean="0"/>
              <a:t>m = (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 </a:t>
            </a:r>
            <a:r>
              <a:rPr lang="en-US" altLang="ja-JP" smtClean="0"/>
              <a:t>)÷N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m = ( x</a:t>
            </a:r>
            <a:r>
              <a:rPr lang="en-US" altLang="ja-JP" baseline="-25000" smtClean="0"/>
              <a:t>1</a:t>
            </a:r>
            <a:r>
              <a:rPr lang="en-US" altLang="ja-JP" smtClean="0"/>
              <a:t> + x</a:t>
            </a:r>
            <a:r>
              <a:rPr lang="en-US" altLang="ja-JP" baseline="-25000" smtClean="0"/>
              <a:t>2</a:t>
            </a:r>
            <a:r>
              <a:rPr lang="en-US" altLang="ja-JP" smtClean="0"/>
              <a:t> + 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r>
              <a:rPr lang="en-US" altLang="ja-JP" smtClean="0"/>
              <a:t> + x</a:t>
            </a:r>
            <a:r>
              <a:rPr lang="en-US" altLang="ja-JP" baseline="-25000" smtClean="0"/>
              <a:t>N </a:t>
            </a:r>
            <a:r>
              <a:rPr lang="en-US" altLang="ja-JP" smtClean="0"/>
              <a:t>) / N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m = (Σx</a:t>
            </a:r>
            <a:r>
              <a:rPr lang="en-US" altLang="ja-JP" baseline="-25000" smtClean="0"/>
              <a:t>i</a:t>
            </a:r>
            <a:r>
              <a:rPr lang="en-US" altLang="ja-JP" smtClean="0"/>
              <a:t> ) / N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　書き方はいろいろですが、どれも同じ！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		慣れてください。</a:t>
            </a: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4FE9C11-36D9-4DBB-A670-3468955991E6}" type="slidenum">
              <a:rPr kumimoji="0" lang="en-US" altLang="ja-JP"/>
              <a:pPr eaLnBrk="1" hangingPunct="1"/>
              <a:t>8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15616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  <a:r>
              <a:rPr lang="en-US" altLang="ja-JP" smtClean="0"/>
              <a:t>(</a:t>
            </a:r>
            <a:r>
              <a:rPr lang="ja-JP" altLang="en-US" smtClean="0"/>
              <a:t>あるいは</a:t>
            </a:r>
            <a:r>
              <a:rPr lang="en-US" altLang="ja-JP" smtClean="0"/>
              <a:t>Problem)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わかりきった話ですが</a:t>
            </a:r>
            <a:r>
              <a:rPr lang="en-US" altLang="ja-JP" smtClean="0">
                <a:latin typeface="Arial" panose="020B0604020202020204" pitchFamily="34" charset="0"/>
              </a:rPr>
              <a:t>…</a:t>
            </a: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　 実際に計算し考えることは大切です。</a:t>
            </a:r>
            <a:br>
              <a:rPr lang="ja-JP" altLang="en-US" smtClean="0"/>
            </a:br>
            <a:r>
              <a:rPr lang="ja-JP" altLang="en-US" smtClean="0"/>
              <a:t>常に練習（計算・思考）をしましょう。</a:t>
            </a:r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0CBDEF9-D1F6-45FE-9A6F-D4BDFB698A33}" type="slidenum">
              <a:rPr kumimoji="0" lang="en-US" altLang="ja-JP"/>
              <a:pPr eaLnBrk="1" hangingPunct="1"/>
              <a:t>9</a:t>
            </a:fld>
            <a:endParaRPr kumimoji="0"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20091" y="6245225"/>
            <a:ext cx="419970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/>
              <a:t>H. Kameda ( Tokyo University of Technology )</a:t>
            </a:r>
          </a:p>
        </p:txBody>
      </p:sp>
    </p:spTree>
    <p:extLst>
      <p:ext uri="{BB962C8B-B14F-4D97-AF65-F5344CB8AC3E}">
        <p14:creationId xmlns:p14="http://schemas.microsoft.com/office/powerpoint/2010/main" val="23911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1436</Words>
  <Application>Microsoft Office PowerPoint</Application>
  <PresentationFormat>画面に合わせる (4:3)</PresentationFormat>
  <Paragraphs>396</Paragraphs>
  <Slides>40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40</vt:i4>
      </vt:variant>
    </vt:vector>
  </HeadingPairs>
  <TitlesOfParts>
    <vt:vector size="47" baseType="lpstr">
      <vt:lpstr>ＭＳ Ｐゴシック</vt:lpstr>
      <vt:lpstr>Arial</vt:lpstr>
      <vt:lpstr>Calibri</vt:lpstr>
      <vt:lpstr>Comic Sans MS</vt:lpstr>
      <vt:lpstr>標準デザイン</vt:lpstr>
      <vt:lpstr>グラフ</vt:lpstr>
      <vt:lpstr>数式</vt:lpstr>
      <vt:lpstr>Advanced Data Analysis 先進的データ分析法2016（２）</vt:lpstr>
      <vt:lpstr>PowerPoint プレゼンテーション</vt:lpstr>
      <vt:lpstr>練習</vt:lpstr>
      <vt:lpstr>再掲</vt:lpstr>
      <vt:lpstr>PowerPoint プレゼンテーション</vt:lpstr>
      <vt:lpstr>基本概念の再考察</vt:lpstr>
      <vt:lpstr>平均の性質</vt:lpstr>
      <vt:lpstr>平均の性質（続き）</vt:lpstr>
      <vt:lpstr>例(あるいはProblem)</vt:lpstr>
      <vt:lpstr>練習問題</vt:lpstr>
      <vt:lpstr>解答例</vt:lpstr>
      <vt:lpstr>考察（続き）</vt:lpstr>
      <vt:lpstr>PowerPoint プレゼンテーション</vt:lpstr>
      <vt:lpstr>得られた知見</vt:lpstr>
      <vt:lpstr>考えてみよう！ Let’s challenge!</vt:lpstr>
      <vt:lpstr>PowerPoint プレゼンテーション</vt:lpstr>
      <vt:lpstr>チャレンジ問題2</vt:lpstr>
      <vt:lpstr>具体的に計算してみよう！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ここまでのまとめ</vt:lpstr>
      <vt:lpstr>平均と中央値の性質</vt:lpstr>
      <vt:lpstr>PowerPoint プレゼンテーション</vt:lpstr>
      <vt:lpstr>各種統計量の考察</vt:lpstr>
      <vt:lpstr>簡単な練習問題</vt:lpstr>
      <vt:lpstr>まとめ</vt:lpstr>
      <vt:lpstr>PowerPoint プレゼンテーション</vt:lpstr>
      <vt:lpstr>再掲</vt:lpstr>
      <vt:lpstr>これらの改良版</vt:lpstr>
      <vt:lpstr>幹葉表示</vt:lpstr>
      <vt:lpstr>幹葉表示（例）</vt:lpstr>
      <vt:lpstr>練習</vt:lpstr>
      <vt:lpstr>五数表示（五数要約）</vt:lpstr>
      <vt:lpstr>練習</vt:lpstr>
      <vt:lpstr>箱ひげ図</vt:lpstr>
      <vt:lpstr>練習</vt:lpstr>
      <vt:lpstr>練習</vt:lpstr>
      <vt:lpstr>ここまでの内容を復習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Mining 高度データマイニング（3）</dc:title>
  <dc:creator>Administrator</dc:creator>
  <cp:lastModifiedBy>亀田 弘之</cp:lastModifiedBy>
  <cp:revision>24</cp:revision>
  <dcterms:created xsi:type="dcterms:W3CDTF">2005-05-06T17:04:18Z</dcterms:created>
  <dcterms:modified xsi:type="dcterms:W3CDTF">2016-04-14T23:32:12Z</dcterms:modified>
</cp:coreProperties>
</file>