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 id="261" r:id="rId6"/>
    <p:sldId id="262" r:id="rId7"/>
    <p:sldId id="263" r:id="rId8"/>
    <p:sldId id="264" r:id="rId9"/>
    <p:sldId id="258" r:id="rId10"/>
    <p:sldId id="265" r:id="rId11"/>
    <p:sldId id="266" r:id="rId12"/>
    <p:sldId id="267" r:id="rId13"/>
    <p:sldId id="268"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826295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286961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139373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1315508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749290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3506536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235533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756383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424748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3444182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622698-F43E-4838-87EF-E0C770730132}" type="datetimeFigureOut">
              <a:rPr kumimoji="1" lang="ja-JP" altLang="en-US" smtClean="0"/>
              <a:t>2014/4/4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978728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22698-F43E-4838-87EF-E0C770730132}" type="datetimeFigureOut">
              <a:rPr kumimoji="1" lang="ja-JP" altLang="en-US" smtClean="0"/>
              <a:t>2014/4/4</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099D36-28C5-4746-B7E9-039B3553E861}" type="slidenum">
              <a:rPr kumimoji="1" lang="ja-JP" altLang="en-US" smtClean="0"/>
              <a:t>‹#›</a:t>
            </a:fld>
            <a:endParaRPr kumimoji="1" lang="ja-JP" altLang="en-US"/>
          </a:p>
        </p:txBody>
      </p:sp>
    </p:spTree>
    <p:extLst>
      <p:ext uri="{BB962C8B-B14F-4D97-AF65-F5344CB8AC3E}">
        <p14:creationId xmlns:p14="http://schemas.microsoft.com/office/powerpoint/2010/main" val="1041847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共分散構造分析（入門編）</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東京工科大学</a:t>
            </a:r>
            <a:endParaRPr kumimoji="1" lang="en-US" altLang="ja-JP" dirty="0" smtClean="0"/>
          </a:p>
          <a:p>
            <a:r>
              <a:rPr lang="ja-JP" altLang="en-US" dirty="0" smtClean="0"/>
              <a:t>コンピュータサイエンス学部</a:t>
            </a:r>
            <a:endParaRPr lang="en-US" altLang="ja-JP" dirty="0" smtClean="0"/>
          </a:p>
          <a:p>
            <a:r>
              <a:rPr kumimoji="1" lang="ja-JP" altLang="en-US" dirty="0" smtClean="0"/>
              <a:t>亀田</a:t>
            </a:r>
            <a:r>
              <a:rPr kumimoji="1" lang="ja-JP" altLang="en-US" dirty="0"/>
              <a:t>弘之</a:t>
            </a:r>
          </a:p>
        </p:txBody>
      </p:sp>
      <p:sp>
        <p:nvSpPr>
          <p:cNvPr id="4" name="テキスト ボックス 3"/>
          <p:cNvSpPr txBox="1"/>
          <p:nvPr/>
        </p:nvSpPr>
        <p:spPr>
          <a:xfrm>
            <a:off x="1767840" y="5660571"/>
            <a:ext cx="7593874" cy="369332"/>
          </a:xfrm>
          <a:prstGeom prst="rect">
            <a:avLst/>
          </a:prstGeom>
          <a:noFill/>
        </p:spPr>
        <p:txBody>
          <a:bodyPr wrap="square" rtlCol="0">
            <a:spAutoFit/>
          </a:bodyPr>
          <a:lstStyle/>
          <a:p>
            <a:r>
              <a:rPr kumimoji="1" lang="ja-JP" altLang="en-US" dirty="0" smtClean="0"/>
              <a:t>別名：構造方程式モデリング（</a:t>
            </a:r>
            <a:r>
              <a:rPr kumimoji="1" lang="en-US" altLang="ja-JP" dirty="0" smtClean="0"/>
              <a:t>Structural Equation Modeling; SEM</a:t>
            </a:r>
            <a:r>
              <a:rPr kumimoji="1" lang="ja-JP" altLang="en-US" dirty="0" smtClean="0"/>
              <a:t>）</a:t>
            </a:r>
            <a:endParaRPr kumimoji="1" lang="ja-JP" altLang="en-US" dirty="0"/>
          </a:p>
        </p:txBody>
      </p:sp>
    </p:spTree>
    <p:extLst>
      <p:ext uri="{BB962C8B-B14F-4D97-AF65-F5344CB8AC3E}">
        <p14:creationId xmlns:p14="http://schemas.microsoft.com/office/powerpoint/2010/main" val="281314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データからパス図</a:t>
            </a:r>
            <a:r>
              <a:rPr lang="ja-JP" altLang="en-US" dirty="0" smtClean="0"/>
              <a:t>モデル</a:t>
            </a:r>
            <a:r>
              <a:rPr lang="ja-JP" altLang="en-US" dirty="0"/>
              <a:t>を</a:t>
            </a:r>
            <a:r>
              <a:rPr lang="ja-JP" altLang="en-US" dirty="0" smtClean="0"/>
              <a:t>構成（</a:t>
            </a:r>
            <a:r>
              <a:rPr lang="ja-JP" altLang="en-US" dirty="0" smtClean="0"/>
              <a:t>その２）</a:t>
            </a:r>
            <a:endParaRPr kumimoji="1" lang="ja-JP" altLang="en-US" dirty="0"/>
          </a:p>
        </p:txBody>
      </p:sp>
      <p:sp>
        <p:nvSpPr>
          <p:cNvPr id="4" name="円/楕円 3"/>
          <p:cNvSpPr/>
          <p:nvPr/>
        </p:nvSpPr>
        <p:spPr>
          <a:xfrm>
            <a:off x="1992573" y="2402006"/>
            <a:ext cx="2019869" cy="8325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日本の</a:t>
            </a:r>
            <a:r>
              <a:rPr kumimoji="1" lang="en-US" altLang="ja-JP" sz="2000" b="1" dirty="0" smtClean="0"/>
              <a:t>IT</a:t>
            </a:r>
            <a:r>
              <a:rPr kumimoji="1" lang="ja-JP" altLang="en-US" sz="2000" b="1" dirty="0" smtClean="0"/>
              <a:t>度</a:t>
            </a:r>
            <a:endParaRPr kumimoji="1" lang="ja-JP" altLang="en-US" sz="2000" b="1" dirty="0"/>
          </a:p>
        </p:txBody>
      </p:sp>
      <p:sp>
        <p:nvSpPr>
          <p:cNvPr id="5" name="円/楕円 4"/>
          <p:cNvSpPr/>
          <p:nvPr/>
        </p:nvSpPr>
        <p:spPr>
          <a:xfrm>
            <a:off x="1992572" y="4342262"/>
            <a:ext cx="2019869" cy="8325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米国の</a:t>
            </a:r>
            <a:r>
              <a:rPr kumimoji="1" lang="en-US" altLang="ja-JP" sz="2000" b="1" dirty="0" smtClean="0"/>
              <a:t>IT</a:t>
            </a:r>
            <a:r>
              <a:rPr kumimoji="1" lang="ja-JP" altLang="en-US" sz="2000" b="1" dirty="0" smtClean="0"/>
              <a:t>度</a:t>
            </a:r>
            <a:endParaRPr kumimoji="1" lang="ja-JP" altLang="en-US" sz="2000" b="1" dirty="0"/>
          </a:p>
        </p:txBody>
      </p:sp>
      <p:sp>
        <p:nvSpPr>
          <p:cNvPr id="6" name="正方形/長方形 5"/>
          <p:cNvSpPr/>
          <p:nvPr/>
        </p:nvSpPr>
        <p:spPr>
          <a:xfrm>
            <a:off x="5734334" y="2727161"/>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日本</a:t>
            </a:r>
            <a:r>
              <a:rPr kumimoji="1" lang="en-US" altLang="ja-JP" sz="2800" b="1" dirty="0" smtClean="0"/>
              <a:t>PC</a:t>
            </a:r>
            <a:r>
              <a:rPr kumimoji="1" lang="ja-JP" altLang="en-US" sz="2800" b="1" dirty="0" smtClean="0"/>
              <a:t>利用度</a:t>
            </a:r>
            <a:endParaRPr kumimoji="1" lang="ja-JP" altLang="en-US" sz="2800" b="1" dirty="0"/>
          </a:p>
        </p:txBody>
      </p:sp>
      <p:sp>
        <p:nvSpPr>
          <p:cNvPr id="7" name="正方形/長方形 6"/>
          <p:cNvSpPr/>
          <p:nvPr/>
        </p:nvSpPr>
        <p:spPr>
          <a:xfrm>
            <a:off x="5734334" y="1478391"/>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日本ネット利用度</a:t>
            </a:r>
            <a:endParaRPr kumimoji="1" lang="ja-JP" altLang="en-US" sz="2800" b="1" dirty="0"/>
          </a:p>
        </p:txBody>
      </p:sp>
      <p:sp>
        <p:nvSpPr>
          <p:cNvPr id="8" name="正方形/長方形 7"/>
          <p:cNvSpPr/>
          <p:nvPr/>
        </p:nvSpPr>
        <p:spPr>
          <a:xfrm>
            <a:off x="5734334" y="3926005"/>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t>米国</a:t>
            </a:r>
            <a:r>
              <a:rPr kumimoji="1" lang="ja-JP" altLang="en-US" sz="2800" b="1" dirty="0" smtClean="0"/>
              <a:t>ネット利用度</a:t>
            </a:r>
            <a:endParaRPr kumimoji="1" lang="ja-JP" altLang="en-US" sz="2800" b="1" dirty="0"/>
          </a:p>
        </p:txBody>
      </p:sp>
      <p:sp>
        <p:nvSpPr>
          <p:cNvPr id="9" name="正方形/長方形 8"/>
          <p:cNvSpPr/>
          <p:nvPr/>
        </p:nvSpPr>
        <p:spPr>
          <a:xfrm>
            <a:off x="5734334" y="5184804"/>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smtClean="0"/>
              <a:t>米国</a:t>
            </a:r>
            <a:r>
              <a:rPr lang="en-US" altLang="ja-JP" sz="2800" b="1" dirty="0" smtClean="0"/>
              <a:t>P</a:t>
            </a:r>
            <a:r>
              <a:rPr lang="en-US" altLang="ja-JP" sz="2800" b="1" dirty="0"/>
              <a:t>C</a:t>
            </a:r>
            <a:r>
              <a:rPr kumimoji="1" lang="ja-JP" altLang="en-US" sz="2800" b="1" dirty="0" smtClean="0"/>
              <a:t>利用度</a:t>
            </a:r>
            <a:endParaRPr kumimoji="1" lang="ja-JP" altLang="en-US" sz="2800" b="1" dirty="0"/>
          </a:p>
        </p:txBody>
      </p:sp>
      <p:cxnSp>
        <p:nvCxnSpPr>
          <p:cNvPr id="11" name="直線矢印コネクタ 10"/>
          <p:cNvCxnSpPr>
            <a:stCxn id="4" idx="7"/>
            <a:endCxn id="7" idx="1"/>
          </p:cNvCxnSpPr>
          <p:nvPr/>
        </p:nvCxnSpPr>
        <p:spPr>
          <a:xfrm flipV="1">
            <a:off x="3716639" y="1894648"/>
            <a:ext cx="2017695" cy="6292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直線矢印コネクタ 12"/>
          <p:cNvCxnSpPr>
            <a:stCxn id="4" idx="5"/>
            <a:endCxn id="6" idx="1"/>
          </p:cNvCxnSpPr>
          <p:nvPr/>
        </p:nvCxnSpPr>
        <p:spPr>
          <a:xfrm>
            <a:off x="3716639" y="3112600"/>
            <a:ext cx="2017695" cy="30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直線矢印コネクタ 15"/>
          <p:cNvCxnSpPr>
            <a:stCxn id="5" idx="7"/>
            <a:endCxn id="8" idx="1"/>
          </p:cNvCxnSpPr>
          <p:nvPr/>
        </p:nvCxnSpPr>
        <p:spPr>
          <a:xfrm flipV="1">
            <a:off x="3716638" y="4342262"/>
            <a:ext cx="2017696" cy="1219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直線矢印コネクタ 17"/>
          <p:cNvCxnSpPr>
            <a:stCxn id="5" idx="5"/>
            <a:endCxn id="9" idx="1"/>
          </p:cNvCxnSpPr>
          <p:nvPr/>
        </p:nvCxnSpPr>
        <p:spPr>
          <a:xfrm>
            <a:off x="3716638" y="5052856"/>
            <a:ext cx="2017696" cy="5482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曲線コネクタ 25"/>
          <p:cNvCxnSpPr>
            <a:stCxn id="4" idx="2"/>
            <a:endCxn id="5" idx="2"/>
          </p:cNvCxnSpPr>
          <p:nvPr/>
        </p:nvCxnSpPr>
        <p:spPr>
          <a:xfrm rot="10800000" flipV="1">
            <a:off x="1992573" y="2818263"/>
            <a:ext cx="1" cy="1940256"/>
          </a:xfrm>
          <a:prstGeom prst="curvedConnector3">
            <a:avLst>
              <a:gd name="adj1" fmla="val 22860100000"/>
            </a:avLst>
          </a:prstGeom>
          <a:ln>
            <a:headEnd type="triangle"/>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785839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データからパス図</a:t>
            </a:r>
            <a:r>
              <a:rPr lang="ja-JP" altLang="en-US" dirty="0" smtClean="0"/>
              <a:t>モデルを構成</a:t>
            </a:r>
            <a:r>
              <a:rPr lang="ja-JP" altLang="en-US" dirty="0" smtClean="0"/>
              <a:t>（その２）</a:t>
            </a:r>
            <a:endParaRPr kumimoji="1" lang="ja-JP" altLang="en-US" dirty="0"/>
          </a:p>
        </p:txBody>
      </p:sp>
      <p:sp>
        <p:nvSpPr>
          <p:cNvPr id="4" name="円/楕円 3"/>
          <p:cNvSpPr/>
          <p:nvPr/>
        </p:nvSpPr>
        <p:spPr>
          <a:xfrm>
            <a:off x="1992573" y="2402006"/>
            <a:ext cx="2019869" cy="8325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日本の</a:t>
            </a:r>
            <a:r>
              <a:rPr kumimoji="1" lang="en-US" altLang="ja-JP" sz="2000" b="1" dirty="0" smtClean="0"/>
              <a:t>IT</a:t>
            </a:r>
            <a:r>
              <a:rPr kumimoji="1" lang="ja-JP" altLang="en-US" sz="2000" b="1" dirty="0" smtClean="0"/>
              <a:t>度</a:t>
            </a:r>
            <a:endParaRPr kumimoji="1" lang="ja-JP" altLang="en-US" sz="2000" b="1" dirty="0"/>
          </a:p>
        </p:txBody>
      </p:sp>
      <p:sp>
        <p:nvSpPr>
          <p:cNvPr id="5" name="円/楕円 4"/>
          <p:cNvSpPr/>
          <p:nvPr/>
        </p:nvSpPr>
        <p:spPr>
          <a:xfrm>
            <a:off x="1992572" y="4342262"/>
            <a:ext cx="2019869" cy="832513"/>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000" b="1" dirty="0" smtClean="0"/>
              <a:t>米国の</a:t>
            </a:r>
            <a:r>
              <a:rPr kumimoji="1" lang="en-US" altLang="ja-JP" sz="2000" b="1" dirty="0" smtClean="0"/>
              <a:t>IT</a:t>
            </a:r>
            <a:r>
              <a:rPr kumimoji="1" lang="ja-JP" altLang="en-US" sz="2000" b="1" dirty="0" smtClean="0"/>
              <a:t>度</a:t>
            </a:r>
            <a:endParaRPr kumimoji="1" lang="ja-JP" altLang="en-US" sz="2000" b="1" dirty="0"/>
          </a:p>
        </p:txBody>
      </p:sp>
      <p:sp>
        <p:nvSpPr>
          <p:cNvPr id="6" name="正方形/長方形 5"/>
          <p:cNvSpPr/>
          <p:nvPr/>
        </p:nvSpPr>
        <p:spPr>
          <a:xfrm>
            <a:off x="5734334" y="2727161"/>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日本</a:t>
            </a:r>
            <a:r>
              <a:rPr kumimoji="1" lang="en-US" altLang="ja-JP" sz="2800" b="1" dirty="0" smtClean="0"/>
              <a:t>PC</a:t>
            </a:r>
            <a:r>
              <a:rPr kumimoji="1" lang="ja-JP" altLang="en-US" sz="2800" b="1" dirty="0" smtClean="0"/>
              <a:t>利用度</a:t>
            </a:r>
            <a:endParaRPr kumimoji="1" lang="ja-JP" altLang="en-US" sz="2800" b="1" dirty="0"/>
          </a:p>
        </p:txBody>
      </p:sp>
      <p:sp>
        <p:nvSpPr>
          <p:cNvPr id="7" name="正方形/長方形 6"/>
          <p:cNvSpPr/>
          <p:nvPr/>
        </p:nvSpPr>
        <p:spPr>
          <a:xfrm>
            <a:off x="5734334" y="1478391"/>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800" b="1" dirty="0" smtClean="0"/>
              <a:t>日本ネット利用度</a:t>
            </a:r>
            <a:endParaRPr kumimoji="1" lang="ja-JP" altLang="en-US" sz="2800" b="1" dirty="0"/>
          </a:p>
        </p:txBody>
      </p:sp>
      <p:sp>
        <p:nvSpPr>
          <p:cNvPr id="8" name="正方形/長方形 7"/>
          <p:cNvSpPr/>
          <p:nvPr/>
        </p:nvSpPr>
        <p:spPr>
          <a:xfrm>
            <a:off x="5734334" y="3926005"/>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a:t>米国</a:t>
            </a:r>
            <a:r>
              <a:rPr kumimoji="1" lang="ja-JP" altLang="en-US" sz="2800" b="1" dirty="0" smtClean="0"/>
              <a:t>ネット利用度</a:t>
            </a:r>
            <a:endParaRPr kumimoji="1" lang="ja-JP" altLang="en-US" sz="2800" b="1" dirty="0"/>
          </a:p>
        </p:txBody>
      </p:sp>
      <p:sp>
        <p:nvSpPr>
          <p:cNvPr id="9" name="正方形/長方形 8"/>
          <p:cNvSpPr/>
          <p:nvPr/>
        </p:nvSpPr>
        <p:spPr>
          <a:xfrm>
            <a:off x="5734334" y="5184804"/>
            <a:ext cx="3002508" cy="83251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800" b="1" dirty="0" smtClean="0"/>
              <a:t>米国</a:t>
            </a:r>
            <a:r>
              <a:rPr lang="en-US" altLang="ja-JP" sz="2800" b="1" dirty="0" smtClean="0"/>
              <a:t>P</a:t>
            </a:r>
            <a:r>
              <a:rPr lang="en-US" altLang="ja-JP" sz="2800" b="1" dirty="0"/>
              <a:t>C</a:t>
            </a:r>
            <a:r>
              <a:rPr kumimoji="1" lang="ja-JP" altLang="en-US" sz="2800" b="1" dirty="0" smtClean="0"/>
              <a:t>利用度</a:t>
            </a:r>
            <a:endParaRPr kumimoji="1" lang="ja-JP" altLang="en-US" sz="2800" b="1" dirty="0"/>
          </a:p>
        </p:txBody>
      </p:sp>
      <p:cxnSp>
        <p:nvCxnSpPr>
          <p:cNvPr id="11" name="直線矢印コネクタ 10"/>
          <p:cNvCxnSpPr>
            <a:stCxn id="4" idx="7"/>
            <a:endCxn id="7" idx="1"/>
          </p:cNvCxnSpPr>
          <p:nvPr/>
        </p:nvCxnSpPr>
        <p:spPr>
          <a:xfrm flipV="1">
            <a:off x="3716639" y="1894648"/>
            <a:ext cx="2017695" cy="6292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3" name="直線矢印コネクタ 12"/>
          <p:cNvCxnSpPr>
            <a:stCxn id="4" idx="5"/>
            <a:endCxn id="6" idx="1"/>
          </p:cNvCxnSpPr>
          <p:nvPr/>
        </p:nvCxnSpPr>
        <p:spPr>
          <a:xfrm>
            <a:off x="3716639" y="3112600"/>
            <a:ext cx="2017695" cy="3081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6" name="直線矢印コネクタ 15"/>
          <p:cNvCxnSpPr>
            <a:stCxn id="5" idx="7"/>
            <a:endCxn id="8" idx="1"/>
          </p:cNvCxnSpPr>
          <p:nvPr/>
        </p:nvCxnSpPr>
        <p:spPr>
          <a:xfrm flipV="1">
            <a:off x="3716638" y="4342262"/>
            <a:ext cx="2017696" cy="121919"/>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直線矢印コネクタ 17"/>
          <p:cNvCxnSpPr>
            <a:stCxn id="5" idx="5"/>
            <a:endCxn id="9" idx="1"/>
          </p:cNvCxnSpPr>
          <p:nvPr/>
        </p:nvCxnSpPr>
        <p:spPr>
          <a:xfrm>
            <a:off x="3716638" y="5052856"/>
            <a:ext cx="2017696" cy="548205"/>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6" name="曲線コネクタ 25"/>
          <p:cNvCxnSpPr>
            <a:stCxn id="4" idx="2"/>
            <a:endCxn id="5" idx="2"/>
          </p:cNvCxnSpPr>
          <p:nvPr/>
        </p:nvCxnSpPr>
        <p:spPr>
          <a:xfrm rot="10800000" flipV="1">
            <a:off x="1992573" y="2818263"/>
            <a:ext cx="1" cy="1940256"/>
          </a:xfrm>
          <a:prstGeom prst="curvedConnector3">
            <a:avLst>
              <a:gd name="adj1" fmla="val 22860100000"/>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3" name="角丸四角形 2"/>
          <p:cNvSpPr/>
          <p:nvPr/>
        </p:nvSpPr>
        <p:spPr>
          <a:xfrm>
            <a:off x="9810465" y="3234519"/>
            <a:ext cx="1992573" cy="832513"/>
          </a:xfrm>
          <a:prstGeom prst="roundRect">
            <a:avLst/>
          </a:prstGeom>
          <a:solidFill>
            <a:schemeClr val="accent4">
              <a:lumMod val="40000"/>
              <a:lumOff val="6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kumimoji="1" lang="ja-JP" altLang="en-US" sz="2800" b="1" dirty="0" smtClean="0">
                <a:solidFill>
                  <a:srgbClr val="FF0000"/>
                </a:solidFill>
              </a:rPr>
              <a:t>観測変数</a:t>
            </a:r>
            <a:endParaRPr kumimoji="1" lang="ja-JP" altLang="en-US" sz="2800" b="1" dirty="0">
              <a:solidFill>
                <a:srgbClr val="FF0000"/>
              </a:solidFill>
            </a:endParaRPr>
          </a:p>
        </p:txBody>
      </p:sp>
      <p:sp>
        <p:nvSpPr>
          <p:cNvPr id="10" name="右中かっこ 9"/>
          <p:cNvSpPr/>
          <p:nvPr/>
        </p:nvSpPr>
        <p:spPr>
          <a:xfrm>
            <a:off x="9021170" y="1478391"/>
            <a:ext cx="504967" cy="440379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7" name="角丸四角形 16"/>
          <p:cNvSpPr/>
          <p:nvPr/>
        </p:nvSpPr>
        <p:spPr>
          <a:xfrm>
            <a:off x="80647" y="5591032"/>
            <a:ext cx="1992573" cy="832513"/>
          </a:xfrm>
          <a:prstGeom prst="roundRect">
            <a:avLst/>
          </a:prstGeom>
          <a:solidFill>
            <a:schemeClr val="accent4">
              <a:lumMod val="40000"/>
              <a:lumOff val="60000"/>
            </a:schemeClr>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ja-JP" altLang="en-US" sz="2800" b="1" dirty="0" smtClean="0">
                <a:solidFill>
                  <a:srgbClr val="FF0000"/>
                </a:solidFill>
              </a:rPr>
              <a:t>構成概念</a:t>
            </a:r>
            <a:endParaRPr kumimoji="1" lang="ja-JP" altLang="en-US" sz="2800" b="1" dirty="0">
              <a:solidFill>
                <a:srgbClr val="FF0000"/>
              </a:solidFill>
            </a:endParaRPr>
          </a:p>
        </p:txBody>
      </p:sp>
      <p:sp>
        <p:nvSpPr>
          <p:cNvPr id="12" name="左中かっこ 11"/>
          <p:cNvSpPr/>
          <p:nvPr/>
        </p:nvSpPr>
        <p:spPr>
          <a:xfrm>
            <a:off x="1214651" y="2727161"/>
            <a:ext cx="395785" cy="2447614"/>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4" name="曲折矢印 13"/>
          <p:cNvSpPr/>
          <p:nvPr/>
        </p:nvSpPr>
        <p:spPr>
          <a:xfrm>
            <a:off x="260547" y="4200107"/>
            <a:ext cx="1078173" cy="1400953"/>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384249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分析結果</a:t>
            </a:r>
            <a:endParaRPr kumimoji="1" lang="ja-JP" altLang="en-US" dirty="0"/>
          </a:p>
        </p:txBody>
      </p:sp>
      <p:pic>
        <p:nvPicPr>
          <p:cNvPr id="4" name="図 3"/>
          <p:cNvPicPr>
            <a:picLocks noChangeAspect="1"/>
          </p:cNvPicPr>
          <p:nvPr/>
        </p:nvPicPr>
        <p:blipFill>
          <a:blip r:embed="rId2"/>
          <a:stretch>
            <a:fillRect/>
          </a:stretch>
        </p:blipFill>
        <p:spPr>
          <a:xfrm>
            <a:off x="4080681" y="422867"/>
            <a:ext cx="6797762" cy="6213897"/>
          </a:xfrm>
          <a:prstGeom prst="rect">
            <a:avLst/>
          </a:prstGeom>
        </p:spPr>
      </p:pic>
    </p:spTree>
    <p:extLst>
      <p:ext uri="{BB962C8B-B14F-4D97-AF65-F5344CB8AC3E}">
        <p14:creationId xmlns:p14="http://schemas.microsoft.com/office/powerpoint/2010/main" val="63642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参考文献</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共分散構造分析，涌井良幸，涌井貞美，日本実業出版</a:t>
            </a:r>
            <a:r>
              <a:rPr lang="ja-JP" altLang="en-US" dirty="0"/>
              <a:t>（</a:t>
            </a:r>
            <a:r>
              <a:rPr kumimoji="1" lang="en-US" altLang="ja-JP" dirty="0" smtClean="0"/>
              <a:t>2001</a:t>
            </a:r>
            <a:r>
              <a:rPr kumimoji="1" lang="ja-JP" altLang="en-US" dirty="0" smtClean="0"/>
              <a:t>）</a:t>
            </a:r>
            <a:r>
              <a:rPr kumimoji="1" lang="en-US" altLang="ja-JP" dirty="0" smtClean="0"/>
              <a:t>.</a:t>
            </a:r>
          </a:p>
          <a:p>
            <a:pPr marL="514350" indent="-514350">
              <a:buFont typeface="+mj-lt"/>
              <a:buAutoNum type="arabicPeriod"/>
            </a:pPr>
            <a:r>
              <a:rPr lang="ja-JP" altLang="en-US" dirty="0" smtClean="0"/>
              <a:t>共分散構造分析　はじめの一歩，小塩真司，アルナ（</a:t>
            </a:r>
            <a:r>
              <a:rPr lang="en-US" altLang="ja-JP" dirty="0" smtClean="0"/>
              <a:t>2010</a:t>
            </a:r>
            <a:r>
              <a:rPr lang="ja-JP" altLang="en-US" dirty="0" smtClean="0"/>
              <a:t>）</a:t>
            </a:r>
            <a:r>
              <a:rPr lang="en-US" altLang="ja-JP" smtClean="0"/>
              <a:t>.</a:t>
            </a:r>
          </a:p>
          <a:p>
            <a:pPr marL="0" indent="0">
              <a:buNone/>
            </a:pPr>
            <a:endParaRPr kumimoji="1" lang="ja-JP" altLang="en-US" dirty="0"/>
          </a:p>
        </p:txBody>
      </p:sp>
    </p:spTree>
    <p:extLst>
      <p:ext uri="{BB962C8B-B14F-4D97-AF65-F5344CB8AC3E}">
        <p14:creationId xmlns:p14="http://schemas.microsoft.com/office/powerpoint/2010/main" val="5296380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a:t>
            </a:r>
            <a:r>
              <a:rPr kumimoji="1" lang="ja-JP" altLang="en-US" dirty="0" smtClean="0"/>
              <a:t>分散構造分析を利用すると</a:t>
            </a:r>
            <a:r>
              <a:rPr kumimoji="1" lang="ja-JP" altLang="en-US" dirty="0" err="1" smtClean="0"/>
              <a:t>，．．．</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見えないものを科学的に眺めることができるようになる。</a:t>
            </a:r>
            <a:endParaRPr kumimoji="1" lang="en-US" altLang="ja-JP" dirty="0" smtClean="0"/>
          </a:p>
          <a:p>
            <a:pPr marL="514350" indent="-514350">
              <a:buFont typeface="+mj-lt"/>
              <a:buAutoNum type="arabicPeriod"/>
            </a:pPr>
            <a:r>
              <a:rPr lang="ja-JP" altLang="en-US" dirty="0" smtClean="0"/>
              <a:t>自由にモデリングができる。</a:t>
            </a:r>
            <a:endParaRPr lang="en-US" altLang="ja-JP" dirty="0" smtClean="0"/>
          </a:p>
          <a:p>
            <a:pPr marL="514350" indent="-514350">
              <a:buFont typeface="+mj-lt"/>
              <a:buAutoNum type="arabicPeriod"/>
            </a:pPr>
            <a:r>
              <a:rPr kumimoji="1" lang="ja-JP" altLang="en-US" dirty="0"/>
              <a:t>資料</a:t>
            </a:r>
            <a:r>
              <a:rPr kumimoji="1" lang="ja-JP" altLang="en-US" dirty="0" smtClean="0"/>
              <a:t>の背後の関係も具体化することができる。</a:t>
            </a:r>
            <a:endParaRPr kumimoji="1" lang="en-US" altLang="ja-JP" dirty="0" smtClean="0"/>
          </a:p>
          <a:p>
            <a:pPr marL="514350" indent="-514350">
              <a:buFont typeface="+mj-lt"/>
              <a:buAutoNum type="arabicPeriod"/>
            </a:pPr>
            <a:r>
              <a:rPr lang="ja-JP" altLang="en-US" dirty="0" smtClean="0"/>
              <a:t>パス図を使うために分析が容易になる。</a:t>
            </a:r>
            <a:endParaRPr lang="en-US" altLang="ja-JP" dirty="0" smtClean="0"/>
          </a:p>
        </p:txBody>
      </p:sp>
    </p:spTree>
    <p:extLst>
      <p:ext uri="{BB962C8B-B14F-4D97-AF65-F5344CB8AC3E}">
        <p14:creationId xmlns:p14="http://schemas.microsoft.com/office/powerpoint/2010/main" val="2718731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a:t>
            </a:r>
            <a:r>
              <a:rPr kumimoji="1" lang="ja-JP" altLang="en-US" dirty="0" smtClean="0"/>
              <a:t>分散構造分析を利用すると</a:t>
            </a:r>
            <a:r>
              <a:rPr kumimoji="1" lang="ja-JP" altLang="en-US" dirty="0" err="1" smtClean="0"/>
              <a:t>，．．．</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dirty="0" smtClean="0"/>
              <a:t>見えないものを科学的に眺めることができるようになる。</a:t>
            </a:r>
            <a:endParaRPr kumimoji="1" lang="en-US" altLang="ja-JP" dirty="0" smtClean="0"/>
          </a:p>
          <a:p>
            <a:pPr lvl="1"/>
            <a:r>
              <a:rPr lang="ja-JP" altLang="en-US" dirty="0" smtClean="0"/>
              <a:t>統計</a:t>
            </a:r>
            <a:r>
              <a:rPr lang="ja-JP" altLang="en-US" dirty="0"/>
              <a:t>資料</a:t>
            </a:r>
            <a:r>
              <a:rPr lang="ja-JP" altLang="en-US" dirty="0" smtClean="0"/>
              <a:t>の</a:t>
            </a:r>
            <a:r>
              <a:rPr lang="ja-JP" altLang="en-US" u="sng" dirty="0"/>
              <a:t>背後</a:t>
            </a:r>
            <a:r>
              <a:rPr lang="ja-JP" altLang="en-US" u="sng" dirty="0" smtClean="0"/>
              <a:t>にある抽象的なものを議論</a:t>
            </a:r>
            <a:r>
              <a:rPr lang="ja-JP" altLang="en-US" dirty="0" smtClean="0"/>
              <a:t>することができる</a:t>
            </a:r>
            <a:endParaRPr kumimoji="1" lang="en-US" altLang="ja-JP" dirty="0" smtClean="0"/>
          </a:p>
          <a:p>
            <a:pPr marL="514350" indent="-514350">
              <a:buFont typeface="+mj-lt"/>
              <a:buAutoNum type="arabicPeriod"/>
            </a:pPr>
            <a:r>
              <a:rPr lang="ja-JP" altLang="en-US" dirty="0" smtClean="0"/>
              <a:t>自由にモデリングができる</a:t>
            </a:r>
            <a:endParaRPr lang="en-US" altLang="ja-JP" dirty="0" smtClean="0"/>
          </a:p>
          <a:p>
            <a:pPr lvl="1"/>
            <a:r>
              <a:rPr lang="ja-JP" altLang="en-US" dirty="0" smtClean="0"/>
              <a:t>因子と変数の</a:t>
            </a:r>
            <a:r>
              <a:rPr lang="ja-JP" altLang="en-US" u="sng" dirty="0" smtClean="0"/>
              <a:t>関係を自由にモデル化</a:t>
            </a:r>
            <a:r>
              <a:rPr lang="ja-JP" altLang="en-US" dirty="0" smtClean="0"/>
              <a:t>できる</a:t>
            </a:r>
            <a:endParaRPr lang="en-US" altLang="ja-JP" dirty="0" smtClean="0"/>
          </a:p>
          <a:p>
            <a:pPr marL="514350" indent="-514350">
              <a:buFont typeface="+mj-lt"/>
              <a:buAutoNum type="arabicPeriod"/>
            </a:pPr>
            <a:r>
              <a:rPr kumimoji="1" lang="ja-JP" altLang="en-US" dirty="0"/>
              <a:t>資料</a:t>
            </a:r>
            <a:r>
              <a:rPr kumimoji="1" lang="ja-JP" altLang="en-US" dirty="0" smtClean="0"/>
              <a:t>の背後の関係も具体化することができる</a:t>
            </a:r>
            <a:endParaRPr kumimoji="1" lang="en-US" altLang="ja-JP" dirty="0" smtClean="0"/>
          </a:p>
          <a:p>
            <a:pPr lvl="1"/>
            <a:r>
              <a:rPr lang="ja-JP" altLang="en-US" dirty="0" smtClean="0"/>
              <a:t>統計</a:t>
            </a:r>
            <a:r>
              <a:rPr lang="ja-JP" altLang="en-US" dirty="0"/>
              <a:t>資料</a:t>
            </a:r>
            <a:r>
              <a:rPr lang="ja-JP" altLang="en-US" dirty="0" smtClean="0"/>
              <a:t>の</a:t>
            </a:r>
            <a:r>
              <a:rPr lang="ja-JP" altLang="en-US" dirty="0"/>
              <a:t>背後</a:t>
            </a:r>
            <a:r>
              <a:rPr lang="ja-JP" altLang="en-US" dirty="0" smtClean="0"/>
              <a:t>にある要因（因子）の</a:t>
            </a:r>
            <a:r>
              <a:rPr lang="ja-JP" altLang="en-US" u="sng" dirty="0" smtClean="0"/>
              <a:t>関係を定量的に議論</a:t>
            </a:r>
            <a:r>
              <a:rPr lang="ja-JP" altLang="en-US" dirty="0" smtClean="0"/>
              <a:t>できる</a:t>
            </a:r>
            <a:endParaRPr kumimoji="1" lang="en-US" altLang="ja-JP" dirty="0" smtClean="0"/>
          </a:p>
          <a:p>
            <a:pPr marL="514350" indent="-514350">
              <a:buFont typeface="+mj-lt"/>
              <a:buAutoNum type="arabicPeriod"/>
            </a:pPr>
            <a:r>
              <a:rPr lang="ja-JP" altLang="en-US" dirty="0" smtClean="0"/>
              <a:t>パス図を使うために分析が容易になる</a:t>
            </a:r>
            <a:endParaRPr lang="en-US" altLang="ja-JP" dirty="0" smtClean="0"/>
          </a:p>
          <a:p>
            <a:pPr lvl="1"/>
            <a:r>
              <a:rPr lang="ja-JP" altLang="en-US" dirty="0" smtClean="0"/>
              <a:t>パス</a:t>
            </a:r>
            <a:r>
              <a:rPr lang="ja-JP" altLang="en-US" dirty="0"/>
              <a:t>図</a:t>
            </a:r>
            <a:r>
              <a:rPr lang="ja-JP" altLang="en-US" dirty="0" smtClean="0"/>
              <a:t>を</a:t>
            </a:r>
            <a:r>
              <a:rPr lang="ja-JP" altLang="en-US" dirty="0"/>
              <a:t>利用</a:t>
            </a:r>
            <a:r>
              <a:rPr lang="ja-JP" altLang="en-US" dirty="0" smtClean="0"/>
              <a:t>することで，</a:t>
            </a:r>
            <a:r>
              <a:rPr lang="ja-JP" altLang="en-US" u="sng" dirty="0" smtClean="0"/>
              <a:t>視覚的に資料分析</a:t>
            </a:r>
            <a:r>
              <a:rPr lang="ja-JP" altLang="en-US" dirty="0" smtClean="0"/>
              <a:t>できる</a:t>
            </a:r>
            <a:endParaRPr lang="en-US" altLang="ja-JP" dirty="0" smtClean="0"/>
          </a:p>
        </p:txBody>
      </p:sp>
    </p:spTree>
    <p:extLst>
      <p:ext uri="{BB962C8B-B14F-4D97-AF65-F5344CB8AC3E}">
        <p14:creationId xmlns:p14="http://schemas.microsoft.com/office/powerpoint/2010/main" val="422213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共分散構造分析でできること（１）</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kumimoji="1" lang="ja-JP" altLang="en-US" u="sng" dirty="0" smtClean="0"/>
              <a:t>見えないものを科学的に</a:t>
            </a:r>
            <a:r>
              <a:rPr kumimoji="1" lang="ja-JP" altLang="en-US" dirty="0" smtClean="0"/>
              <a:t>眺めるようにすることができる</a:t>
            </a:r>
            <a:endParaRPr kumimoji="1" lang="en-US" altLang="ja-JP" dirty="0" smtClean="0"/>
          </a:p>
          <a:p>
            <a:pPr lvl="1"/>
            <a:r>
              <a:rPr lang="ja-JP" altLang="en-US" dirty="0" smtClean="0"/>
              <a:t>例：</a:t>
            </a:r>
            <a:endParaRPr lang="en-US" altLang="ja-JP" dirty="0" smtClean="0"/>
          </a:p>
          <a:p>
            <a:pPr lvl="2"/>
            <a:r>
              <a:rPr lang="ja-JP" altLang="en-US" dirty="0" smtClean="0"/>
              <a:t>私にはプログラミングの能力がある</a:t>
            </a:r>
            <a:r>
              <a:rPr lang="ja-JP" altLang="en-US" dirty="0" smtClean="0"/>
              <a:t>。　　</a:t>
            </a:r>
            <a:r>
              <a:rPr lang="en-US" altLang="ja-JP" dirty="0" smtClean="0"/>
              <a:t>&lt;=</a:t>
            </a:r>
            <a:r>
              <a:rPr lang="ja-JP" altLang="en-US" dirty="0" smtClean="0"/>
              <a:t>　直接観測できない！</a:t>
            </a:r>
            <a:endParaRPr lang="en-US" altLang="ja-JP" dirty="0" smtClean="0"/>
          </a:p>
          <a:p>
            <a:pPr lvl="2"/>
            <a:r>
              <a:rPr kumimoji="1" lang="ja-JP" altLang="en-US" dirty="0"/>
              <a:t>私</a:t>
            </a:r>
            <a:r>
              <a:rPr kumimoji="1" lang="ja-JP" altLang="en-US" dirty="0" smtClean="0"/>
              <a:t>には理系能力がある。</a:t>
            </a:r>
            <a:endParaRPr kumimoji="1" lang="en-US" altLang="ja-JP" dirty="0" smtClean="0"/>
          </a:p>
          <a:p>
            <a:pPr lvl="2"/>
            <a:r>
              <a:rPr lang="ja-JP" altLang="en-US" dirty="0"/>
              <a:t>私</a:t>
            </a:r>
            <a:r>
              <a:rPr lang="ja-JP" altLang="en-US" dirty="0" smtClean="0"/>
              <a:t>にはコミュニケーション能力がある。</a:t>
            </a:r>
            <a:endParaRPr kumimoji="1" lang="ja-JP" altLang="en-US" dirty="0"/>
          </a:p>
        </p:txBody>
      </p:sp>
      <p:sp>
        <p:nvSpPr>
          <p:cNvPr id="4" name="テキスト ボックス 3"/>
          <p:cNvSpPr txBox="1"/>
          <p:nvPr/>
        </p:nvSpPr>
        <p:spPr>
          <a:xfrm>
            <a:off x="4763068" y="5104263"/>
            <a:ext cx="4844955"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kumimoji="1" lang="ja-JP" altLang="en-US" dirty="0" smtClean="0"/>
              <a:t>共分散構造分析は，統計資料の背後にある抽象的なものを議論する手法を提供してくれる。</a:t>
            </a:r>
            <a:endParaRPr kumimoji="1" lang="ja-JP" altLang="en-US" dirty="0"/>
          </a:p>
        </p:txBody>
      </p:sp>
    </p:spTree>
    <p:extLst>
      <p:ext uri="{BB962C8B-B14F-4D97-AF65-F5344CB8AC3E}">
        <p14:creationId xmlns:p14="http://schemas.microsoft.com/office/powerpoint/2010/main" val="331646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共分散構造分析でできること</a:t>
            </a:r>
            <a:r>
              <a:rPr lang="ja-JP" altLang="en-US" dirty="0" smtClean="0"/>
              <a:t>（２）</a:t>
            </a:r>
            <a:endParaRPr kumimoji="1" lang="ja-JP" altLang="en-US" dirty="0"/>
          </a:p>
        </p:txBody>
      </p:sp>
      <p:sp>
        <p:nvSpPr>
          <p:cNvPr id="3" name="コンテンツ プレースホルダー 2"/>
          <p:cNvSpPr>
            <a:spLocks noGrp="1"/>
          </p:cNvSpPr>
          <p:nvPr>
            <p:ph idx="1"/>
          </p:nvPr>
        </p:nvSpPr>
        <p:spPr>
          <a:xfrm>
            <a:off x="838200" y="1825625"/>
            <a:ext cx="10515600" cy="1709145"/>
          </a:xfrm>
        </p:spPr>
        <p:txBody>
          <a:bodyPr/>
          <a:lstStyle/>
          <a:p>
            <a:pPr marL="514350" indent="-514350">
              <a:buFont typeface="+mj-lt"/>
              <a:buAutoNum type="arabicPeriod" startAt="2"/>
            </a:pPr>
            <a:r>
              <a:rPr lang="ja-JP" altLang="en-US" dirty="0" smtClean="0"/>
              <a:t>自由にモデリングができる</a:t>
            </a:r>
            <a:endParaRPr lang="en-US" altLang="ja-JP" dirty="0" smtClean="0"/>
          </a:p>
          <a:p>
            <a:pPr lvl="1"/>
            <a:r>
              <a:rPr lang="ja-JP" altLang="en-US" dirty="0" smtClean="0"/>
              <a:t>因子分析など従来の多くの</a:t>
            </a:r>
            <a:r>
              <a:rPr lang="ja-JP" altLang="en-US" u="sng" dirty="0" smtClean="0"/>
              <a:t>多変量解析手法</a:t>
            </a:r>
            <a:r>
              <a:rPr lang="ja-JP" altLang="en-US" dirty="0" smtClean="0"/>
              <a:t>は，共分散構造分析に含まれる。この意味において，共分散構造分析手法は「次世代の多変量解析手法」とも考えられている。</a:t>
            </a:r>
            <a:endParaRPr lang="en-US" altLang="ja-JP" dirty="0" smtClean="0"/>
          </a:p>
          <a:p>
            <a:endParaRPr kumimoji="1" lang="ja-JP" altLang="en-US" dirty="0"/>
          </a:p>
        </p:txBody>
      </p:sp>
      <p:sp>
        <p:nvSpPr>
          <p:cNvPr id="4" name="テキスト ボックス 3"/>
          <p:cNvSpPr txBox="1"/>
          <p:nvPr/>
        </p:nvSpPr>
        <p:spPr>
          <a:xfrm>
            <a:off x="8611738" y="4176216"/>
            <a:ext cx="2374710" cy="646331"/>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marL="0" lvl="1"/>
            <a:r>
              <a:rPr lang="ja-JP" altLang="en-US" dirty="0" smtClean="0"/>
              <a:t>因子と変数の関係を自由にモデル化できる。</a:t>
            </a:r>
            <a:endParaRPr lang="en-US" altLang="ja-JP" dirty="0" smtClean="0"/>
          </a:p>
        </p:txBody>
      </p:sp>
      <p:sp>
        <p:nvSpPr>
          <p:cNvPr id="6" name="円/楕円 5"/>
          <p:cNvSpPr/>
          <p:nvPr/>
        </p:nvSpPr>
        <p:spPr>
          <a:xfrm>
            <a:off x="1610435" y="3669707"/>
            <a:ext cx="6428096" cy="268860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3780429" y="4068171"/>
            <a:ext cx="2088107" cy="805217"/>
          </a:xfrm>
          <a:prstGeom prst="ellipse">
            <a:avLst/>
          </a:prstGeom>
          <a:effectLst>
            <a:outerShdw blurRad="50800" dist="2032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sz="2400" dirty="0" smtClean="0">
                <a:solidFill>
                  <a:schemeClr val="tx1"/>
                </a:solidFill>
              </a:rPr>
              <a:t>因子分析</a:t>
            </a:r>
            <a:endParaRPr kumimoji="1" lang="ja-JP" altLang="en-US" sz="2400" dirty="0">
              <a:solidFill>
                <a:schemeClr val="tx1"/>
              </a:solidFill>
            </a:endParaRPr>
          </a:p>
        </p:txBody>
      </p:sp>
      <p:sp>
        <p:nvSpPr>
          <p:cNvPr id="8" name="円/楕円 7"/>
          <p:cNvSpPr/>
          <p:nvPr/>
        </p:nvSpPr>
        <p:spPr>
          <a:xfrm>
            <a:off x="5051946" y="5116370"/>
            <a:ext cx="2088107" cy="805217"/>
          </a:xfrm>
          <a:prstGeom prst="ellipse">
            <a:avLst/>
          </a:prstGeom>
          <a:effectLst>
            <a:outerShdw blurRad="50800" dist="2032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400" dirty="0" smtClean="0">
                <a:solidFill>
                  <a:schemeClr val="tx1"/>
                </a:solidFill>
              </a:rPr>
              <a:t>パス解析</a:t>
            </a:r>
            <a:endParaRPr kumimoji="1" lang="ja-JP" altLang="en-US" sz="2400" dirty="0">
              <a:solidFill>
                <a:schemeClr val="tx1"/>
              </a:solidFill>
            </a:endParaRPr>
          </a:p>
        </p:txBody>
      </p:sp>
      <p:sp>
        <p:nvSpPr>
          <p:cNvPr id="9" name="円/楕円 8"/>
          <p:cNvSpPr/>
          <p:nvPr/>
        </p:nvSpPr>
        <p:spPr>
          <a:xfrm>
            <a:off x="2329217" y="4940857"/>
            <a:ext cx="2088107" cy="805217"/>
          </a:xfrm>
          <a:prstGeom prst="ellipse">
            <a:avLst/>
          </a:prstGeom>
          <a:effectLst>
            <a:outerShdw blurRad="50800" dist="2032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400" dirty="0">
                <a:solidFill>
                  <a:schemeClr val="tx1"/>
                </a:solidFill>
              </a:rPr>
              <a:t>回帰</a:t>
            </a:r>
            <a:r>
              <a:rPr kumimoji="1" lang="ja-JP" altLang="en-US" sz="2400" dirty="0" smtClean="0">
                <a:solidFill>
                  <a:schemeClr val="tx1"/>
                </a:solidFill>
              </a:rPr>
              <a:t>分析</a:t>
            </a:r>
            <a:endParaRPr kumimoji="1" lang="ja-JP" altLang="en-US" sz="2400" dirty="0">
              <a:solidFill>
                <a:schemeClr val="tx1"/>
              </a:solidFill>
            </a:endParaRPr>
          </a:p>
        </p:txBody>
      </p:sp>
      <p:sp>
        <p:nvSpPr>
          <p:cNvPr id="10" name="テキスト ボックス 9"/>
          <p:cNvSpPr txBox="1"/>
          <p:nvPr/>
        </p:nvSpPr>
        <p:spPr>
          <a:xfrm>
            <a:off x="3207224" y="3350526"/>
            <a:ext cx="3152633" cy="584775"/>
          </a:xfrm>
          <a:prstGeom prst="rect">
            <a:avLst/>
          </a:prstGeom>
          <a:effectLst>
            <a:outerShdw blurRad="50800" dist="50800" dir="2700000" algn="tl"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r>
              <a:rPr kumimoji="1" lang="ja-JP" altLang="en-US" sz="3200" dirty="0" smtClean="0"/>
              <a:t>共分散構造分析</a:t>
            </a:r>
            <a:endParaRPr kumimoji="1" lang="ja-JP" altLang="en-US" sz="3200" dirty="0"/>
          </a:p>
        </p:txBody>
      </p:sp>
    </p:spTree>
    <p:extLst>
      <p:ext uri="{BB962C8B-B14F-4D97-AF65-F5344CB8AC3E}">
        <p14:creationId xmlns:p14="http://schemas.microsoft.com/office/powerpoint/2010/main" val="13900606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8338782" y="1690688"/>
            <a:ext cx="3562066" cy="214433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a:t>共分散構造分析でできること</a:t>
            </a:r>
            <a:r>
              <a:rPr lang="ja-JP" altLang="en-US" dirty="0" smtClean="0"/>
              <a:t>（３）</a:t>
            </a:r>
            <a:endParaRPr kumimoji="1" lang="ja-JP" altLang="en-US" dirty="0"/>
          </a:p>
        </p:txBody>
      </p:sp>
      <p:sp>
        <p:nvSpPr>
          <p:cNvPr id="3" name="コンテンツ プレースホルダー 2"/>
          <p:cNvSpPr>
            <a:spLocks noGrp="1"/>
          </p:cNvSpPr>
          <p:nvPr>
            <p:ph idx="1"/>
          </p:nvPr>
        </p:nvSpPr>
        <p:spPr>
          <a:xfrm>
            <a:off x="838200" y="1825625"/>
            <a:ext cx="10515600" cy="740154"/>
          </a:xfrm>
        </p:spPr>
        <p:txBody>
          <a:bodyPr/>
          <a:lstStyle/>
          <a:p>
            <a:pPr marL="514350" indent="-514350">
              <a:buFont typeface="+mj-lt"/>
              <a:buAutoNum type="arabicPeriod" startAt="3"/>
            </a:pPr>
            <a:r>
              <a:rPr lang="ja-JP" altLang="en-US" dirty="0"/>
              <a:t>資料の</a:t>
            </a:r>
            <a:r>
              <a:rPr lang="ja-JP" altLang="en-US" u="sng" dirty="0"/>
              <a:t>背後の関係も具体化</a:t>
            </a:r>
            <a:r>
              <a:rPr lang="ja-JP" altLang="en-US" dirty="0"/>
              <a:t>することができる</a:t>
            </a:r>
            <a:endParaRPr lang="en-US" altLang="ja-JP" dirty="0"/>
          </a:p>
          <a:p>
            <a:pPr marL="514350" indent="-514350">
              <a:buFont typeface="+mj-lt"/>
              <a:buAutoNum type="arabicPeriod" startAt="3"/>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178272940"/>
              </p:ext>
            </p:extLst>
          </p:nvPr>
        </p:nvGraphicFramePr>
        <p:xfrm>
          <a:off x="1951630" y="2702255"/>
          <a:ext cx="5554640" cy="1463040"/>
        </p:xfrm>
        <a:graphic>
          <a:graphicData uri="http://schemas.openxmlformats.org/drawingml/2006/table">
            <a:tbl>
              <a:tblPr firstRow="1" bandRow="1">
                <a:tableStyleId>{5C22544A-7EE6-4342-B048-85BDC9FD1C3A}</a:tableStyleId>
              </a:tblPr>
              <a:tblGrid>
                <a:gridCol w="1388660"/>
                <a:gridCol w="1388660"/>
                <a:gridCol w="1388660"/>
                <a:gridCol w="1388660"/>
              </a:tblGrid>
              <a:tr h="165207">
                <a:tc>
                  <a:txBody>
                    <a:bodyPr/>
                    <a:lstStyle/>
                    <a:p>
                      <a:pPr algn="ctr"/>
                      <a:r>
                        <a:rPr kumimoji="1" lang="ja-JP" altLang="en-US" b="1" dirty="0" smtClean="0"/>
                        <a:t>科目</a:t>
                      </a:r>
                      <a:endParaRPr kumimoji="1" lang="ja-JP" altLang="en-US" b="1" dirty="0"/>
                    </a:p>
                  </a:txBody>
                  <a:tcPr/>
                </a:tc>
                <a:tc>
                  <a:txBody>
                    <a:bodyPr/>
                    <a:lstStyle/>
                    <a:p>
                      <a:pPr algn="ctr"/>
                      <a:r>
                        <a:rPr kumimoji="1" lang="ja-JP" altLang="en-US" b="1" dirty="0" smtClean="0"/>
                        <a:t>数学</a:t>
                      </a:r>
                      <a:endParaRPr kumimoji="1" lang="ja-JP" altLang="en-US" b="1" dirty="0"/>
                    </a:p>
                  </a:txBody>
                  <a:tcPr/>
                </a:tc>
                <a:tc>
                  <a:txBody>
                    <a:bodyPr/>
                    <a:lstStyle/>
                    <a:p>
                      <a:pPr algn="ctr"/>
                      <a:r>
                        <a:rPr kumimoji="1" lang="ja-JP" altLang="en-US" b="1" dirty="0" smtClean="0"/>
                        <a:t>英語</a:t>
                      </a:r>
                      <a:endParaRPr kumimoji="1" lang="ja-JP" altLang="en-US" b="1" dirty="0"/>
                    </a:p>
                  </a:txBody>
                  <a:tcPr/>
                </a:tc>
                <a:tc>
                  <a:txBody>
                    <a:bodyPr/>
                    <a:lstStyle/>
                    <a:p>
                      <a:pPr algn="ctr"/>
                      <a:r>
                        <a:rPr kumimoji="1" lang="ja-JP" altLang="en-US" b="1" dirty="0" smtClean="0"/>
                        <a:t>理科</a:t>
                      </a:r>
                      <a:endParaRPr kumimoji="1" lang="ja-JP" altLang="en-US" b="1" dirty="0"/>
                    </a:p>
                  </a:txBody>
                  <a:tcPr/>
                </a:tc>
              </a:tr>
              <a:tr h="165207">
                <a:tc>
                  <a:txBody>
                    <a:bodyPr/>
                    <a:lstStyle/>
                    <a:p>
                      <a:pPr algn="ctr"/>
                      <a:r>
                        <a:rPr kumimoji="1" lang="ja-JP" altLang="en-US" b="1" dirty="0" smtClean="0"/>
                        <a:t>山田</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８０</a:t>
                      </a:r>
                      <a:endParaRPr kumimoji="1" lang="ja-JP" altLang="en-US" b="1" dirty="0"/>
                    </a:p>
                  </a:txBody>
                  <a:tcPr/>
                </a:tc>
                <a:tc>
                  <a:txBody>
                    <a:bodyPr/>
                    <a:lstStyle/>
                    <a:p>
                      <a:pPr algn="ctr"/>
                      <a:r>
                        <a:rPr kumimoji="1" lang="ja-JP" altLang="en-US" b="1" dirty="0" smtClean="0"/>
                        <a:t>９０</a:t>
                      </a:r>
                      <a:endParaRPr kumimoji="1" lang="ja-JP" altLang="en-US" b="1" dirty="0"/>
                    </a:p>
                  </a:txBody>
                  <a:tcPr/>
                </a:tc>
              </a:tr>
              <a:tr h="165207">
                <a:tc>
                  <a:txBody>
                    <a:bodyPr/>
                    <a:lstStyle/>
                    <a:p>
                      <a:pPr algn="ctr"/>
                      <a:r>
                        <a:rPr kumimoji="1" lang="ja-JP" altLang="en-US" b="1" dirty="0" smtClean="0"/>
                        <a:t>田中</a:t>
                      </a:r>
                      <a:endParaRPr kumimoji="1" lang="ja-JP" altLang="en-US" b="1" dirty="0"/>
                    </a:p>
                  </a:txBody>
                  <a:tcPr/>
                </a:tc>
                <a:tc>
                  <a:txBody>
                    <a:bodyPr/>
                    <a:lstStyle/>
                    <a:p>
                      <a:pPr algn="ctr"/>
                      <a:r>
                        <a:rPr kumimoji="1" lang="ja-JP" altLang="en-US" b="1" dirty="0" smtClean="0"/>
                        <a:t>９０</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９５</a:t>
                      </a:r>
                      <a:endParaRPr kumimoji="1" lang="ja-JP" altLang="en-US" b="1" dirty="0"/>
                    </a:p>
                  </a:txBody>
                  <a:tcPr/>
                </a:tc>
              </a:tr>
              <a:tr h="165207">
                <a:tc>
                  <a:txBody>
                    <a:bodyPr/>
                    <a:lstStyle/>
                    <a:p>
                      <a:pPr algn="ctr"/>
                      <a:r>
                        <a:rPr kumimoji="1" lang="ja-JP" altLang="en-US" b="1" dirty="0" smtClean="0"/>
                        <a:t>鈴木</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９０</a:t>
                      </a:r>
                      <a:endParaRPr kumimoji="1" lang="ja-JP" altLang="en-US" b="1" dirty="0"/>
                    </a:p>
                  </a:txBody>
                  <a:tcPr/>
                </a:tc>
                <a:tc>
                  <a:txBody>
                    <a:bodyPr/>
                    <a:lstStyle/>
                    <a:p>
                      <a:pPr algn="ctr"/>
                      <a:r>
                        <a:rPr kumimoji="1" lang="ja-JP" altLang="en-US" b="1" dirty="0" smtClean="0"/>
                        <a:t>１００</a:t>
                      </a:r>
                      <a:endParaRPr kumimoji="1" lang="ja-JP" altLang="en-US" b="1" dirty="0"/>
                    </a:p>
                  </a:txBody>
                  <a:tcPr/>
                </a:tc>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292971909"/>
              </p:ext>
            </p:extLst>
          </p:nvPr>
        </p:nvGraphicFramePr>
        <p:xfrm>
          <a:off x="1963757" y="4571999"/>
          <a:ext cx="8531370" cy="1748936"/>
        </p:xfrm>
        <a:graphic>
          <a:graphicData uri="http://schemas.openxmlformats.org/drawingml/2006/table">
            <a:tbl>
              <a:tblPr firstRow="1" bandRow="1">
                <a:tableStyleId>{5C22544A-7EE6-4342-B048-85BDC9FD1C3A}</a:tableStyleId>
              </a:tblPr>
              <a:tblGrid>
                <a:gridCol w="1352649"/>
                <a:gridCol w="1392072"/>
                <a:gridCol w="1392071"/>
                <a:gridCol w="1433015"/>
                <a:gridCol w="1310185"/>
                <a:gridCol w="1651378"/>
              </a:tblGrid>
              <a:tr h="638741">
                <a:tc>
                  <a:txBody>
                    <a:bodyPr/>
                    <a:lstStyle/>
                    <a:p>
                      <a:pPr algn="ctr"/>
                      <a:r>
                        <a:rPr kumimoji="1" lang="ja-JP" altLang="en-US" b="1" dirty="0" smtClean="0"/>
                        <a:t>科目</a:t>
                      </a:r>
                      <a:endParaRPr kumimoji="1" lang="ja-JP" altLang="en-US" b="1" dirty="0"/>
                    </a:p>
                  </a:txBody>
                  <a:tcPr anchor="ctr" anchorCtr="1"/>
                </a:tc>
                <a:tc>
                  <a:txBody>
                    <a:bodyPr/>
                    <a:lstStyle/>
                    <a:p>
                      <a:pPr algn="ctr"/>
                      <a:r>
                        <a:rPr kumimoji="1" lang="ja-JP" altLang="en-US" b="1" dirty="0" smtClean="0"/>
                        <a:t>数学</a:t>
                      </a:r>
                      <a:endParaRPr kumimoji="1" lang="ja-JP" altLang="en-US" b="1" dirty="0"/>
                    </a:p>
                  </a:txBody>
                  <a:tcPr anchor="ctr" anchorCtr="1"/>
                </a:tc>
                <a:tc>
                  <a:txBody>
                    <a:bodyPr/>
                    <a:lstStyle/>
                    <a:p>
                      <a:pPr algn="ctr"/>
                      <a:r>
                        <a:rPr kumimoji="1" lang="ja-JP" altLang="en-US" b="1" dirty="0" smtClean="0"/>
                        <a:t>英語</a:t>
                      </a:r>
                      <a:endParaRPr kumimoji="1" lang="ja-JP" altLang="en-US" b="1" dirty="0"/>
                    </a:p>
                  </a:txBody>
                  <a:tcPr anchor="ctr" anchorCtr="1"/>
                </a:tc>
                <a:tc>
                  <a:txBody>
                    <a:bodyPr/>
                    <a:lstStyle/>
                    <a:p>
                      <a:pPr algn="ctr"/>
                      <a:r>
                        <a:rPr kumimoji="1" lang="ja-JP" altLang="en-US" b="1" dirty="0" smtClean="0"/>
                        <a:t>理科</a:t>
                      </a:r>
                      <a:endParaRPr kumimoji="1" lang="ja-JP" altLang="en-US" b="1" dirty="0"/>
                    </a:p>
                  </a:txBody>
                  <a:tcPr anchor="ctr" anchorCtr="1"/>
                </a:tc>
                <a:tc>
                  <a:txBody>
                    <a:bodyPr/>
                    <a:lstStyle/>
                    <a:p>
                      <a:pPr algn="ctr"/>
                      <a:r>
                        <a:rPr kumimoji="1" lang="ja-JP" altLang="en-US" b="1" dirty="0" smtClean="0"/>
                        <a:t>平均</a:t>
                      </a:r>
                      <a:endParaRPr kumimoji="1" lang="ja-JP" altLang="en-US" b="1" dirty="0"/>
                    </a:p>
                  </a:txBody>
                  <a:tcPr anchor="ctr" anchorCtr="1"/>
                </a:tc>
                <a:tc>
                  <a:txBody>
                    <a:bodyPr/>
                    <a:lstStyle/>
                    <a:p>
                      <a:pPr algn="ctr"/>
                      <a:r>
                        <a:rPr kumimoji="1" lang="ja-JP" altLang="en-US" b="1" dirty="0" smtClean="0"/>
                        <a:t>順位（偏差値）</a:t>
                      </a:r>
                      <a:endParaRPr kumimoji="1" lang="ja-JP" altLang="en-US" b="1" dirty="0"/>
                    </a:p>
                  </a:txBody>
                  <a:tcPr anchor="ctr" anchorCtr="1"/>
                </a:tc>
              </a:tr>
              <a:tr h="370065">
                <a:tc>
                  <a:txBody>
                    <a:bodyPr/>
                    <a:lstStyle/>
                    <a:p>
                      <a:pPr algn="ctr"/>
                      <a:r>
                        <a:rPr kumimoji="1" lang="ja-JP" altLang="en-US" b="1" dirty="0" smtClean="0"/>
                        <a:t>山田</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８０</a:t>
                      </a:r>
                      <a:endParaRPr kumimoji="1" lang="ja-JP" altLang="en-US" b="1" dirty="0"/>
                    </a:p>
                  </a:txBody>
                  <a:tcPr/>
                </a:tc>
                <a:tc>
                  <a:txBody>
                    <a:bodyPr/>
                    <a:lstStyle/>
                    <a:p>
                      <a:pPr algn="ctr"/>
                      <a:r>
                        <a:rPr kumimoji="1" lang="ja-JP" altLang="en-US" b="1" dirty="0" smtClean="0"/>
                        <a:t>９０</a:t>
                      </a:r>
                      <a:endParaRPr kumimoji="1" lang="ja-JP" altLang="en-US" b="1" dirty="0"/>
                    </a:p>
                  </a:txBody>
                  <a:tcPr/>
                </a:tc>
                <a:tc>
                  <a:txBody>
                    <a:bodyPr/>
                    <a:lstStyle/>
                    <a:p>
                      <a:pPr algn="ctr"/>
                      <a:r>
                        <a:rPr kumimoji="1" lang="ja-JP" altLang="en-US" b="1" dirty="0" smtClean="0"/>
                        <a:t>９０</a:t>
                      </a:r>
                      <a:endParaRPr kumimoji="1" lang="ja-JP" altLang="en-US" b="1" dirty="0"/>
                    </a:p>
                  </a:txBody>
                  <a:tcPr/>
                </a:tc>
                <a:tc>
                  <a:txBody>
                    <a:bodyPr/>
                    <a:lstStyle/>
                    <a:p>
                      <a:pPr algn="ctr"/>
                      <a:r>
                        <a:rPr kumimoji="1" lang="ja-JP" altLang="en-US" b="1" dirty="0" smtClean="0"/>
                        <a:t>３（</a:t>
                      </a:r>
                      <a:r>
                        <a:rPr kumimoji="1" lang="en-US" altLang="ja-JP" b="1" dirty="0" smtClean="0"/>
                        <a:t>37.5</a:t>
                      </a:r>
                      <a:r>
                        <a:rPr kumimoji="1" lang="ja-JP" altLang="en-US" b="1" dirty="0" smtClean="0"/>
                        <a:t>）</a:t>
                      </a:r>
                      <a:endParaRPr kumimoji="1" lang="ja-JP" altLang="en-US" b="1" dirty="0"/>
                    </a:p>
                  </a:txBody>
                  <a:tcPr/>
                </a:tc>
              </a:tr>
              <a:tr h="370065">
                <a:tc>
                  <a:txBody>
                    <a:bodyPr/>
                    <a:lstStyle/>
                    <a:p>
                      <a:pPr algn="ctr"/>
                      <a:r>
                        <a:rPr kumimoji="1" lang="ja-JP" altLang="en-US" b="1" dirty="0" smtClean="0"/>
                        <a:t>田中</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９５</a:t>
                      </a:r>
                      <a:endParaRPr kumimoji="1" lang="ja-JP" altLang="en-US" b="1" dirty="0"/>
                    </a:p>
                  </a:txBody>
                  <a:tcPr/>
                </a:tc>
                <a:tc>
                  <a:txBody>
                    <a:bodyPr/>
                    <a:lstStyle/>
                    <a:p>
                      <a:pPr algn="ctr"/>
                      <a:r>
                        <a:rPr kumimoji="1" lang="ja-JP" altLang="en-US" b="1" dirty="0" smtClean="0"/>
                        <a:t>２（</a:t>
                      </a:r>
                      <a:r>
                        <a:rPr kumimoji="1" lang="en-US" altLang="ja-JP" b="1" dirty="0" smtClean="0"/>
                        <a:t>50.0</a:t>
                      </a:r>
                      <a:r>
                        <a:rPr kumimoji="1" lang="ja-JP" altLang="en-US" b="1" dirty="0" smtClean="0"/>
                        <a:t>）</a:t>
                      </a:r>
                      <a:endParaRPr kumimoji="1" lang="ja-JP" altLang="en-US" b="1" dirty="0"/>
                    </a:p>
                  </a:txBody>
                  <a:tcPr/>
                </a:tc>
              </a:tr>
              <a:tr h="370065">
                <a:tc>
                  <a:txBody>
                    <a:bodyPr/>
                    <a:lstStyle/>
                    <a:p>
                      <a:pPr algn="ctr"/>
                      <a:r>
                        <a:rPr kumimoji="1" lang="ja-JP" altLang="en-US" b="1" dirty="0" smtClean="0"/>
                        <a:t>鈴木</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１００</a:t>
                      </a:r>
                      <a:endParaRPr kumimoji="1" lang="ja-JP" altLang="en-US" b="1" dirty="0"/>
                    </a:p>
                  </a:txBody>
                  <a:tcPr/>
                </a:tc>
                <a:tc>
                  <a:txBody>
                    <a:bodyPr/>
                    <a:lstStyle/>
                    <a:p>
                      <a:pPr algn="ctr"/>
                      <a:r>
                        <a:rPr kumimoji="1" lang="ja-JP" altLang="en-US" b="1" dirty="0" smtClean="0"/>
                        <a:t>１（</a:t>
                      </a:r>
                      <a:r>
                        <a:rPr kumimoji="1" lang="en-US" altLang="ja-JP" b="1" dirty="0" smtClean="0"/>
                        <a:t>62.5</a:t>
                      </a:r>
                      <a:r>
                        <a:rPr kumimoji="1" lang="ja-JP" altLang="en-US" b="1" dirty="0" smtClean="0"/>
                        <a:t>）</a:t>
                      </a:r>
                      <a:endParaRPr kumimoji="1" lang="ja-JP" altLang="en-US" b="1" dirty="0"/>
                    </a:p>
                  </a:txBody>
                  <a:tcPr/>
                </a:tc>
              </a:tr>
            </a:tbl>
          </a:graphicData>
        </a:graphic>
      </p:graphicFrame>
      <p:sp>
        <p:nvSpPr>
          <p:cNvPr id="6" name="円/楕円 5"/>
          <p:cNvSpPr/>
          <p:nvPr/>
        </p:nvSpPr>
        <p:spPr>
          <a:xfrm>
            <a:off x="9498842" y="1825625"/>
            <a:ext cx="1433015" cy="74015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800" dirty="0">
                <a:solidFill>
                  <a:srgbClr val="FF0000"/>
                </a:solidFill>
              </a:rPr>
              <a:t>学力</a:t>
            </a:r>
            <a:endParaRPr kumimoji="1" lang="ja-JP" altLang="en-US" sz="2800" dirty="0">
              <a:solidFill>
                <a:srgbClr val="FF0000"/>
              </a:solidFill>
            </a:endParaRPr>
          </a:p>
        </p:txBody>
      </p:sp>
      <p:sp>
        <p:nvSpPr>
          <p:cNvPr id="9" name="円/楕円 8"/>
          <p:cNvSpPr/>
          <p:nvPr/>
        </p:nvSpPr>
        <p:spPr>
          <a:xfrm>
            <a:off x="10301785" y="2870579"/>
            <a:ext cx="1433015" cy="74015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kumimoji="1" lang="ja-JP" altLang="en-US" sz="2000" b="1" dirty="0" smtClean="0">
                <a:solidFill>
                  <a:srgbClr val="FF0000"/>
                </a:solidFill>
              </a:rPr>
              <a:t>文系力</a:t>
            </a:r>
            <a:endParaRPr kumimoji="1" lang="ja-JP" altLang="en-US" sz="2000" b="1" dirty="0">
              <a:solidFill>
                <a:srgbClr val="FF0000"/>
              </a:solidFill>
            </a:endParaRPr>
          </a:p>
        </p:txBody>
      </p:sp>
      <p:sp>
        <p:nvSpPr>
          <p:cNvPr id="10" name="円/楕円 9"/>
          <p:cNvSpPr/>
          <p:nvPr/>
        </p:nvSpPr>
        <p:spPr>
          <a:xfrm>
            <a:off x="8561697" y="2870579"/>
            <a:ext cx="1433015" cy="74015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000" b="1" dirty="0" smtClean="0">
                <a:solidFill>
                  <a:srgbClr val="FF0000"/>
                </a:solidFill>
              </a:rPr>
              <a:t>理系</a:t>
            </a:r>
            <a:r>
              <a:rPr lang="ja-JP" altLang="en-US" sz="2000" b="1" dirty="0">
                <a:solidFill>
                  <a:srgbClr val="FF0000"/>
                </a:solidFill>
              </a:rPr>
              <a:t>力</a:t>
            </a:r>
            <a:endParaRPr kumimoji="1" lang="ja-JP" altLang="en-US" sz="2000" b="1" dirty="0">
              <a:solidFill>
                <a:srgbClr val="FF0000"/>
              </a:solidFill>
            </a:endParaRPr>
          </a:p>
        </p:txBody>
      </p:sp>
      <p:cxnSp>
        <p:nvCxnSpPr>
          <p:cNvPr id="14" name="直線矢印コネクタ 13"/>
          <p:cNvCxnSpPr>
            <a:stCxn id="6" idx="3"/>
            <a:endCxn id="10" idx="0"/>
          </p:cNvCxnSpPr>
          <p:nvPr/>
        </p:nvCxnSpPr>
        <p:spPr>
          <a:xfrm flipH="1">
            <a:off x="9278205" y="2457386"/>
            <a:ext cx="430497" cy="413193"/>
          </a:xfrm>
          <a:prstGeom prst="straightConnector1">
            <a:avLst/>
          </a:prstGeom>
          <a:ln w="762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a:endCxn id="9" idx="0"/>
          </p:cNvCxnSpPr>
          <p:nvPr/>
        </p:nvCxnSpPr>
        <p:spPr>
          <a:xfrm>
            <a:off x="10640459" y="2511583"/>
            <a:ext cx="377834" cy="358996"/>
          </a:xfrm>
          <a:prstGeom prst="straightConnector1">
            <a:avLst/>
          </a:prstGeom>
          <a:ln w="7620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右カーブ矢印 17"/>
          <p:cNvSpPr/>
          <p:nvPr/>
        </p:nvSpPr>
        <p:spPr>
          <a:xfrm>
            <a:off x="955343" y="3610733"/>
            <a:ext cx="723332" cy="1288813"/>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9" name="右矢印 18"/>
          <p:cNvSpPr/>
          <p:nvPr/>
        </p:nvSpPr>
        <p:spPr>
          <a:xfrm>
            <a:off x="7642746" y="3057099"/>
            <a:ext cx="518615" cy="3002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715420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共分散構造分析でできること</a:t>
            </a:r>
            <a:r>
              <a:rPr lang="ja-JP" altLang="en-US" dirty="0" smtClean="0"/>
              <a:t>（４）</a:t>
            </a:r>
            <a:endParaRPr kumimoji="1" lang="ja-JP" altLang="en-US" dirty="0"/>
          </a:p>
        </p:txBody>
      </p:sp>
      <p:sp>
        <p:nvSpPr>
          <p:cNvPr id="3" name="コンテンツ プレースホルダー 2"/>
          <p:cNvSpPr>
            <a:spLocks noGrp="1"/>
          </p:cNvSpPr>
          <p:nvPr>
            <p:ph idx="1"/>
          </p:nvPr>
        </p:nvSpPr>
        <p:spPr>
          <a:xfrm>
            <a:off x="838200" y="1457134"/>
            <a:ext cx="7009263" cy="549085"/>
          </a:xfrm>
        </p:spPr>
        <p:txBody>
          <a:bodyPr/>
          <a:lstStyle/>
          <a:p>
            <a:pPr marL="514350" indent="-514350">
              <a:buFont typeface="+mj-lt"/>
              <a:buAutoNum type="arabicPeriod" startAt="4"/>
            </a:pPr>
            <a:r>
              <a:rPr lang="ja-JP" altLang="en-US" dirty="0" smtClean="0"/>
              <a:t>パス図を使うために分析が容易になる</a:t>
            </a:r>
            <a:endParaRPr lang="en-US" altLang="ja-JP" dirty="0" smtClean="0"/>
          </a:p>
          <a:p>
            <a:pPr marL="514350" indent="-514350">
              <a:buFont typeface="+mj-lt"/>
              <a:buAutoNum type="arabicPeriod" startAt="4"/>
            </a:pP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56830939"/>
              </p:ext>
            </p:extLst>
          </p:nvPr>
        </p:nvGraphicFramePr>
        <p:xfrm>
          <a:off x="920088" y="2357395"/>
          <a:ext cx="5658134" cy="4348480"/>
        </p:xfrm>
        <a:graphic>
          <a:graphicData uri="http://schemas.openxmlformats.org/drawingml/2006/table">
            <a:tbl>
              <a:tblPr firstRow="1" bandRow="1">
                <a:tableStyleId>{5C22544A-7EE6-4342-B048-85BDC9FD1C3A}</a:tableStyleId>
              </a:tblPr>
              <a:tblGrid>
                <a:gridCol w="506484"/>
                <a:gridCol w="1173707"/>
                <a:gridCol w="900753"/>
                <a:gridCol w="928047"/>
                <a:gridCol w="1166505"/>
                <a:gridCol w="982638"/>
              </a:tblGrid>
              <a:tr h="370840">
                <a:tc>
                  <a:txBody>
                    <a:bodyPr/>
                    <a:lstStyle/>
                    <a:p>
                      <a:pPr algn="ctr"/>
                      <a:r>
                        <a:rPr kumimoji="1" lang="en-US" altLang="ja-JP" dirty="0" smtClean="0"/>
                        <a:t>No.</a:t>
                      </a:r>
                      <a:endParaRPr kumimoji="1" lang="ja-JP" altLang="en-US" dirty="0"/>
                    </a:p>
                  </a:txBody>
                  <a:tcPr/>
                </a:tc>
                <a:tc>
                  <a:txBody>
                    <a:bodyPr/>
                    <a:lstStyle/>
                    <a:p>
                      <a:pPr algn="ctr"/>
                      <a:r>
                        <a:rPr kumimoji="1" lang="ja-JP" altLang="en-US" dirty="0" smtClean="0"/>
                        <a:t>レイアウト</a:t>
                      </a:r>
                      <a:endParaRPr kumimoji="1" lang="ja-JP" altLang="en-US" dirty="0"/>
                    </a:p>
                  </a:txBody>
                  <a:tcPr/>
                </a:tc>
                <a:tc>
                  <a:txBody>
                    <a:bodyPr/>
                    <a:lstStyle/>
                    <a:p>
                      <a:pPr algn="ctr"/>
                      <a:r>
                        <a:rPr kumimoji="1" lang="ja-JP" altLang="en-US" dirty="0" smtClean="0"/>
                        <a:t>品揃え</a:t>
                      </a:r>
                      <a:endParaRPr kumimoji="1" lang="ja-JP" altLang="en-US" dirty="0"/>
                    </a:p>
                  </a:txBody>
                  <a:tcPr/>
                </a:tc>
                <a:tc>
                  <a:txBody>
                    <a:bodyPr/>
                    <a:lstStyle/>
                    <a:p>
                      <a:pPr algn="ctr"/>
                      <a:r>
                        <a:rPr kumimoji="1" lang="ja-JP" altLang="en-US" dirty="0" smtClean="0"/>
                        <a:t>雰囲気</a:t>
                      </a:r>
                      <a:endParaRPr kumimoji="1" lang="ja-JP" altLang="en-US" dirty="0"/>
                    </a:p>
                  </a:txBody>
                  <a:tcPr/>
                </a:tc>
                <a:tc>
                  <a:txBody>
                    <a:bodyPr/>
                    <a:lstStyle/>
                    <a:p>
                      <a:pPr algn="ctr"/>
                      <a:r>
                        <a:rPr kumimoji="1" lang="ja-JP" altLang="en-US" dirty="0" smtClean="0"/>
                        <a:t>従業員の</a:t>
                      </a:r>
                      <a:r>
                        <a:rPr kumimoji="1" lang="en-US" altLang="ja-JP" dirty="0" smtClean="0"/>
                        <a:t/>
                      </a:r>
                      <a:br>
                        <a:rPr kumimoji="1" lang="en-US" altLang="ja-JP" dirty="0" smtClean="0"/>
                      </a:br>
                      <a:r>
                        <a:rPr kumimoji="1" lang="ja-JP" altLang="en-US" dirty="0" smtClean="0"/>
                        <a:t>態度</a:t>
                      </a:r>
                      <a:endParaRPr kumimoji="1" lang="ja-JP" altLang="en-US" dirty="0"/>
                    </a:p>
                  </a:txBody>
                  <a:tcPr/>
                </a:tc>
                <a:tc>
                  <a:txBody>
                    <a:bodyPr/>
                    <a:lstStyle/>
                    <a:p>
                      <a:pPr algn="ctr"/>
                      <a:r>
                        <a:rPr kumimoji="1" lang="ja-JP" altLang="en-US" dirty="0" smtClean="0"/>
                        <a:t>対応の</a:t>
                      </a:r>
                      <a:endParaRPr kumimoji="1" lang="en-US" altLang="ja-JP" dirty="0" smtClean="0"/>
                    </a:p>
                    <a:p>
                      <a:pPr algn="ctr"/>
                      <a:r>
                        <a:rPr kumimoji="1" lang="ja-JP" altLang="en-US" dirty="0" smtClean="0"/>
                        <a:t>迅速性</a:t>
                      </a:r>
                      <a:endParaRPr kumimoji="1" lang="ja-JP" altLang="en-US" dirty="0"/>
                    </a:p>
                  </a:txBody>
                  <a:tcPr/>
                </a:tc>
              </a:tr>
              <a:tr h="370840">
                <a:tc>
                  <a:txBody>
                    <a:bodyPr/>
                    <a:lstStyle/>
                    <a:p>
                      <a:pPr algn="ctr"/>
                      <a:r>
                        <a:rPr kumimoji="1" lang="en-US" altLang="ja-JP" dirty="0" smtClean="0"/>
                        <a:t>1</a:t>
                      </a:r>
                      <a:endParaRPr kumimoji="1" lang="ja-JP" altLang="en-US" dirty="0"/>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３</a:t>
                      </a:r>
                      <a:endParaRPr kumimoji="1" lang="ja-JP" altLang="en-US" dirty="0"/>
                    </a:p>
                  </a:txBody>
                  <a:tcPr/>
                </a:tc>
                <a:tc>
                  <a:txBody>
                    <a:bodyPr/>
                    <a:lstStyle/>
                    <a:p>
                      <a:pPr algn="ctr"/>
                      <a:r>
                        <a:rPr kumimoji="1" lang="ja-JP" altLang="en-US" dirty="0" smtClean="0"/>
                        <a:t>９</a:t>
                      </a:r>
                      <a:endParaRPr kumimoji="1" lang="ja-JP" altLang="en-US" dirty="0"/>
                    </a:p>
                  </a:txBody>
                  <a:tcPr/>
                </a:tc>
                <a:tc>
                  <a:txBody>
                    <a:bodyPr/>
                    <a:lstStyle/>
                    <a:p>
                      <a:pPr algn="ctr"/>
                      <a:r>
                        <a:rPr kumimoji="1" lang="ja-JP" altLang="en-US" dirty="0" smtClean="0"/>
                        <a:t>５</a:t>
                      </a:r>
                      <a:endParaRPr kumimoji="1" lang="ja-JP" altLang="en-US" dirty="0"/>
                    </a:p>
                  </a:txBody>
                  <a:tcPr/>
                </a:tc>
              </a:tr>
              <a:tr h="370840">
                <a:tc>
                  <a:txBody>
                    <a:bodyPr/>
                    <a:lstStyle/>
                    <a:p>
                      <a:pPr algn="ctr"/>
                      <a:r>
                        <a:rPr kumimoji="1" lang="en-US" altLang="ja-JP" dirty="0" smtClean="0"/>
                        <a:t>2</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９</a:t>
                      </a:r>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７</a:t>
                      </a:r>
                      <a:endParaRPr kumimoji="1" lang="ja-JP" altLang="en-US" dirty="0"/>
                    </a:p>
                  </a:txBody>
                  <a:tcPr/>
                </a:tc>
                <a:tc>
                  <a:txBody>
                    <a:bodyPr/>
                    <a:lstStyle/>
                    <a:p>
                      <a:pPr algn="ctr"/>
                      <a:r>
                        <a:rPr kumimoji="1" lang="ja-JP" altLang="en-US" dirty="0" smtClean="0"/>
                        <a:t>１</a:t>
                      </a:r>
                      <a:endParaRPr kumimoji="1" lang="ja-JP" altLang="en-US" dirty="0"/>
                    </a:p>
                  </a:txBody>
                  <a:tcPr/>
                </a:tc>
              </a:tr>
              <a:tr h="370840">
                <a:tc>
                  <a:txBody>
                    <a:bodyPr/>
                    <a:lstStyle/>
                    <a:p>
                      <a:pPr algn="ctr"/>
                      <a:r>
                        <a:rPr kumimoji="1" lang="en-US" altLang="ja-JP" dirty="0" smtClean="0"/>
                        <a:t>3</a:t>
                      </a:r>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６</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６</a:t>
                      </a:r>
                      <a:endParaRPr kumimoji="1" lang="ja-JP" altLang="en-US" dirty="0"/>
                    </a:p>
                  </a:txBody>
                  <a:tcPr/>
                </a:tc>
              </a:tr>
              <a:tr h="370840">
                <a:tc>
                  <a:txBody>
                    <a:bodyPr/>
                    <a:lstStyle/>
                    <a:p>
                      <a:pPr algn="ctr"/>
                      <a:r>
                        <a:rPr kumimoji="1" lang="en-US" altLang="ja-JP" dirty="0" smtClean="0"/>
                        <a:t>4</a:t>
                      </a:r>
                      <a:endParaRPr kumimoji="1" lang="ja-JP" altLang="en-US" dirty="0"/>
                    </a:p>
                  </a:txBody>
                  <a:tcPr/>
                </a:tc>
                <a:tc>
                  <a:txBody>
                    <a:bodyPr/>
                    <a:lstStyle/>
                    <a:p>
                      <a:pPr algn="ctr"/>
                      <a:r>
                        <a:rPr kumimoji="1" lang="ja-JP" altLang="en-US" dirty="0" smtClean="0"/>
                        <a:t>６</a:t>
                      </a:r>
                      <a:endParaRPr kumimoji="1" lang="ja-JP" altLang="en-US" dirty="0"/>
                    </a:p>
                  </a:txBody>
                  <a:tcPr/>
                </a:tc>
                <a:tc>
                  <a:txBody>
                    <a:bodyPr/>
                    <a:lstStyle/>
                    <a:p>
                      <a:pPr algn="ctr"/>
                      <a:r>
                        <a:rPr kumimoji="1" lang="ja-JP" altLang="en-US" dirty="0" smtClean="0"/>
                        <a:t>３</a:t>
                      </a:r>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４</a:t>
                      </a:r>
                      <a:endParaRPr kumimoji="1" lang="ja-JP" altLang="en-US" dirty="0"/>
                    </a:p>
                  </a:txBody>
                  <a:tcPr/>
                </a:tc>
              </a:tr>
              <a:tr h="370840">
                <a:tc>
                  <a:txBody>
                    <a:bodyPr/>
                    <a:lstStyle/>
                    <a:p>
                      <a:pPr algn="ctr"/>
                      <a:r>
                        <a:rPr kumimoji="1" lang="en-US" altLang="ja-JP" dirty="0" smtClean="0"/>
                        <a:t>5</a:t>
                      </a:r>
                      <a:endParaRPr kumimoji="1" lang="ja-JP" altLang="en-US" dirty="0"/>
                    </a:p>
                  </a:txBody>
                  <a:tcPr/>
                </a:tc>
                <a:tc>
                  <a:txBody>
                    <a:bodyPr/>
                    <a:lstStyle/>
                    <a:p>
                      <a:pPr algn="ctr"/>
                      <a:r>
                        <a:rPr kumimoji="1" lang="ja-JP" altLang="en-US" dirty="0" smtClean="0"/>
                        <a:t>７</a:t>
                      </a:r>
                      <a:endParaRPr kumimoji="1" lang="ja-JP" altLang="en-US" dirty="0"/>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dirty="0" smtClean="0"/>
                        <a:t>４</a:t>
                      </a:r>
                      <a:endParaRPr kumimoji="1" lang="ja-JP" altLang="en-US" dirty="0"/>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dirty="0" smtClean="0"/>
                        <a:t>９</a:t>
                      </a:r>
                      <a:endParaRPr kumimoji="1" lang="ja-JP" altLang="en-US" dirty="0"/>
                    </a:p>
                  </a:txBody>
                  <a:tcPr/>
                </a:tc>
              </a:tr>
              <a:tr h="370840">
                <a:tc>
                  <a:txBody>
                    <a:bodyPr/>
                    <a:lstStyle/>
                    <a:p>
                      <a:pPr algn="ctr"/>
                      <a:r>
                        <a:rPr kumimoji="1" lang="en-US" altLang="ja-JP" dirty="0" smtClean="0"/>
                        <a:t>6</a:t>
                      </a:r>
                      <a:endParaRPr kumimoji="1" lang="ja-JP" altLang="en-US" dirty="0"/>
                    </a:p>
                  </a:txBody>
                  <a:tcPr/>
                </a:tc>
                <a:tc>
                  <a:txBody>
                    <a:bodyPr/>
                    <a:lstStyle/>
                    <a:p>
                      <a:pPr algn="ctr"/>
                      <a:r>
                        <a:rPr kumimoji="1" lang="ja-JP" altLang="en-US" dirty="0" smtClean="0"/>
                        <a:t>０</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３</a:t>
                      </a:r>
                      <a:endParaRPr kumimoji="1" lang="ja-JP" altLang="en-US" dirty="0"/>
                    </a:p>
                  </a:txBody>
                  <a:tcPr/>
                </a:tc>
                <a:tc>
                  <a:txBody>
                    <a:bodyPr/>
                    <a:lstStyle/>
                    <a:p>
                      <a:pPr algn="ctr"/>
                      <a:r>
                        <a:rPr kumimoji="1" lang="ja-JP" altLang="en-US" dirty="0" smtClean="0"/>
                        <a:t>０</a:t>
                      </a:r>
                      <a:endParaRPr kumimoji="1" lang="ja-JP" altLang="en-US" dirty="0"/>
                    </a:p>
                  </a:txBody>
                  <a:tcPr/>
                </a:tc>
              </a:tr>
              <a:tr h="370840">
                <a:tc>
                  <a:txBody>
                    <a:bodyPr/>
                    <a:lstStyle/>
                    <a:p>
                      <a:pPr algn="ctr"/>
                      <a:r>
                        <a:rPr kumimoji="1" lang="en-US" altLang="ja-JP" dirty="0" smtClean="0"/>
                        <a:t>7</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９</a:t>
                      </a:r>
                      <a:endParaRPr kumimoji="1" lang="ja-JP" altLang="en-US" dirty="0"/>
                    </a:p>
                  </a:txBody>
                  <a:tcPr/>
                </a:tc>
                <a:tc>
                  <a:txBody>
                    <a:bodyPr/>
                    <a:lstStyle/>
                    <a:p>
                      <a:pPr algn="ctr"/>
                      <a:r>
                        <a:rPr kumimoji="1" lang="ja-JP" altLang="en-US" dirty="0" smtClean="0"/>
                        <a:t>９</a:t>
                      </a:r>
                      <a:endParaRPr kumimoji="1" lang="ja-JP" altLang="en-US" dirty="0"/>
                    </a:p>
                  </a:txBody>
                  <a:tcPr/>
                </a:tc>
              </a:tr>
              <a:tr h="370840">
                <a:tc>
                  <a:txBody>
                    <a:bodyPr/>
                    <a:lstStyle/>
                    <a:p>
                      <a:pPr algn="ctr"/>
                      <a:r>
                        <a:rPr kumimoji="1" lang="en-US" altLang="ja-JP" dirty="0" smtClean="0"/>
                        <a:t>8</a:t>
                      </a:r>
                      <a:endParaRPr kumimoji="1" lang="ja-JP" altLang="en-US" dirty="0"/>
                    </a:p>
                  </a:txBody>
                  <a:tcPr/>
                </a:tc>
                <a:tc>
                  <a:txBody>
                    <a:bodyPr/>
                    <a:lstStyle/>
                    <a:p>
                      <a:pPr algn="ctr"/>
                      <a:r>
                        <a:rPr kumimoji="1" lang="ja-JP" altLang="en-US" dirty="0" smtClean="0"/>
                        <a:t>１</a:t>
                      </a:r>
                      <a:endParaRPr kumimoji="1" lang="ja-JP" altLang="en-US" dirty="0"/>
                    </a:p>
                  </a:txBody>
                  <a:tcPr/>
                </a:tc>
                <a:tc>
                  <a:txBody>
                    <a:bodyPr/>
                    <a:lstStyle/>
                    <a:p>
                      <a:pPr algn="ctr"/>
                      <a:r>
                        <a:rPr kumimoji="1" lang="ja-JP" altLang="en-US" dirty="0" smtClean="0"/>
                        <a:t>９</a:t>
                      </a:r>
                      <a:endParaRPr kumimoji="1" lang="ja-JP" altLang="en-US" dirty="0"/>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０</a:t>
                      </a:r>
                      <a:endParaRPr kumimoji="1" lang="ja-JP" altLang="en-US" dirty="0"/>
                    </a:p>
                  </a:txBody>
                  <a:tcPr/>
                </a:tc>
              </a:tr>
              <a:tr h="370840">
                <a:tc>
                  <a:txBody>
                    <a:bodyPr/>
                    <a:lstStyle/>
                    <a:p>
                      <a:pPr algn="ctr"/>
                      <a:r>
                        <a:rPr kumimoji="1" lang="en-US" altLang="ja-JP" dirty="0" smtClean="0"/>
                        <a:t>9</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４</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８</a:t>
                      </a:r>
                      <a:endParaRPr kumimoji="1" lang="ja-JP" altLang="en-US" dirty="0"/>
                    </a:p>
                  </a:txBody>
                  <a:tcPr/>
                </a:tc>
              </a:tr>
              <a:tr h="370840">
                <a:tc>
                  <a:txBody>
                    <a:bodyPr/>
                    <a:lstStyle/>
                    <a:p>
                      <a:pPr algn="ctr"/>
                      <a:r>
                        <a:rPr kumimoji="1" lang="en-US" altLang="ja-JP" dirty="0" smtClean="0"/>
                        <a:t>10</a:t>
                      </a:r>
                      <a:endParaRPr kumimoji="1" lang="ja-JP" altLang="en-US" dirty="0"/>
                    </a:p>
                  </a:txBody>
                  <a:tcPr/>
                </a:tc>
                <a:tc>
                  <a:txBody>
                    <a:bodyPr/>
                    <a:lstStyle/>
                    <a:p>
                      <a:pPr algn="ctr"/>
                      <a:r>
                        <a:rPr kumimoji="1" lang="ja-JP" altLang="en-US" dirty="0" smtClean="0"/>
                        <a:t>９</a:t>
                      </a:r>
                      <a:endParaRPr kumimoji="1" lang="ja-JP" altLang="en-US" dirty="0"/>
                    </a:p>
                  </a:txBody>
                  <a:tcPr/>
                </a:tc>
                <a:tc>
                  <a:txBody>
                    <a:bodyPr/>
                    <a:lstStyle/>
                    <a:p>
                      <a:pPr algn="ctr"/>
                      <a:r>
                        <a:rPr kumimoji="1" lang="ja-JP" altLang="en-US" dirty="0" smtClean="0"/>
                        <a:t>８</a:t>
                      </a:r>
                      <a:endParaRPr kumimoji="1" lang="ja-JP" altLang="en-US" dirty="0"/>
                    </a:p>
                  </a:txBody>
                  <a:tcPr/>
                </a:tc>
                <a:tc>
                  <a:txBody>
                    <a:bodyPr/>
                    <a:lstStyle/>
                    <a:p>
                      <a:pPr algn="ctr"/>
                      <a:r>
                        <a:rPr kumimoji="1" lang="ja-JP" altLang="en-US" dirty="0" smtClean="0"/>
                        <a:t>５</a:t>
                      </a:r>
                      <a:endParaRPr kumimoji="1" lang="ja-JP" altLang="en-US" dirty="0"/>
                    </a:p>
                  </a:txBody>
                  <a:tcPr/>
                </a:tc>
                <a:tc>
                  <a:txBody>
                    <a:bodyPr/>
                    <a:lstStyle/>
                    <a:p>
                      <a:pPr algn="ctr"/>
                      <a:r>
                        <a:rPr kumimoji="1" lang="ja-JP" altLang="en-US" dirty="0" smtClean="0"/>
                        <a:t>２</a:t>
                      </a:r>
                      <a:endParaRPr kumimoji="1" lang="ja-JP" altLang="en-US" dirty="0"/>
                    </a:p>
                  </a:txBody>
                  <a:tcPr/>
                </a:tc>
                <a:tc>
                  <a:txBody>
                    <a:bodyPr/>
                    <a:lstStyle/>
                    <a:p>
                      <a:pPr algn="ctr"/>
                      <a:r>
                        <a:rPr kumimoji="1" lang="ja-JP" altLang="en-US" dirty="0" smtClean="0"/>
                        <a:t>７</a:t>
                      </a:r>
                      <a:endParaRPr kumimoji="1" lang="ja-JP" altLang="en-US" dirty="0"/>
                    </a:p>
                  </a:txBody>
                  <a:tcPr/>
                </a:tc>
              </a:tr>
            </a:tbl>
          </a:graphicData>
        </a:graphic>
      </p:graphicFrame>
      <p:sp>
        <p:nvSpPr>
          <p:cNvPr id="5" name="円/楕円 4"/>
          <p:cNvSpPr/>
          <p:nvPr/>
        </p:nvSpPr>
        <p:spPr>
          <a:xfrm>
            <a:off x="8120418" y="4217158"/>
            <a:ext cx="1214651" cy="6960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陳列効果</a:t>
            </a:r>
            <a:endParaRPr kumimoji="1" lang="ja-JP" altLang="en-US" b="1" dirty="0"/>
          </a:p>
        </p:txBody>
      </p:sp>
      <p:sp>
        <p:nvSpPr>
          <p:cNvPr id="6" name="円/楕円 5"/>
          <p:cNvSpPr/>
          <p:nvPr/>
        </p:nvSpPr>
        <p:spPr>
          <a:xfrm>
            <a:off x="9610299" y="4217158"/>
            <a:ext cx="1214651" cy="696036"/>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b="1" dirty="0" smtClean="0"/>
              <a:t>接客効果</a:t>
            </a:r>
            <a:endParaRPr kumimoji="1" lang="ja-JP" altLang="en-US" b="1" dirty="0"/>
          </a:p>
        </p:txBody>
      </p:sp>
      <p:sp>
        <p:nvSpPr>
          <p:cNvPr id="7" name="正方形/長方形 6"/>
          <p:cNvSpPr/>
          <p:nvPr/>
        </p:nvSpPr>
        <p:spPr>
          <a:xfrm>
            <a:off x="6892120" y="3630304"/>
            <a:ext cx="1228298" cy="586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rgbClr val="FF0000"/>
                </a:solidFill>
              </a:rPr>
              <a:t>レイアウト</a:t>
            </a:r>
            <a:endParaRPr kumimoji="1" lang="ja-JP" altLang="en-US" b="1" dirty="0">
              <a:solidFill>
                <a:srgbClr val="FF0000"/>
              </a:solidFill>
            </a:endParaRPr>
          </a:p>
        </p:txBody>
      </p:sp>
      <p:sp>
        <p:nvSpPr>
          <p:cNvPr id="8" name="正方形/長方形 7"/>
          <p:cNvSpPr/>
          <p:nvPr/>
        </p:nvSpPr>
        <p:spPr>
          <a:xfrm>
            <a:off x="6892120" y="5011515"/>
            <a:ext cx="1228298" cy="586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品</a:t>
            </a:r>
            <a:r>
              <a:rPr lang="ja-JP" altLang="en-US" b="1" dirty="0">
                <a:solidFill>
                  <a:srgbClr val="FF0000"/>
                </a:solidFill>
              </a:rPr>
              <a:t>揃</a:t>
            </a:r>
            <a:r>
              <a:rPr lang="ja-JP" altLang="en-US" b="1" dirty="0" smtClean="0">
                <a:solidFill>
                  <a:srgbClr val="FF0000"/>
                </a:solidFill>
              </a:rPr>
              <a:t>え</a:t>
            </a:r>
            <a:endParaRPr kumimoji="1" lang="ja-JP" altLang="en-US" b="1" dirty="0">
              <a:solidFill>
                <a:srgbClr val="FF0000"/>
              </a:solidFill>
            </a:endParaRPr>
          </a:p>
        </p:txBody>
      </p:sp>
      <p:sp>
        <p:nvSpPr>
          <p:cNvPr id="9" name="正方形/長方形 8"/>
          <p:cNvSpPr/>
          <p:nvPr/>
        </p:nvSpPr>
        <p:spPr>
          <a:xfrm>
            <a:off x="8884692" y="5622879"/>
            <a:ext cx="1228298" cy="586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solidFill>
                  <a:srgbClr val="FF0000"/>
                </a:solidFill>
              </a:rPr>
              <a:t>雰囲気</a:t>
            </a:r>
            <a:endParaRPr kumimoji="1" lang="ja-JP" altLang="en-US" b="1" dirty="0">
              <a:solidFill>
                <a:srgbClr val="FF0000"/>
              </a:solidFill>
            </a:endParaRPr>
          </a:p>
        </p:txBody>
      </p:sp>
      <p:sp>
        <p:nvSpPr>
          <p:cNvPr id="10" name="正方形/長方形 9"/>
          <p:cNvSpPr/>
          <p:nvPr/>
        </p:nvSpPr>
        <p:spPr>
          <a:xfrm>
            <a:off x="10824950" y="5011515"/>
            <a:ext cx="1228298" cy="586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従業員の態度</a:t>
            </a:r>
            <a:endParaRPr kumimoji="1" lang="ja-JP" altLang="en-US" b="1" dirty="0">
              <a:solidFill>
                <a:srgbClr val="FF0000"/>
              </a:solidFill>
            </a:endParaRPr>
          </a:p>
        </p:txBody>
      </p:sp>
      <p:sp>
        <p:nvSpPr>
          <p:cNvPr id="11" name="正方形/長方形 10"/>
          <p:cNvSpPr/>
          <p:nvPr/>
        </p:nvSpPr>
        <p:spPr>
          <a:xfrm>
            <a:off x="10739651" y="3581144"/>
            <a:ext cx="1228298" cy="58685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rPr>
              <a:t>対応の</a:t>
            </a:r>
            <a:endParaRPr lang="en-US" altLang="ja-JP" b="1" dirty="0" smtClean="0">
              <a:solidFill>
                <a:srgbClr val="FF0000"/>
              </a:solidFill>
            </a:endParaRPr>
          </a:p>
          <a:p>
            <a:pPr algn="ctr"/>
            <a:r>
              <a:rPr lang="ja-JP" altLang="en-US" b="1" dirty="0" smtClean="0">
                <a:solidFill>
                  <a:srgbClr val="FF0000"/>
                </a:solidFill>
              </a:rPr>
              <a:t>迅速性</a:t>
            </a:r>
            <a:endParaRPr kumimoji="1" lang="ja-JP" altLang="en-US" b="1" dirty="0">
              <a:solidFill>
                <a:srgbClr val="FF0000"/>
              </a:solidFill>
            </a:endParaRPr>
          </a:p>
        </p:txBody>
      </p:sp>
      <p:cxnSp>
        <p:nvCxnSpPr>
          <p:cNvPr id="13" name="カギ線コネクタ 12"/>
          <p:cNvCxnSpPr>
            <a:stCxn id="5" idx="1"/>
            <a:endCxn id="7" idx="3"/>
          </p:cNvCxnSpPr>
          <p:nvPr/>
        </p:nvCxnSpPr>
        <p:spPr>
          <a:xfrm rot="16200000" flipV="1">
            <a:off x="8011680" y="4032470"/>
            <a:ext cx="395359" cy="1778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カギ線コネクタ 14"/>
          <p:cNvCxnSpPr>
            <a:stCxn id="5" idx="3"/>
            <a:endCxn id="8" idx="3"/>
          </p:cNvCxnSpPr>
          <p:nvPr/>
        </p:nvCxnSpPr>
        <p:spPr>
          <a:xfrm rot="5400000">
            <a:off x="7962519" y="4969161"/>
            <a:ext cx="493680" cy="1778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カギ線コネクタ 16"/>
          <p:cNvCxnSpPr>
            <a:stCxn id="5" idx="4"/>
            <a:endCxn id="9" idx="0"/>
          </p:cNvCxnSpPr>
          <p:nvPr/>
        </p:nvCxnSpPr>
        <p:spPr>
          <a:xfrm rot="16200000" flipH="1">
            <a:off x="8758450" y="4882487"/>
            <a:ext cx="709685" cy="771097"/>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カギ線コネクタ 18"/>
          <p:cNvCxnSpPr>
            <a:stCxn id="6" idx="4"/>
          </p:cNvCxnSpPr>
          <p:nvPr/>
        </p:nvCxnSpPr>
        <p:spPr>
          <a:xfrm rot="5400000">
            <a:off x="9619398" y="5024651"/>
            <a:ext cx="709685" cy="486771"/>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カギ線コネクタ 20"/>
          <p:cNvCxnSpPr>
            <a:stCxn id="6" idx="7"/>
            <a:endCxn id="11" idx="1"/>
          </p:cNvCxnSpPr>
          <p:nvPr/>
        </p:nvCxnSpPr>
        <p:spPr>
          <a:xfrm rot="5400000" flipH="1" flipV="1">
            <a:off x="10471100" y="4050540"/>
            <a:ext cx="444519" cy="9258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カギ線コネクタ 22"/>
          <p:cNvCxnSpPr>
            <a:stCxn id="6" idx="5"/>
            <a:endCxn id="10" idx="1"/>
          </p:cNvCxnSpPr>
          <p:nvPr/>
        </p:nvCxnSpPr>
        <p:spPr>
          <a:xfrm rot="16200000" flipH="1">
            <a:off x="10489169" y="4969161"/>
            <a:ext cx="493680" cy="177882"/>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4" name="下カーブ矢印 23"/>
          <p:cNvSpPr/>
          <p:nvPr/>
        </p:nvSpPr>
        <p:spPr>
          <a:xfrm rot="1202465">
            <a:off x="7042277" y="2106220"/>
            <a:ext cx="2579428" cy="873457"/>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26" name="曲線コネクタ 25"/>
          <p:cNvCxnSpPr>
            <a:stCxn id="5" idx="7"/>
            <a:endCxn id="6" idx="1"/>
          </p:cNvCxnSpPr>
          <p:nvPr/>
        </p:nvCxnSpPr>
        <p:spPr>
          <a:xfrm rot="5400000" flipH="1" flipV="1">
            <a:off x="9472684" y="4003593"/>
            <a:ext cx="12700" cy="630994"/>
          </a:xfrm>
          <a:prstGeom prst="curvedConnector3">
            <a:avLst>
              <a:gd name="adj1" fmla="val 2602614"/>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8935986" y="3373248"/>
            <a:ext cx="1125710" cy="366689"/>
          </a:xfrm>
          <a:prstGeom prst="rect">
            <a:avLst/>
          </a:prstGeom>
          <a:noFill/>
        </p:spPr>
        <p:txBody>
          <a:bodyPr wrap="square" rtlCol="0">
            <a:spAutoFit/>
          </a:bodyPr>
          <a:lstStyle/>
          <a:p>
            <a:r>
              <a:rPr kumimoji="1" lang="ja-JP" altLang="en-US" b="1" dirty="0" smtClean="0"/>
              <a:t>パス図</a:t>
            </a:r>
            <a:endParaRPr kumimoji="1" lang="ja-JP" altLang="en-US" b="1" dirty="0"/>
          </a:p>
        </p:txBody>
      </p:sp>
      <p:sp>
        <p:nvSpPr>
          <p:cNvPr id="12" name="テキスト ボックス 11"/>
          <p:cNvSpPr txBox="1"/>
          <p:nvPr/>
        </p:nvSpPr>
        <p:spPr>
          <a:xfrm>
            <a:off x="2290485" y="2015851"/>
            <a:ext cx="3019697" cy="369332"/>
          </a:xfrm>
          <a:prstGeom prst="rect">
            <a:avLst/>
          </a:prstGeom>
          <a:noFill/>
        </p:spPr>
        <p:txBody>
          <a:bodyPr wrap="square" rtlCol="0">
            <a:spAutoFit/>
          </a:bodyPr>
          <a:lstStyle/>
          <a:p>
            <a:r>
              <a:rPr kumimoji="1" lang="ja-JP" altLang="en-US" dirty="0" smtClean="0"/>
              <a:t>表．評価アンケート結果一覧</a:t>
            </a:r>
            <a:endParaRPr kumimoji="1" lang="ja-JP" altLang="en-US" dirty="0"/>
          </a:p>
        </p:txBody>
      </p:sp>
    </p:spTree>
    <p:extLst>
      <p:ext uri="{BB962C8B-B14F-4D97-AF65-F5344CB8AC3E}">
        <p14:creationId xmlns:p14="http://schemas.microsoft.com/office/powerpoint/2010/main" val="1546618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共分散構造</a:t>
            </a:r>
            <a:r>
              <a:rPr lang="ja-JP" altLang="en-US" dirty="0" smtClean="0"/>
              <a:t>分析のツール</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R</a:t>
            </a:r>
            <a:r>
              <a:rPr lang="ja-JP" altLang="en-US" dirty="0"/>
              <a:t>の</a:t>
            </a:r>
            <a:r>
              <a:rPr kumimoji="1" lang="en-US" altLang="ja-JP" dirty="0" smtClean="0"/>
              <a:t>SEM</a:t>
            </a:r>
          </a:p>
          <a:p>
            <a:r>
              <a:rPr lang="en-US" altLang="ja-JP" dirty="0" smtClean="0"/>
              <a:t>SPSS</a:t>
            </a:r>
            <a:r>
              <a:rPr lang="ja-JP" altLang="en-US" dirty="0" smtClean="0"/>
              <a:t>（</a:t>
            </a:r>
            <a:r>
              <a:rPr lang="en-US" altLang="ja-JP" dirty="0" smtClean="0"/>
              <a:t>AMOS</a:t>
            </a:r>
            <a:r>
              <a:rPr lang="ja-JP" altLang="en-US" dirty="0" smtClean="0"/>
              <a:t>）　など</a:t>
            </a:r>
            <a:endParaRPr kumimoji="1" lang="ja-JP" altLang="en-US" dirty="0"/>
          </a:p>
        </p:txBody>
      </p:sp>
    </p:spTree>
    <p:extLst>
      <p:ext uri="{BB962C8B-B14F-4D97-AF65-F5344CB8AC3E}">
        <p14:creationId xmlns:p14="http://schemas.microsoft.com/office/powerpoint/2010/main" val="33915593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データ</a:t>
            </a:r>
            <a:r>
              <a:rPr lang="ja-JP" altLang="en-US" dirty="0" smtClean="0"/>
              <a:t>からパス図</a:t>
            </a:r>
            <a:r>
              <a:rPr lang="ja-JP" altLang="en-US" dirty="0" smtClean="0"/>
              <a:t>モデルを構成</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714633167"/>
              </p:ext>
            </p:extLst>
          </p:nvPr>
        </p:nvGraphicFramePr>
        <p:xfrm>
          <a:off x="1117600" y="1690688"/>
          <a:ext cx="8128000" cy="3698240"/>
        </p:xfrm>
        <a:graphic>
          <a:graphicData uri="http://schemas.openxmlformats.org/drawingml/2006/table">
            <a:tbl>
              <a:tblPr firstRow="1" bandRow="1">
                <a:tableStyleId>{5C22544A-7EE6-4342-B048-85BDC9FD1C3A}</a:tableStyleId>
              </a:tblPr>
              <a:tblGrid>
                <a:gridCol w="1625600"/>
                <a:gridCol w="1625600"/>
                <a:gridCol w="1625600"/>
                <a:gridCol w="1625600"/>
                <a:gridCol w="1625600"/>
              </a:tblGrid>
              <a:tr h="185420">
                <a:tc rowSpan="2">
                  <a:txBody>
                    <a:bodyPr/>
                    <a:lstStyle/>
                    <a:p>
                      <a:pPr algn="ctr"/>
                      <a:r>
                        <a:rPr kumimoji="1" lang="en-US" altLang="ja-JP" b="1" dirty="0" smtClean="0"/>
                        <a:t>No</a:t>
                      </a:r>
                      <a:endParaRPr kumimoji="1" lang="ja-JP" altLang="en-US" b="1" dirty="0"/>
                    </a:p>
                  </a:txBody>
                  <a:tcPr/>
                </a:tc>
                <a:tc gridSpan="2">
                  <a:txBody>
                    <a:bodyPr/>
                    <a:lstStyle/>
                    <a:p>
                      <a:pPr algn="ctr"/>
                      <a:r>
                        <a:rPr kumimoji="1" lang="ja-JP" altLang="en-US" b="1" dirty="0" smtClean="0"/>
                        <a:t>日本</a:t>
                      </a:r>
                      <a:endParaRPr kumimoji="1" lang="ja-JP" altLang="en-US" b="1" dirty="0"/>
                    </a:p>
                  </a:txBody>
                  <a:tcPr/>
                </a:tc>
                <a:tc hMerge="1">
                  <a:txBody>
                    <a:bodyPr/>
                    <a:lstStyle/>
                    <a:p>
                      <a:endParaRPr kumimoji="1" lang="ja-JP" altLang="en-US" dirty="0"/>
                    </a:p>
                  </a:txBody>
                  <a:tcPr/>
                </a:tc>
                <a:tc gridSpan="2">
                  <a:txBody>
                    <a:bodyPr/>
                    <a:lstStyle/>
                    <a:p>
                      <a:pPr algn="ctr"/>
                      <a:r>
                        <a:rPr kumimoji="1" lang="ja-JP" altLang="en-US" b="1" dirty="0" smtClean="0"/>
                        <a:t>米国</a:t>
                      </a:r>
                      <a:endParaRPr kumimoji="1" lang="ja-JP" altLang="en-US" b="1" dirty="0"/>
                    </a:p>
                  </a:txBody>
                  <a:tcPr/>
                </a:tc>
                <a:tc hMerge="1">
                  <a:txBody>
                    <a:bodyPr/>
                    <a:lstStyle/>
                    <a:p>
                      <a:endParaRPr kumimoji="1" lang="ja-JP" altLang="en-US" dirty="0"/>
                    </a:p>
                  </a:txBody>
                  <a:tcPr/>
                </a:tc>
              </a:tr>
              <a:tr h="185420">
                <a:tc vMerge="1">
                  <a:txBody>
                    <a:bodyPr/>
                    <a:lstStyle/>
                    <a:p>
                      <a:endParaRPr kumimoji="1" lang="ja-JP" altLang="en-US"/>
                    </a:p>
                  </a:txBody>
                  <a:tcPr/>
                </a:tc>
                <a:tc>
                  <a:txBody>
                    <a:bodyPr/>
                    <a:lstStyle/>
                    <a:p>
                      <a:pPr algn="ctr"/>
                      <a:r>
                        <a:rPr kumimoji="1" lang="ja-JP" altLang="en-US" b="1" dirty="0" smtClean="0"/>
                        <a:t>ネット利用率</a:t>
                      </a:r>
                      <a:endParaRPr kumimoji="1" lang="ja-JP" altLang="en-US" b="1" dirty="0"/>
                    </a:p>
                  </a:txBody>
                  <a:tcPr>
                    <a:solidFill>
                      <a:schemeClr val="accent1"/>
                    </a:solidFill>
                  </a:tcPr>
                </a:tc>
                <a:tc>
                  <a:txBody>
                    <a:bodyPr/>
                    <a:lstStyle/>
                    <a:p>
                      <a:pPr algn="ctr"/>
                      <a:r>
                        <a:rPr kumimoji="1" lang="en-US" altLang="ja-JP" b="1" dirty="0" smtClean="0"/>
                        <a:t>PC</a:t>
                      </a:r>
                      <a:r>
                        <a:rPr kumimoji="1" lang="ja-JP" altLang="en-US" b="1" dirty="0" smtClean="0"/>
                        <a:t>利用率</a:t>
                      </a:r>
                      <a:endParaRPr kumimoji="1" lang="ja-JP" altLang="en-US" b="1" dirty="0"/>
                    </a:p>
                  </a:txBody>
                  <a:tcPr>
                    <a:solidFill>
                      <a:schemeClr val="accent1"/>
                    </a:solidFill>
                  </a:tcPr>
                </a:tc>
                <a:tc>
                  <a:txBody>
                    <a:bodyPr/>
                    <a:lstStyle/>
                    <a:p>
                      <a:pPr algn="ctr"/>
                      <a:r>
                        <a:rPr kumimoji="1" lang="ja-JP" altLang="en-US" b="1" dirty="0" smtClean="0"/>
                        <a:t>ネット利用率</a:t>
                      </a:r>
                      <a:endParaRPr kumimoji="1" lang="ja-JP" altLang="en-US" b="1" dirty="0"/>
                    </a:p>
                  </a:txBody>
                  <a:tcPr>
                    <a:solidFill>
                      <a:schemeClr val="accent1"/>
                    </a:solidFill>
                  </a:tcPr>
                </a:tc>
                <a:tc>
                  <a:txBody>
                    <a:bodyPr/>
                    <a:lstStyle/>
                    <a:p>
                      <a:pPr algn="ctr"/>
                      <a:r>
                        <a:rPr kumimoji="1" lang="en-US" altLang="ja-JP" b="1" dirty="0" smtClean="0"/>
                        <a:t>PC</a:t>
                      </a:r>
                      <a:r>
                        <a:rPr kumimoji="1" lang="ja-JP" altLang="en-US" b="1" dirty="0" smtClean="0"/>
                        <a:t>利用率</a:t>
                      </a:r>
                      <a:endParaRPr kumimoji="1" lang="ja-JP" altLang="en-US" b="1" dirty="0"/>
                    </a:p>
                  </a:txBody>
                  <a:tcPr>
                    <a:solidFill>
                      <a:schemeClr val="accent1"/>
                    </a:solidFill>
                  </a:tcPr>
                </a:tc>
              </a:tr>
              <a:tr h="370840">
                <a:tc>
                  <a:txBody>
                    <a:bodyPr/>
                    <a:lstStyle/>
                    <a:p>
                      <a:pPr algn="ctr"/>
                      <a:r>
                        <a:rPr kumimoji="1" lang="ja-JP" altLang="en-US" b="1" dirty="0" smtClean="0"/>
                        <a:t>１</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３</a:t>
                      </a:r>
                      <a:endParaRPr kumimoji="1" lang="ja-JP" altLang="en-US" b="1" dirty="0"/>
                    </a:p>
                  </a:txBody>
                  <a:tcPr/>
                </a:tc>
                <a:tc>
                  <a:txBody>
                    <a:bodyPr/>
                    <a:lstStyle/>
                    <a:p>
                      <a:pPr algn="ctr"/>
                      <a:r>
                        <a:rPr kumimoji="1" lang="ja-JP" altLang="en-US" b="1" dirty="0" smtClean="0"/>
                        <a:t>４</a:t>
                      </a:r>
                      <a:endParaRPr kumimoji="1" lang="ja-JP" altLang="en-US" b="1" dirty="0"/>
                    </a:p>
                  </a:txBody>
                  <a:tcPr/>
                </a:tc>
              </a:tr>
              <a:tr h="370840">
                <a:tc>
                  <a:txBody>
                    <a:bodyPr/>
                    <a:lstStyle/>
                    <a:p>
                      <a:pPr algn="ctr"/>
                      <a:r>
                        <a:rPr kumimoji="1" lang="ja-JP" altLang="en-US" b="1" dirty="0" smtClean="0"/>
                        <a:t>２</a:t>
                      </a:r>
                      <a:endParaRPr kumimoji="1" lang="ja-JP" altLang="en-US" b="1" dirty="0"/>
                    </a:p>
                  </a:txBody>
                  <a:tcPr/>
                </a:tc>
                <a:tc>
                  <a:txBody>
                    <a:bodyPr/>
                    <a:lstStyle/>
                    <a:p>
                      <a:pPr algn="ctr"/>
                      <a:r>
                        <a:rPr kumimoji="1" lang="ja-JP" altLang="en-US" b="1" dirty="0" smtClean="0"/>
                        <a:t>２</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３</a:t>
                      </a:r>
                      <a:endParaRPr kumimoji="1" lang="ja-JP" altLang="en-US" b="1" dirty="0"/>
                    </a:p>
                  </a:txBody>
                  <a:tcPr/>
                </a:tc>
                <a:tc>
                  <a:txBody>
                    <a:bodyPr/>
                    <a:lstStyle/>
                    <a:p>
                      <a:pPr algn="ctr"/>
                      <a:r>
                        <a:rPr kumimoji="1" lang="ja-JP" altLang="en-US" b="1" dirty="0" smtClean="0"/>
                        <a:t>２</a:t>
                      </a:r>
                      <a:endParaRPr kumimoji="1" lang="ja-JP" altLang="en-US" b="1" dirty="0"/>
                    </a:p>
                  </a:txBody>
                  <a:tcPr/>
                </a:tc>
              </a:tr>
              <a:tr h="370840">
                <a:tc>
                  <a:txBody>
                    <a:bodyPr/>
                    <a:lstStyle/>
                    <a:p>
                      <a:pPr algn="ctr"/>
                      <a:r>
                        <a:rPr kumimoji="1" lang="ja-JP" altLang="en-US" b="1" dirty="0" smtClean="0"/>
                        <a:t>３</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１</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４</a:t>
                      </a:r>
                      <a:endParaRPr kumimoji="1" lang="ja-JP" altLang="en-US" b="1" dirty="0"/>
                    </a:p>
                  </a:txBody>
                  <a:tcPr/>
                </a:tc>
              </a:tr>
              <a:tr h="370840">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５</a:t>
                      </a:r>
                      <a:endParaRPr kumimoji="1" lang="ja-JP" altLang="en-US" b="1" dirty="0"/>
                    </a:p>
                  </a:txBody>
                  <a:tcPr/>
                </a:tc>
              </a:tr>
              <a:tr h="370840">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５</a:t>
                      </a:r>
                      <a:endParaRPr kumimoji="1" lang="ja-JP" altLang="en-US" b="1" dirty="0"/>
                    </a:p>
                  </a:txBody>
                  <a:tcPr/>
                </a:tc>
              </a:tr>
              <a:tr h="370840">
                <a:tc>
                  <a:txBody>
                    <a:bodyPr/>
                    <a:lstStyle/>
                    <a:p>
                      <a:pPr algn="ctr"/>
                      <a:r>
                        <a:rPr kumimoji="1" lang="ja-JP" altLang="en-US" b="1" dirty="0" smtClean="0"/>
                        <a:t>６</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３</a:t>
                      </a:r>
                      <a:endParaRPr kumimoji="1" lang="ja-JP" altLang="en-US" b="1" dirty="0"/>
                    </a:p>
                  </a:txBody>
                  <a:tcPr/>
                </a:tc>
                <a:tc>
                  <a:txBody>
                    <a:bodyPr/>
                    <a:lstStyle/>
                    <a:p>
                      <a:pPr algn="ctr"/>
                      <a:r>
                        <a:rPr kumimoji="1" lang="ja-JP" altLang="en-US" b="1" dirty="0" smtClean="0"/>
                        <a:t>５</a:t>
                      </a:r>
                      <a:endParaRPr kumimoji="1" lang="ja-JP" altLang="en-US" b="1" dirty="0"/>
                    </a:p>
                  </a:txBody>
                  <a:tcPr/>
                </a:tc>
              </a:tr>
              <a:tr h="370840">
                <a:tc>
                  <a:txBody>
                    <a:bodyPr/>
                    <a:lstStyle/>
                    <a:p>
                      <a:pPr algn="ctr"/>
                      <a:r>
                        <a:rPr kumimoji="1" lang="ja-JP" altLang="en-US" b="1" dirty="0" smtClean="0"/>
                        <a:t>７</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５</a:t>
                      </a:r>
                      <a:endParaRPr kumimoji="1" lang="ja-JP" altLang="en-US" b="1" dirty="0"/>
                    </a:p>
                  </a:txBody>
                  <a:tcPr/>
                </a:tc>
              </a:tr>
              <a:tr h="370840">
                <a:tc>
                  <a:txBody>
                    <a:bodyPr/>
                    <a:lstStyle/>
                    <a:p>
                      <a:pPr algn="ctr"/>
                      <a:r>
                        <a:rPr kumimoji="1" lang="ja-JP" altLang="en-US" b="1" dirty="0" smtClean="0"/>
                        <a:t>８</a:t>
                      </a:r>
                      <a:endParaRPr kumimoji="1" lang="ja-JP" altLang="en-US" b="1" dirty="0"/>
                    </a:p>
                  </a:txBody>
                  <a:tcPr/>
                </a:tc>
                <a:tc>
                  <a:txBody>
                    <a:bodyPr/>
                    <a:lstStyle/>
                    <a:p>
                      <a:pPr algn="ctr"/>
                      <a:r>
                        <a:rPr kumimoji="1" lang="ja-JP" altLang="en-US" b="1" dirty="0" smtClean="0"/>
                        <a:t>４</a:t>
                      </a:r>
                      <a:endParaRPr kumimoji="1" lang="ja-JP" altLang="en-US" b="1" dirty="0"/>
                    </a:p>
                  </a:txBody>
                  <a:tcPr/>
                </a:tc>
                <a:tc>
                  <a:txBody>
                    <a:bodyPr/>
                    <a:lstStyle/>
                    <a:p>
                      <a:pPr algn="ctr"/>
                      <a:r>
                        <a:rPr kumimoji="1" lang="ja-JP" altLang="en-US" b="1" dirty="0" smtClean="0"/>
                        <a:t>５</a:t>
                      </a:r>
                      <a:endParaRPr kumimoji="1" lang="ja-JP" altLang="en-US" b="1" dirty="0"/>
                    </a:p>
                  </a:txBody>
                  <a:tcPr/>
                </a:tc>
                <a:tc>
                  <a:txBody>
                    <a:bodyPr/>
                    <a:lstStyle/>
                    <a:p>
                      <a:pPr algn="ctr"/>
                      <a:r>
                        <a:rPr kumimoji="1" lang="ja-JP" altLang="en-US" b="1" dirty="0" smtClean="0"/>
                        <a:t>２</a:t>
                      </a:r>
                      <a:endParaRPr kumimoji="1" lang="ja-JP" altLang="en-US" b="1" dirty="0"/>
                    </a:p>
                  </a:txBody>
                  <a:tcPr/>
                </a:tc>
                <a:tc>
                  <a:txBody>
                    <a:bodyPr/>
                    <a:lstStyle/>
                    <a:p>
                      <a:pPr algn="ctr"/>
                      <a:r>
                        <a:rPr kumimoji="1" lang="ja-JP" altLang="en-US" b="1" dirty="0" smtClean="0"/>
                        <a:t>１</a:t>
                      </a:r>
                      <a:endParaRPr kumimoji="1" lang="ja-JP" altLang="en-US" b="1" dirty="0"/>
                    </a:p>
                  </a:txBody>
                  <a:tcPr/>
                </a:tc>
              </a:tr>
            </a:tbl>
          </a:graphicData>
        </a:graphic>
      </p:graphicFrame>
      <p:sp>
        <p:nvSpPr>
          <p:cNvPr id="5" name="テキスト ボックス 4"/>
          <p:cNvSpPr txBox="1"/>
          <p:nvPr/>
        </p:nvSpPr>
        <p:spPr>
          <a:xfrm>
            <a:off x="3830472" y="5527344"/>
            <a:ext cx="7811069"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kumimoji="1" lang="ja-JP" altLang="en-US" sz="3200" b="1" dirty="0" smtClean="0"/>
              <a:t>着想）ネット利用率や</a:t>
            </a:r>
            <a:r>
              <a:rPr kumimoji="1" lang="en-US" altLang="ja-JP" sz="3200" b="1" dirty="0" smtClean="0"/>
              <a:t>PC</a:t>
            </a:r>
            <a:r>
              <a:rPr kumimoji="1" lang="ja-JP" altLang="en-US" sz="3200" b="1" dirty="0" smtClean="0"/>
              <a:t>利用率が高い人は，</a:t>
            </a:r>
            <a:endParaRPr kumimoji="1" lang="en-US" altLang="ja-JP" sz="3200" b="1" dirty="0" smtClean="0"/>
          </a:p>
          <a:p>
            <a:r>
              <a:rPr lang="ja-JP" altLang="en-US" sz="3200" b="1" dirty="0"/>
              <a:t>　</a:t>
            </a:r>
            <a:r>
              <a:rPr lang="ja-JP" altLang="en-US" sz="3200" b="1" dirty="0" smtClean="0"/>
              <a:t>　　　</a:t>
            </a:r>
            <a:r>
              <a:rPr kumimoji="1" lang="en-US" altLang="ja-JP" sz="3200" b="1" dirty="0" smtClean="0"/>
              <a:t>IT</a:t>
            </a:r>
            <a:r>
              <a:rPr kumimoji="1" lang="ja-JP" altLang="en-US" sz="3200" b="1" dirty="0" smtClean="0"/>
              <a:t>度が高いと考えられる。</a:t>
            </a:r>
            <a:endParaRPr kumimoji="1" lang="ja-JP" altLang="en-US" sz="3200" b="1" dirty="0"/>
          </a:p>
        </p:txBody>
      </p:sp>
      <p:sp>
        <p:nvSpPr>
          <p:cNvPr id="3" name="テキスト ボックス 2"/>
          <p:cNvSpPr txBox="1"/>
          <p:nvPr/>
        </p:nvSpPr>
        <p:spPr>
          <a:xfrm>
            <a:off x="3579222" y="1393371"/>
            <a:ext cx="3387635" cy="369332"/>
          </a:xfrm>
          <a:prstGeom prst="rect">
            <a:avLst/>
          </a:prstGeom>
          <a:noFill/>
        </p:spPr>
        <p:txBody>
          <a:bodyPr wrap="square" rtlCol="0">
            <a:spAutoFit/>
          </a:bodyPr>
          <a:lstStyle/>
          <a:p>
            <a:r>
              <a:rPr kumimoji="1" lang="ja-JP" altLang="en-US" dirty="0" smtClean="0"/>
              <a:t>表．日本と米国における</a:t>
            </a:r>
            <a:r>
              <a:rPr kumimoji="1" lang="en-US" altLang="ja-JP" dirty="0" smtClean="0"/>
              <a:t>IT</a:t>
            </a:r>
            <a:r>
              <a:rPr kumimoji="1" lang="ja-JP" altLang="en-US" dirty="0" smtClean="0"/>
              <a:t>利用</a:t>
            </a:r>
            <a:r>
              <a:rPr lang="ja-JP" altLang="en-US" dirty="0"/>
              <a:t>率</a:t>
            </a:r>
            <a:endParaRPr kumimoji="1" lang="ja-JP" altLang="en-US" dirty="0"/>
          </a:p>
        </p:txBody>
      </p:sp>
    </p:spTree>
    <p:extLst>
      <p:ext uri="{BB962C8B-B14F-4D97-AF65-F5344CB8AC3E}">
        <p14:creationId xmlns:p14="http://schemas.microsoft.com/office/powerpoint/2010/main" val="2297993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687</TotalTime>
  <Words>690</Words>
  <Application>Microsoft Office PowerPoint</Application>
  <PresentationFormat>ワイド画面</PresentationFormat>
  <Paragraphs>232</Paragraphs>
  <Slides>13</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13</vt:i4>
      </vt:variant>
    </vt:vector>
  </HeadingPairs>
  <TitlesOfParts>
    <vt:vector size="18" baseType="lpstr">
      <vt:lpstr>ＭＳ Ｐゴシック</vt:lpstr>
      <vt:lpstr>Arial</vt:lpstr>
      <vt:lpstr>Calibri</vt:lpstr>
      <vt:lpstr>Calibri Light</vt:lpstr>
      <vt:lpstr>Office テーマ</vt:lpstr>
      <vt:lpstr>共分散構造分析（入門編）</vt:lpstr>
      <vt:lpstr>共分散構造分析を利用すると，．．．</vt:lpstr>
      <vt:lpstr>共分散構造分析を利用すると，．．．</vt:lpstr>
      <vt:lpstr>共分散構造分析でできること（１）</vt:lpstr>
      <vt:lpstr>共分散構造分析でできること（２）</vt:lpstr>
      <vt:lpstr>共分散構造分析でできること（３）</vt:lpstr>
      <vt:lpstr>共分散構造分析でできること（４）</vt:lpstr>
      <vt:lpstr>共分散構造分析のツール</vt:lpstr>
      <vt:lpstr>データからパス図モデルを構成</vt:lpstr>
      <vt:lpstr>データからパス図モデルを構成（その２）</vt:lpstr>
      <vt:lpstr>データからパス図モデルを構成（その２）</vt:lpstr>
      <vt:lpstr>分析結果</vt:lpstr>
      <vt:lpstr>参考文献</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共分散構造分析（入門編）</dc:title>
  <dc:creator>Hiroyuki Kameda</dc:creator>
  <cp:lastModifiedBy>Hiroyuki Kameda</cp:lastModifiedBy>
  <cp:revision>29</cp:revision>
  <dcterms:created xsi:type="dcterms:W3CDTF">2013-05-30T16:35:58Z</dcterms:created>
  <dcterms:modified xsi:type="dcterms:W3CDTF">2014-04-04T05:42:43Z</dcterms:modified>
</cp:coreProperties>
</file>