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314" r:id="rId3"/>
    <p:sldId id="339" r:id="rId4"/>
    <p:sldId id="268" r:id="rId5"/>
    <p:sldId id="274" r:id="rId6"/>
    <p:sldId id="270" r:id="rId7"/>
    <p:sldId id="312" r:id="rId8"/>
    <p:sldId id="278" r:id="rId9"/>
    <p:sldId id="261" r:id="rId10"/>
    <p:sldId id="265" r:id="rId11"/>
    <p:sldId id="341" r:id="rId12"/>
    <p:sldId id="335" r:id="rId13"/>
    <p:sldId id="336" r:id="rId14"/>
    <p:sldId id="337" r:id="rId15"/>
    <p:sldId id="338" r:id="rId16"/>
    <p:sldId id="297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8" r:id="rId29"/>
    <p:sldId id="299" r:id="rId30"/>
    <p:sldId id="300" r:id="rId31"/>
    <p:sldId id="301" r:id="rId32"/>
    <p:sldId id="303" r:id="rId33"/>
    <p:sldId id="342" r:id="rId34"/>
    <p:sldId id="307" r:id="rId35"/>
    <p:sldId id="306" r:id="rId36"/>
    <p:sldId id="305" r:id="rId37"/>
    <p:sldId id="304" r:id="rId38"/>
    <p:sldId id="308" r:id="rId39"/>
    <p:sldId id="343" r:id="rId40"/>
    <p:sldId id="331" r:id="rId41"/>
    <p:sldId id="332" r:id="rId42"/>
    <p:sldId id="333" r:id="rId43"/>
    <p:sldId id="334" r:id="rId4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DBE2E-8833-9D42-B4EA-E8C43204EE63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02B56F1-B84C-2C48-BD4F-DEC549738EBF}">
      <dgm:prSet phldrT="[テキスト]"/>
      <dgm:spPr/>
      <dgm:t>
        <a:bodyPr/>
        <a:lstStyle/>
        <a:p>
          <a:pPr algn="ctr"/>
          <a:r>
            <a:rPr kumimoji="1" lang="ja-JP" altLang="en-US" dirty="0" smtClean="0"/>
            <a:t>アプリケーション層</a:t>
          </a:r>
          <a:endParaRPr kumimoji="1" lang="ja-JP" altLang="en-US" dirty="0"/>
        </a:p>
      </dgm:t>
    </dgm:pt>
    <dgm:pt modelId="{1BBFDDCC-ADEF-404C-8B8E-9C4629D0F70B}" type="parTrans" cxnId="{08A7F3D0-0E8D-904F-8D83-FE8B6535DC3D}">
      <dgm:prSet/>
      <dgm:spPr/>
      <dgm:t>
        <a:bodyPr/>
        <a:lstStyle/>
        <a:p>
          <a:pPr algn="ctr"/>
          <a:endParaRPr kumimoji="1" lang="ja-JP" altLang="en-US"/>
        </a:p>
      </dgm:t>
    </dgm:pt>
    <dgm:pt modelId="{CDC7177B-652E-0043-A4AB-F13B60FDA0C5}" type="sibTrans" cxnId="{08A7F3D0-0E8D-904F-8D83-FE8B6535DC3D}">
      <dgm:prSet/>
      <dgm:spPr/>
      <dgm:t>
        <a:bodyPr/>
        <a:lstStyle/>
        <a:p>
          <a:pPr algn="ctr"/>
          <a:endParaRPr kumimoji="1" lang="ja-JP" altLang="en-US"/>
        </a:p>
      </dgm:t>
    </dgm:pt>
    <dgm:pt modelId="{CA86BA03-93AE-0640-B73B-29F440E4D966}">
      <dgm:prSet phldrT="[テキスト]"/>
      <dgm:spPr/>
      <dgm:t>
        <a:bodyPr/>
        <a:lstStyle/>
        <a:p>
          <a:pPr algn="ctr"/>
          <a:r>
            <a:rPr kumimoji="1" lang="ja-JP" altLang="en-US" dirty="0" smtClean="0"/>
            <a:t>プレゼンテーション層</a:t>
          </a:r>
          <a:endParaRPr kumimoji="1" lang="ja-JP" altLang="en-US" dirty="0"/>
        </a:p>
      </dgm:t>
    </dgm:pt>
    <dgm:pt modelId="{296C335E-FAAD-E146-9C11-D31E4242E208}" type="parTrans" cxnId="{B0C14C1A-F294-E246-B26C-0BCA5B104051}">
      <dgm:prSet/>
      <dgm:spPr/>
      <dgm:t>
        <a:bodyPr/>
        <a:lstStyle/>
        <a:p>
          <a:pPr algn="ctr"/>
          <a:endParaRPr kumimoji="1" lang="ja-JP" altLang="en-US"/>
        </a:p>
      </dgm:t>
    </dgm:pt>
    <dgm:pt modelId="{C04D9A3C-95BA-AF43-A4CB-4DC1F4DE906D}" type="sibTrans" cxnId="{B0C14C1A-F294-E246-B26C-0BCA5B104051}">
      <dgm:prSet/>
      <dgm:spPr/>
      <dgm:t>
        <a:bodyPr/>
        <a:lstStyle/>
        <a:p>
          <a:pPr algn="ctr"/>
          <a:endParaRPr kumimoji="1" lang="ja-JP" altLang="en-US"/>
        </a:p>
      </dgm:t>
    </dgm:pt>
    <dgm:pt modelId="{D4CEBA97-BFA2-B64D-B4E4-92E96D90AF65}">
      <dgm:prSet phldrT="[テキスト]"/>
      <dgm:spPr/>
      <dgm:t>
        <a:bodyPr/>
        <a:lstStyle/>
        <a:p>
          <a:pPr algn="ctr"/>
          <a:r>
            <a:rPr kumimoji="1" lang="ja-JP" altLang="en-US" dirty="0" smtClean="0"/>
            <a:t>セッション層</a:t>
          </a:r>
          <a:endParaRPr kumimoji="1" lang="ja-JP" altLang="en-US" dirty="0"/>
        </a:p>
      </dgm:t>
    </dgm:pt>
    <dgm:pt modelId="{23168235-7767-C74C-8A12-274619D40227}" type="parTrans" cxnId="{2132ED5F-254D-AF47-B657-53C7F65A4C72}">
      <dgm:prSet/>
      <dgm:spPr/>
      <dgm:t>
        <a:bodyPr/>
        <a:lstStyle/>
        <a:p>
          <a:pPr algn="ctr"/>
          <a:endParaRPr kumimoji="1" lang="ja-JP" altLang="en-US"/>
        </a:p>
      </dgm:t>
    </dgm:pt>
    <dgm:pt modelId="{8A92983D-8E6D-9440-8B21-DDE12E99B8E6}" type="sibTrans" cxnId="{2132ED5F-254D-AF47-B657-53C7F65A4C72}">
      <dgm:prSet/>
      <dgm:spPr/>
      <dgm:t>
        <a:bodyPr/>
        <a:lstStyle/>
        <a:p>
          <a:pPr algn="ctr"/>
          <a:endParaRPr kumimoji="1" lang="ja-JP" altLang="en-US"/>
        </a:p>
      </dgm:t>
    </dgm:pt>
    <dgm:pt modelId="{B4BA2B5F-AEB0-F94A-9CC0-8BF0CB29182C}">
      <dgm:prSet phldrT="[テキスト]"/>
      <dgm:spPr/>
      <dgm:t>
        <a:bodyPr/>
        <a:lstStyle/>
        <a:p>
          <a:pPr algn="ctr"/>
          <a:r>
            <a:rPr kumimoji="1" lang="ja-JP" altLang="en-US" dirty="0" smtClean="0"/>
            <a:t>トランスポート層</a:t>
          </a:r>
          <a:endParaRPr kumimoji="1" lang="ja-JP" altLang="en-US" dirty="0"/>
        </a:p>
      </dgm:t>
    </dgm:pt>
    <dgm:pt modelId="{EF8FACB5-B0A8-6E4C-A9D4-87997F2697C5}" type="parTrans" cxnId="{F71414B6-49F9-9A43-87D2-FC0E917072DD}">
      <dgm:prSet/>
      <dgm:spPr/>
      <dgm:t>
        <a:bodyPr/>
        <a:lstStyle/>
        <a:p>
          <a:pPr algn="ctr"/>
          <a:endParaRPr kumimoji="1" lang="ja-JP" altLang="en-US"/>
        </a:p>
      </dgm:t>
    </dgm:pt>
    <dgm:pt modelId="{E990DFC7-8FE2-0645-9D51-33DB67237669}" type="sibTrans" cxnId="{F71414B6-49F9-9A43-87D2-FC0E917072DD}">
      <dgm:prSet/>
      <dgm:spPr/>
      <dgm:t>
        <a:bodyPr/>
        <a:lstStyle/>
        <a:p>
          <a:pPr algn="ctr"/>
          <a:endParaRPr kumimoji="1" lang="ja-JP" altLang="en-US"/>
        </a:p>
      </dgm:t>
    </dgm:pt>
    <dgm:pt modelId="{43B0B52D-A68F-6F4D-B841-65A514F8CC86}">
      <dgm:prSet phldrT="[テキスト]"/>
      <dgm:spPr/>
      <dgm:t>
        <a:bodyPr/>
        <a:lstStyle/>
        <a:p>
          <a:pPr algn="ctr"/>
          <a:r>
            <a:rPr kumimoji="1" lang="ja-JP" altLang="en-US" dirty="0" smtClean="0"/>
            <a:t>データリンク層</a:t>
          </a:r>
          <a:endParaRPr kumimoji="1" lang="ja-JP" altLang="en-US" dirty="0"/>
        </a:p>
      </dgm:t>
    </dgm:pt>
    <dgm:pt modelId="{FE4A334A-29E9-AD4B-AF6E-DEFC1BB9F8B9}" type="parTrans" cxnId="{4EC92206-9C23-1941-9724-F0551DBBD654}">
      <dgm:prSet/>
      <dgm:spPr/>
      <dgm:t>
        <a:bodyPr/>
        <a:lstStyle/>
        <a:p>
          <a:pPr algn="ctr"/>
          <a:endParaRPr kumimoji="1" lang="ja-JP" altLang="en-US"/>
        </a:p>
      </dgm:t>
    </dgm:pt>
    <dgm:pt modelId="{8FCEDA3C-08E4-6642-BC00-C8A54C6EF684}" type="sibTrans" cxnId="{4EC92206-9C23-1941-9724-F0551DBBD654}">
      <dgm:prSet/>
      <dgm:spPr/>
      <dgm:t>
        <a:bodyPr/>
        <a:lstStyle/>
        <a:p>
          <a:pPr algn="ctr"/>
          <a:endParaRPr kumimoji="1" lang="ja-JP" altLang="en-US"/>
        </a:p>
      </dgm:t>
    </dgm:pt>
    <dgm:pt modelId="{145943D9-91C0-9342-934C-91FF381E8FBD}">
      <dgm:prSet phldrT="[テキスト]"/>
      <dgm:spPr/>
      <dgm:t>
        <a:bodyPr/>
        <a:lstStyle/>
        <a:p>
          <a:pPr algn="ctr"/>
          <a:r>
            <a:rPr kumimoji="1" lang="ja-JP" altLang="en-US" dirty="0" smtClean="0"/>
            <a:t>物理層</a:t>
          </a:r>
          <a:endParaRPr kumimoji="1" lang="ja-JP" altLang="en-US" dirty="0"/>
        </a:p>
      </dgm:t>
    </dgm:pt>
    <dgm:pt modelId="{703E5D1C-3567-DD44-A63C-686DE1E16322}" type="parTrans" cxnId="{82B23127-0C38-3848-8056-2D05284FDB6E}">
      <dgm:prSet/>
      <dgm:spPr/>
      <dgm:t>
        <a:bodyPr/>
        <a:lstStyle/>
        <a:p>
          <a:pPr algn="ctr"/>
          <a:endParaRPr kumimoji="1" lang="ja-JP" altLang="en-US"/>
        </a:p>
      </dgm:t>
    </dgm:pt>
    <dgm:pt modelId="{4B98AEBF-D35D-4F46-9B96-5E676198E323}" type="sibTrans" cxnId="{82B23127-0C38-3848-8056-2D05284FDB6E}">
      <dgm:prSet/>
      <dgm:spPr/>
      <dgm:t>
        <a:bodyPr/>
        <a:lstStyle/>
        <a:p>
          <a:pPr algn="ctr"/>
          <a:endParaRPr kumimoji="1" lang="ja-JP" altLang="en-US"/>
        </a:p>
      </dgm:t>
    </dgm:pt>
    <dgm:pt modelId="{8503959A-BA51-E14B-B612-A9E4C1EC8C55}" type="pres">
      <dgm:prSet presAssocID="{9DEDBE2E-8833-9D42-B4EA-E8C43204EE6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B6104D72-98AE-0944-A106-43E49E17F8D3}" type="pres">
      <dgm:prSet presAssocID="{402B56F1-B84C-2C48-BD4F-DEC549738EBF}" presName="vertOne" presStyleCnt="0"/>
      <dgm:spPr/>
    </dgm:pt>
    <dgm:pt modelId="{02044471-00EC-9648-A807-B30EF1E31F2E}" type="pres">
      <dgm:prSet presAssocID="{402B56F1-B84C-2C48-BD4F-DEC549738EB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B51828B-5CEE-0944-8DF8-55DD2403DE9F}" type="pres">
      <dgm:prSet presAssocID="{402B56F1-B84C-2C48-BD4F-DEC549738EBF}" presName="parTransOne" presStyleCnt="0"/>
      <dgm:spPr/>
    </dgm:pt>
    <dgm:pt modelId="{403902DE-8077-B045-A7C1-C07FFFF943D9}" type="pres">
      <dgm:prSet presAssocID="{402B56F1-B84C-2C48-BD4F-DEC549738EBF}" presName="horzOne" presStyleCnt="0"/>
      <dgm:spPr/>
    </dgm:pt>
    <dgm:pt modelId="{AE28AAE6-284C-EB4E-9C6B-DDFD9934434E}" type="pres">
      <dgm:prSet presAssocID="{CA86BA03-93AE-0640-B73B-29F440E4D966}" presName="vertTwo" presStyleCnt="0"/>
      <dgm:spPr/>
    </dgm:pt>
    <dgm:pt modelId="{6CDE2776-79D1-1441-9EC3-E6DD419B8A86}" type="pres">
      <dgm:prSet presAssocID="{CA86BA03-93AE-0640-B73B-29F440E4D96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4BC3CD3-148F-7240-8067-140414380B43}" type="pres">
      <dgm:prSet presAssocID="{CA86BA03-93AE-0640-B73B-29F440E4D966}" presName="parTransTwo" presStyleCnt="0"/>
      <dgm:spPr/>
    </dgm:pt>
    <dgm:pt modelId="{974291D4-F05A-6949-A2AA-EE46CCDC00B1}" type="pres">
      <dgm:prSet presAssocID="{CA86BA03-93AE-0640-B73B-29F440E4D966}" presName="horzTwo" presStyleCnt="0"/>
      <dgm:spPr/>
    </dgm:pt>
    <dgm:pt modelId="{4BBF9928-D5BD-8F4B-8546-BFBE9B323A5C}" type="pres">
      <dgm:prSet presAssocID="{D4CEBA97-BFA2-B64D-B4E4-92E96D90AF65}" presName="vertThree" presStyleCnt="0"/>
      <dgm:spPr/>
    </dgm:pt>
    <dgm:pt modelId="{8DF35001-6831-5843-8F1C-AB4C5F2C7129}" type="pres">
      <dgm:prSet presAssocID="{D4CEBA97-BFA2-B64D-B4E4-92E96D90AF65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8797A5E-C7C4-634B-9E74-E43C60356B4E}" type="pres">
      <dgm:prSet presAssocID="{D4CEBA97-BFA2-B64D-B4E4-92E96D90AF65}" presName="parTransThree" presStyleCnt="0"/>
      <dgm:spPr/>
    </dgm:pt>
    <dgm:pt modelId="{C151E2CA-E4CC-734D-B945-DC10567AA382}" type="pres">
      <dgm:prSet presAssocID="{D4CEBA97-BFA2-B64D-B4E4-92E96D90AF65}" presName="horzThree" presStyleCnt="0"/>
      <dgm:spPr/>
    </dgm:pt>
    <dgm:pt modelId="{21EE4443-F416-D44A-BE95-3BA9E583B304}" type="pres">
      <dgm:prSet presAssocID="{B4BA2B5F-AEB0-F94A-9CC0-8BF0CB29182C}" presName="vertFour" presStyleCnt="0">
        <dgm:presLayoutVars>
          <dgm:chPref val="3"/>
        </dgm:presLayoutVars>
      </dgm:prSet>
      <dgm:spPr/>
    </dgm:pt>
    <dgm:pt modelId="{AE2153DA-61D9-0640-A914-8BA2CBEECF21}" type="pres">
      <dgm:prSet presAssocID="{B4BA2B5F-AEB0-F94A-9CC0-8BF0CB29182C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D3EFCD5-A421-A24D-A506-748A99584083}" type="pres">
      <dgm:prSet presAssocID="{B4BA2B5F-AEB0-F94A-9CC0-8BF0CB29182C}" presName="parTransFour" presStyleCnt="0"/>
      <dgm:spPr/>
    </dgm:pt>
    <dgm:pt modelId="{6204A29B-0DDB-EA4C-A6DC-3529BC7436FA}" type="pres">
      <dgm:prSet presAssocID="{B4BA2B5F-AEB0-F94A-9CC0-8BF0CB29182C}" presName="horzFour" presStyleCnt="0"/>
      <dgm:spPr/>
    </dgm:pt>
    <dgm:pt modelId="{E8753C30-0AAA-044A-8560-2AE2CC356BE1}" type="pres">
      <dgm:prSet presAssocID="{43B0B52D-A68F-6F4D-B841-65A514F8CC86}" presName="vertFour" presStyleCnt="0">
        <dgm:presLayoutVars>
          <dgm:chPref val="3"/>
        </dgm:presLayoutVars>
      </dgm:prSet>
      <dgm:spPr/>
    </dgm:pt>
    <dgm:pt modelId="{27B01D29-9BCB-FC4C-8590-29695DC88880}" type="pres">
      <dgm:prSet presAssocID="{43B0B52D-A68F-6F4D-B841-65A514F8CC86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9250ECD-9B8E-724A-BC57-A528D9D722CE}" type="pres">
      <dgm:prSet presAssocID="{43B0B52D-A68F-6F4D-B841-65A514F8CC86}" presName="parTransFour" presStyleCnt="0"/>
      <dgm:spPr/>
    </dgm:pt>
    <dgm:pt modelId="{77710199-F632-844C-B58D-D11A370CA2E7}" type="pres">
      <dgm:prSet presAssocID="{43B0B52D-A68F-6F4D-B841-65A514F8CC86}" presName="horzFour" presStyleCnt="0"/>
      <dgm:spPr/>
    </dgm:pt>
    <dgm:pt modelId="{E082FD66-5696-D145-B784-EE738A5B41B1}" type="pres">
      <dgm:prSet presAssocID="{145943D9-91C0-9342-934C-91FF381E8FBD}" presName="vertFour" presStyleCnt="0">
        <dgm:presLayoutVars>
          <dgm:chPref val="3"/>
        </dgm:presLayoutVars>
      </dgm:prSet>
      <dgm:spPr/>
    </dgm:pt>
    <dgm:pt modelId="{9E5C88E6-9188-854B-9F31-3147974DC649}" type="pres">
      <dgm:prSet presAssocID="{145943D9-91C0-9342-934C-91FF381E8FBD}" presName="txFour" presStyleLbl="node4" presStyleIdx="2" presStyleCnt="3" custLinFactNeighborX="-5173" custLinFactNeighborY="5041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E3E9D454-DB20-EE4F-86F3-91A95CC63118}" type="pres">
      <dgm:prSet presAssocID="{145943D9-91C0-9342-934C-91FF381E8FBD}" presName="horzFour" presStyleCnt="0"/>
      <dgm:spPr/>
    </dgm:pt>
  </dgm:ptLst>
  <dgm:cxnLst>
    <dgm:cxn modelId="{82B23127-0C38-3848-8056-2D05284FDB6E}" srcId="{43B0B52D-A68F-6F4D-B841-65A514F8CC86}" destId="{145943D9-91C0-9342-934C-91FF381E8FBD}" srcOrd="0" destOrd="0" parTransId="{703E5D1C-3567-DD44-A63C-686DE1E16322}" sibTransId="{4B98AEBF-D35D-4F46-9B96-5E676198E323}"/>
    <dgm:cxn modelId="{0F8B65A0-8A56-2D46-A8DC-45B0BAFF46BF}" type="presOf" srcId="{CA86BA03-93AE-0640-B73B-29F440E4D966}" destId="{6CDE2776-79D1-1441-9EC3-E6DD419B8A86}" srcOrd="0" destOrd="0" presId="urn:microsoft.com/office/officeart/2005/8/layout/hierarchy4"/>
    <dgm:cxn modelId="{15A9EF6B-78DD-5645-AFC2-5751B9E1A3FD}" type="presOf" srcId="{43B0B52D-A68F-6F4D-B841-65A514F8CC86}" destId="{27B01D29-9BCB-FC4C-8590-29695DC88880}" srcOrd="0" destOrd="0" presId="urn:microsoft.com/office/officeart/2005/8/layout/hierarchy4"/>
    <dgm:cxn modelId="{F71414B6-49F9-9A43-87D2-FC0E917072DD}" srcId="{D4CEBA97-BFA2-B64D-B4E4-92E96D90AF65}" destId="{B4BA2B5F-AEB0-F94A-9CC0-8BF0CB29182C}" srcOrd="0" destOrd="0" parTransId="{EF8FACB5-B0A8-6E4C-A9D4-87997F2697C5}" sibTransId="{E990DFC7-8FE2-0645-9D51-33DB67237669}"/>
    <dgm:cxn modelId="{A1D01477-823E-4647-8D1B-350D7ECACCC4}" type="presOf" srcId="{145943D9-91C0-9342-934C-91FF381E8FBD}" destId="{9E5C88E6-9188-854B-9F31-3147974DC649}" srcOrd="0" destOrd="0" presId="urn:microsoft.com/office/officeart/2005/8/layout/hierarchy4"/>
    <dgm:cxn modelId="{989034F0-D7EF-A446-A139-2A22AADB3364}" type="presOf" srcId="{D4CEBA97-BFA2-B64D-B4E4-92E96D90AF65}" destId="{8DF35001-6831-5843-8F1C-AB4C5F2C7129}" srcOrd="0" destOrd="0" presId="urn:microsoft.com/office/officeart/2005/8/layout/hierarchy4"/>
    <dgm:cxn modelId="{B0C14C1A-F294-E246-B26C-0BCA5B104051}" srcId="{402B56F1-B84C-2C48-BD4F-DEC549738EBF}" destId="{CA86BA03-93AE-0640-B73B-29F440E4D966}" srcOrd="0" destOrd="0" parTransId="{296C335E-FAAD-E146-9C11-D31E4242E208}" sibTransId="{C04D9A3C-95BA-AF43-A4CB-4DC1F4DE906D}"/>
    <dgm:cxn modelId="{37D49F0F-FEAD-3045-9741-6C21A2DF2C9E}" type="presOf" srcId="{9DEDBE2E-8833-9D42-B4EA-E8C43204EE63}" destId="{8503959A-BA51-E14B-B612-A9E4C1EC8C55}" srcOrd="0" destOrd="0" presId="urn:microsoft.com/office/officeart/2005/8/layout/hierarchy4"/>
    <dgm:cxn modelId="{8B093E3E-12D8-FC47-91AF-ECACCB35B4EA}" type="presOf" srcId="{402B56F1-B84C-2C48-BD4F-DEC549738EBF}" destId="{02044471-00EC-9648-A807-B30EF1E31F2E}" srcOrd="0" destOrd="0" presId="urn:microsoft.com/office/officeart/2005/8/layout/hierarchy4"/>
    <dgm:cxn modelId="{08A7F3D0-0E8D-904F-8D83-FE8B6535DC3D}" srcId="{9DEDBE2E-8833-9D42-B4EA-E8C43204EE63}" destId="{402B56F1-B84C-2C48-BD4F-DEC549738EBF}" srcOrd="0" destOrd="0" parTransId="{1BBFDDCC-ADEF-404C-8B8E-9C4629D0F70B}" sibTransId="{CDC7177B-652E-0043-A4AB-F13B60FDA0C5}"/>
    <dgm:cxn modelId="{2132ED5F-254D-AF47-B657-53C7F65A4C72}" srcId="{CA86BA03-93AE-0640-B73B-29F440E4D966}" destId="{D4CEBA97-BFA2-B64D-B4E4-92E96D90AF65}" srcOrd="0" destOrd="0" parTransId="{23168235-7767-C74C-8A12-274619D40227}" sibTransId="{8A92983D-8E6D-9440-8B21-DDE12E99B8E6}"/>
    <dgm:cxn modelId="{4EC92206-9C23-1941-9724-F0551DBBD654}" srcId="{B4BA2B5F-AEB0-F94A-9CC0-8BF0CB29182C}" destId="{43B0B52D-A68F-6F4D-B841-65A514F8CC86}" srcOrd="0" destOrd="0" parTransId="{FE4A334A-29E9-AD4B-AF6E-DEFC1BB9F8B9}" sibTransId="{8FCEDA3C-08E4-6642-BC00-C8A54C6EF684}"/>
    <dgm:cxn modelId="{C082EE44-A1D7-DF40-B7C5-C11D29161077}" type="presOf" srcId="{B4BA2B5F-AEB0-F94A-9CC0-8BF0CB29182C}" destId="{AE2153DA-61D9-0640-A914-8BA2CBEECF21}" srcOrd="0" destOrd="0" presId="urn:microsoft.com/office/officeart/2005/8/layout/hierarchy4"/>
    <dgm:cxn modelId="{9C05FD96-D732-434D-A04B-FBC4DC92C40D}" type="presParOf" srcId="{8503959A-BA51-E14B-B612-A9E4C1EC8C55}" destId="{B6104D72-98AE-0944-A106-43E49E17F8D3}" srcOrd="0" destOrd="0" presId="urn:microsoft.com/office/officeart/2005/8/layout/hierarchy4"/>
    <dgm:cxn modelId="{40FA35FB-7602-A14F-995E-934D4B6F8B7E}" type="presParOf" srcId="{B6104D72-98AE-0944-A106-43E49E17F8D3}" destId="{02044471-00EC-9648-A807-B30EF1E31F2E}" srcOrd="0" destOrd="0" presId="urn:microsoft.com/office/officeart/2005/8/layout/hierarchy4"/>
    <dgm:cxn modelId="{7AA4F5EC-04BF-B64B-AF58-1C44695CED2F}" type="presParOf" srcId="{B6104D72-98AE-0944-A106-43E49E17F8D3}" destId="{FB51828B-5CEE-0944-8DF8-55DD2403DE9F}" srcOrd="1" destOrd="0" presId="urn:microsoft.com/office/officeart/2005/8/layout/hierarchy4"/>
    <dgm:cxn modelId="{5F42AEF8-35A9-DD4A-B160-357E42A08118}" type="presParOf" srcId="{B6104D72-98AE-0944-A106-43E49E17F8D3}" destId="{403902DE-8077-B045-A7C1-C07FFFF943D9}" srcOrd="2" destOrd="0" presId="urn:microsoft.com/office/officeart/2005/8/layout/hierarchy4"/>
    <dgm:cxn modelId="{ED6ED12F-43A2-F047-9EC0-27F181FD21D5}" type="presParOf" srcId="{403902DE-8077-B045-A7C1-C07FFFF943D9}" destId="{AE28AAE6-284C-EB4E-9C6B-DDFD9934434E}" srcOrd="0" destOrd="0" presId="urn:microsoft.com/office/officeart/2005/8/layout/hierarchy4"/>
    <dgm:cxn modelId="{B695E399-6005-C848-8BBE-0F85704023B3}" type="presParOf" srcId="{AE28AAE6-284C-EB4E-9C6B-DDFD9934434E}" destId="{6CDE2776-79D1-1441-9EC3-E6DD419B8A86}" srcOrd="0" destOrd="0" presId="urn:microsoft.com/office/officeart/2005/8/layout/hierarchy4"/>
    <dgm:cxn modelId="{B7CEB39B-C343-AD4E-9E97-553288AC78D4}" type="presParOf" srcId="{AE28AAE6-284C-EB4E-9C6B-DDFD9934434E}" destId="{A4BC3CD3-148F-7240-8067-140414380B43}" srcOrd="1" destOrd="0" presId="urn:microsoft.com/office/officeart/2005/8/layout/hierarchy4"/>
    <dgm:cxn modelId="{26078B80-E60C-F840-9AA4-DE92D8A9C6AB}" type="presParOf" srcId="{AE28AAE6-284C-EB4E-9C6B-DDFD9934434E}" destId="{974291D4-F05A-6949-A2AA-EE46CCDC00B1}" srcOrd="2" destOrd="0" presId="urn:microsoft.com/office/officeart/2005/8/layout/hierarchy4"/>
    <dgm:cxn modelId="{164C9456-0FEA-4941-B6AB-CBDCEBAEEA9E}" type="presParOf" srcId="{974291D4-F05A-6949-A2AA-EE46CCDC00B1}" destId="{4BBF9928-D5BD-8F4B-8546-BFBE9B323A5C}" srcOrd="0" destOrd="0" presId="urn:microsoft.com/office/officeart/2005/8/layout/hierarchy4"/>
    <dgm:cxn modelId="{5B113243-54F7-6949-A484-E6A852E44B65}" type="presParOf" srcId="{4BBF9928-D5BD-8F4B-8546-BFBE9B323A5C}" destId="{8DF35001-6831-5843-8F1C-AB4C5F2C7129}" srcOrd="0" destOrd="0" presId="urn:microsoft.com/office/officeart/2005/8/layout/hierarchy4"/>
    <dgm:cxn modelId="{415D9089-9B16-6345-8A71-191E2713CAB4}" type="presParOf" srcId="{4BBF9928-D5BD-8F4B-8546-BFBE9B323A5C}" destId="{78797A5E-C7C4-634B-9E74-E43C60356B4E}" srcOrd="1" destOrd="0" presId="urn:microsoft.com/office/officeart/2005/8/layout/hierarchy4"/>
    <dgm:cxn modelId="{1702BA65-76E0-BD40-99B4-6468CCB6370E}" type="presParOf" srcId="{4BBF9928-D5BD-8F4B-8546-BFBE9B323A5C}" destId="{C151E2CA-E4CC-734D-B945-DC10567AA382}" srcOrd="2" destOrd="0" presId="urn:microsoft.com/office/officeart/2005/8/layout/hierarchy4"/>
    <dgm:cxn modelId="{BA52D6B6-D58C-F34E-8D05-F9520A9DB7EE}" type="presParOf" srcId="{C151E2CA-E4CC-734D-B945-DC10567AA382}" destId="{21EE4443-F416-D44A-BE95-3BA9E583B304}" srcOrd="0" destOrd="0" presId="urn:microsoft.com/office/officeart/2005/8/layout/hierarchy4"/>
    <dgm:cxn modelId="{E7840CFF-C952-8443-98A8-87807B3072FF}" type="presParOf" srcId="{21EE4443-F416-D44A-BE95-3BA9E583B304}" destId="{AE2153DA-61D9-0640-A914-8BA2CBEECF21}" srcOrd="0" destOrd="0" presId="urn:microsoft.com/office/officeart/2005/8/layout/hierarchy4"/>
    <dgm:cxn modelId="{B8C5D8CD-47E8-B142-B573-39A7A3EC5D94}" type="presParOf" srcId="{21EE4443-F416-D44A-BE95-3BA9E583B304}" destId="{9D3EFCD5-A421-A24D-A506-748A99584083}" srcOrd="1" destOrd="0" presId="urn:microsoft.com/office/officeart/2005/8/layout/hierarchy4"/>
    <dgm:cxn modelId="{2CA1F63D-386B-4F47-AD7F-41DB06FB8A61}" type="presParOf" srcId="{21EE4443-F416-D44A-BE95-3BA9E583B304}" destId="{6204A29B-0DDB-EA4C-A6DC-3529BC7436FA}" srcOrd="2" destOrd="0" presId="urn:microsoft.com/office/officeart/2005/8/layout/hierarchy4"/>
    <dgm:cxn modelId="{3C93B9CB-DF7A-624D-9DBA-5A1AA3E4EA03}" type="presParOf" srcId="{6204A29B-0DDB-EA4C-A6DC-3529BC7436FA}" destId="{E8753C30-0AAA-044A-8560-2AE2CC356BE1}" srcOrd="0" destOrd="0" presId="urn:microsoft.com/office/officeart/2005/8/layout/hierarchy4"/>
    <dgm:cxn modelId="{B43162D1-897D-6D48-BCE3-7B74BB9B58B8}" type="presParOf" srcId="{E8753C30-0AAA-044A-8560-2AE2CC356BE1}" destId="{27B01D29-9BCB-FC4C-8590-29695DC88880}" srcOrd="0" destOrd="0" presId="urn:microsoft.com/office/officeart/2005/8/layout/hierarchy4"/>
    <dgm:cxn modelId="{BC91A609-9A47-764A-AEAD-8183A40DC485}" type="presParOf" srcId="{E8753C30-0AAA-044A-8560-2AE2CC356BE1}" destId="{09250ECD-9B8E-724A-BC57-A528D9D722CE}" srcOrd="1" destOrd="0" presId="urn:microsoft.com/office/officeart/2005/8/layout/hierarchy4"/>
    <dgm:cxn modelId="{E79F0D25-6C3B-4348-AF53-71A840CC0DC5}" type="presParOf" srcId="{E8753C30-0AAA-044A-8560-2AE2CC356BE1}" destId="{77710199-F632-844C-B58D-D11A370CA2E7}" srcOrd="2" destOrd="0" presId="urn:microsoft.com/office/officeart/2005/8/layout/hierarchy4"/>
    <dgm:cxn modelId="{772A2B51-96B7-3F4A-A3A3-D09D001A254A}" type="presParOf" srcId="{77710199-F632-844C-B58D-D11A370CA2E7}" destId="{E082FD66-5696-D145-B784-EE738A5B41B1}" srcOrd="0" destOrd="0" presId="urn:microsoft.com/office/officeart/2005/8/layout/hierarchy4"/>
    <dgm:cxn modelId="{C5B278D2-21D2-B245-8EB3-BF48DAEFEC10}" type="presParOf" srcId="{E082FD66-5696-D145-B784-EE738A5B41B1}" destId="{9E5C88E6-9188-854B-9F31-3147974DC649}" srcOrd="0" destOrd="0" presId="urn:microsoft.com/office/officeart/2005/8/layout/hierarchy4"/>
    <dgm:cxn modelId="{C05732E6-A226-4B4B-B639-6C6FC60E1892}" type="presParOf" srcId="{E082FD66-5696-D145-B784-EE738A5B41B1}" destId="{E3E9D454-DB20-EE4F-86F3-91A95CC6311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4A36B-4B05-4682-89F3-EEEB2C0CEFD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2669BF8-A057-4A88-9B01-3131C6874521}">
      <dgm:prSet phldrT="[テキスト]"/>
      <dgm:spPr/>
      <dgm:t>
        <a:bodyPr/>
        <a:lstStyle/>
        <a:p>
          <a:r>
            <a:rPr kumimoji="1" lang="ja-JP" altLang="en-US" dirty="0" smtClean="0"/>
            <a:t>標本化</a:t>
          </a:r>
          <a:endParaRPr kumimoji="1" lang="ja-JP" altLang="en-US" dirty="0"/>
        </a:p>
      </dgm:t>
    </dgm:pt>
    <dgm:pt modelId="{E1020553-4CBF-4302-B84E-8493573062B0}" type="parTrans" cxnId="{39525F5A-9B6E-42B7-8EA3-5B4564F4C48E}">
      <dgm:prSet/>
      <dgm:spPr/>
      <dgm:t>
        <a:bodyPr/>
        <a:lstStyle/>
        <a:p>
          <a:endParaRPr kumimoji="1" lang="ja-JP" altLang="en-US"/>
        </a:p>
      </dgm:t>
    </dgm:pt>
    <dgm:pt modelId="{082FAFC1-AFB9-409F-8327-A4362801FC21}" type="sibTrans" cxnId="{39525F5A-9B6E-42B7-8EA3-5B4564F4C48E}">
      <dgm:prSet/>
      <dgm:spPr/>
      <dgm:t>
        <a:bodyPr/>
        <a:lstStyle/>
        <a:p>
          <a:endParaRPr kumimoji="1" lang="ja-JP" altLang="en-US"/>
        </a:p>
      </dgm:t>
    </dgm:pt>
    <dgm:pt modelId="{8D331038-6B99-49E6-B9C5-AB24466FE012}">
      <dgm:prSet phldrT="[テキスト]"/>
      <dgm:spPr/>
      <dgm:t>
        <a:bodyPr/>
        <a:lstStyle/>
        <a:p>
          <a:r>
            <a:rPr kumimoji="1" lang="ja-JP" altLang="en-US" dirty="0" smtClean="0"/>
            <a:t>量子化</a:t>
          </a:r>
          <a:endParaRPr kumimoji="1" lang="ja-JP" altLang="en-US" dirty="0"/>
        </a:p>
      </dgm:t>
    </dgm:pt>
    <dgm:pt modelId="{BBB2B5E8-20E4-4266-8851-663038AE9631}" type="parTrans" cxnId="{420FE9A6-9B84-4E07-BF6D-9DC6C68EA7B6}">
      <dgm:prSet/>
      <dgm:spPr/>
      <dgm:t>
        <a:bodyPr/>
        <a:lstStyle/>
        <a:p>
          <a:endParaRPr kumimoji="1" lang="ja-JP" altLang="en-US"/>
        </a:p>
      </dgm:t>
    </dgm:pt>
    <dgm:pt modelId="{8BBF1CA1-FF9D-4ED1-A58D-3404E2BADDA8}" type="sibTrans" cxnId="{420FE9A6-9B84-4E07-BF6D-9DC6C68EA7B6}">
      <dgm:prSet/>
      <dgm:spPr/>
      <dgm:t>
        <a:bodyPr/>
        <a:lstStyle/>
        <a:p>
          <a:endParaRPr kumimoji="1" lang="ja-JP" altLang="en-US"/>
        </a:p>
      </dgm:t>
    </dgm:pt>
    <dgm:pt modelId="{DCC5160C-34E9-47C5-B8AD-255F1AF62B99}">
      <dgm:prSet phldrT="[テキスト]"/>
      <dgm:spPr/>
      <dgm:t>
        <a:bodyPr/>
        <a:lstStyle/>
        <a:p>
          <a:r>
            <a:rPr kumimoji="1" lang="ja-JP" altLang="en-US" dirty="0" smtClean="0"/>
            <a:t>符号化</a:t>
          </a:r>
          <a:endParaRPr kumimoji="1" lang="ja-JP" altLang="en-US" dirty="0"/>
        </a:p>
      </dgm:t>
    </dgm:pt>
    <dgm:pt modelId="{FEF6F9A3-FF85-4275-A619-FA1619EAD81C}" type="parTrans" cxnId="{BF8EE591-1C10-44DD-A387-C093D046AF29}">
      <dgm:prSet/>
      <dgm:spPr/>
      <dgm:t>
        <a:bodyPr/>
        <a:lstStyle/>
        <a:p>
          <a:endParaRPr kumimoji="1" lang="ja-JP" altLang="en-US"/>
        </a:p>
      </dgm:t>
    </dgm:pt>
    <dgm:pt modelId="{A4931331-03F0-477F-933C-A919456EEA36}" type="sibTrans" cxnId="{BF8EE591-1C10-44DD-A387-C093D046AF29}">
      <dgm:prSet/>
      <dgm:spPr/>
      <dgm:t>
        <a:bodyPr/>
        <a:lstStyle/>
        <a:p>
          <a:endParaRPr kumimoji="1" lang="ja-JP" altLang="en-US"/>
        </a:p>
      </dgm:t>
    </dgm:pt>
    <dgm:pt modelId="{0A249215-50DD-48E3-8B78-E550487A2235}" type="pres">
      <dgm:prSet presAssocID="{4F44A36B-4B05-4682-89F3-EEEB2C0CEFD8}" presName="Name0" presStyleCnt="0">
        <dgm:presLayoutVars>
          <dgm:dir/>
          <dgm:resizeHandles val="exact"/>
        </dgm:presLayoutVars>
      </dgm:prSet>
      <dgm:spPr/>
    </dgm:pt>
    <dgm:pt modelId="{18D7B924-2E93-4A91-8DC5-4769B3921119}" type="pres">
      <dgm:prSet presAssocID="{62669BF8-A057-4A88-9B01-3131C68745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9B3224-B816-4200-9917-F53B1FD047A4}" type="pres">
      <dgm:prSet presAssocID="{082FAFC1-AFB9-409F-8327-A4362801FC21}" presName="sibTrans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B4A9A7B9-B8A6-498F-B00A-ACB7587B107E}" type="pres">
      <dgm:prSet presAssocID="{082FAFC1-AFB9-409F-8327-A4362801FC21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4CC84789-A15C-43FF-97B4-FB737F3A842F}" type="pres">
      <dgm:prSet presAssocID="{8D331038-6B99-49E6-B9C5-AB24466FE01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C77405E-4B71-4251-BC31-3A362A311718}" type="pres">
      <dgm:prSet presAssocID="{8BBF1CA1-FF9D-4ED1-A58D-3404E2BADDA8}" presName="sibTrans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014378BB-C53F-4070-B400-1C993DFC4BDF}" type="pres">
      <dgm:prSet presAssocID="{8BBF1CA1-FF9D-4ED1-A58D-3404E2BADDA8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2CFCD9C3-364B-43A6-A36D-EA1FA3554762}" type="pres">
      <dgm:prSet presAssocID="{DCC5160C-34E9-47C5-B8AD-255F1AF62B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20FE9A6-9B84-4E07-BF6D-9DC6C68EA7B6}" srcId="{4F44A36B-4B05-4682-89F3-EEEB2C0CEFD8}" destId="{8D331038-6B99-49E6-B9C5-AB24466FE012}" srcOrd="1" destOrd="0" parTransId="{BBB2B5E8-20E4-4266-8851-663038AE9631}" sibTransId="{8BBF1CA1-FF9D-4ED1-A58D-3404E2BADDA8}"/>
    <dgm:cxn modelId="{E98D989A-F191-2C41-B473-8A05AB1E9E42}" type="presOf" srcId="{082FAFC1-AFB9-409F-8327-A4362801FC21}" destId="{B4A9A7B9-B8A6-498F-B00A-ACB7587B107E}" srcOrd="1" destOrd="0" presId="urn:microsoft.com/office/officeart/2005/8/layout/process1"/>
    <dgm:cxn modelId="{3A847AC2-3FCB-9341-8EAE-756104B278ED}" type="presOf" srcId="{4F44A36B-4B05-4682-89F3-EEEB2C0CEFD8}" destId="{0A249215-50DD-48E3-8B78-E550487A2235}" srcOrd="0" destOrd="0" presId="urn:microsoft.com/office/officeart/2005/8/layout/process1"/>
    <dgm:cxn modelId="{9A4F9A4E-CCAF-9648-B7A2-1B7303FB39DD}" type="presOf" srcId="{8BBF1CA1-FF9D-4ED1-A58D-3404E2BADDA8}" destId="{EC77405E-4B71-4251-BC31-3A362A311718}" srcOrd="0" destOrd="0" presId="urn:microsoft.com/office/officeart/2005/8/layout/process1"/>
    <dgm:cxn modelId="{7A0D7FA3-9FF8-F344-A53E-4C3D40DBD406}" type="presOf" srcId="{8BBF1CA1-FF9D-4ED1-A58D-3404E2BADDA8}" destId="{014378BB-C53F-4070-B400-1C993DFC4BDF}" srcOrd="1" destOrd="0" presId="urn:microsoft.com/office/officeart/2005/8/layout/process1"/>
    <dgm:cxn modelId="{BF8EE591-1C10-44DD-A387-C093D046AF29}" srcId="{4F44A36B-4B05-4682-89F3-EEEB2C0CEFD8}" destId="{DCC5160C-34E9-47C5-B8AD-255F1AF62B99}" srcOrd="2" destOrd="0" parTransId="{FEF6F9A3-FF85-4275-A619-FA1619EAD81C}" sibTransId="{A4931331-03F0-477F-933C-A919456EEA36}"/>
    <dgm:cxn modelId="{C3141A59-4AAA-D54E-B472-703A789B87E0}" type="presOf" srcId="{62669BF8-A057-4A88-9B01-3131C6874521}" destId="{18D7B924-2E93-4A91-8DC5-4769B3921119}" srcOrd="0" destOrd="0" presId="urn:microsoft.com/office/officeart/2005/8/layout/process1"/>
    <dgm:cxn modelId="{1A59073F-6EE7-9245-9471-3C19D26EA2AE}" type="presOf" srcId="{8D331038-6B99-49E6-B9C5-AB24466FE012}" destId="{4CC84789-A15C-43FF-97B4-FB737F3A842F}" srcOrd="0" destOrd="0" presId="urn:microsoft.com/office/officeart/2005/8/layout/process1"/>
    <dgm:cxn modelId="{39525F5A-9B6E-42B7-8EA3-5B4564F4C48E}" srcId="{4F44A36B-4B05-4682-89F3-EEEB2C0CEFD8}" destId="{62669BF8-A057-4A88-9B01-3131C6874521}" srcOrd="0" destOrd="0" parTransId="{E1020553-4CBF-4302-B84E-8493573062B0}" sibTransId="{082FAFC1-AFB9-409F-8327-A4362801FC21}"/>
    <dgm:cxn modelId="{38AF06B3-A091-2141-82EC-381B85DBC4AE}" type="presOf" srcId="{DCC5160C-34E9-47C5-B8AD-255F1AF62B99}" destId="{2CFCD9C3-364B-43A6-A36D-EA1FA3554762}" srcOrd="0" destOrd="0" presId="urn:microsoft.com/office/officeart/2005/8/layout/process1"/>
    <dgm:cxn modelId="{7F43CDF8-2F76-4745-B1ED-BFFD050EAC01}" type="presOf" srcId="{082FAFC1-AFB9-409F-8327-A4362801FC21}" destId="{8F9B3224-B816-4200-9917-F53B1FD047A4}" srcOrd="0" destOrd="0" presId="urn:microsoft.com/office/officeart/2005/8/layout/process1"/>
    <dgm:cxn modelId="{2672DD17-96AD-0C42-976E-A598BC20AF43}" type="presParOf" srcId="{0A249215-50DD-48E3-8B78-E550487A2235}" destId="{18D7B924-2E93-4A91-8DC5-4769B3921119}" srcOrd="0" destOrd="0" presId="urn:microsoft.com/office/officeart/2005/8/layout/process1"/>
    <dgm:cxn modelId="{D9368DAE-56EF-CB45-8E04-8BE6C8601205}" type="presParOf" srcId="{0A249215-50DD-48E3-8B78-E550487A2235}" destId="{8F9B3224-B816-4200-9917-F53B1FD047A4}" srcOrd="1" destOrd="0" presId="urn:microsoft.com/office/officeart/2005/8/layout/process1"/>
    <dgm:cxn modelId="{56D80C54-B9DF-A64C-A888-75452DC980F1}" type="presParOf" srcId="{8F9B3224-B816-4200-9917-F53B1FD047A4}" destId="{B4A9A7B9-B8A6-498F-B00A-ACB7587B107E}" srcOrd="0" destOrd="0" presId="urn:microsoft.com/office/officeart/2005/8/layout/process1"/>
    <dgm:cxn modelId="{3CDC7482-262C-1743-ABA1-F7C2EDCB299E}" type="presParOf" srcId="{0A249215-50DD-48E3-8B78-E550487A2235}" destId="{4CC84789-A15C-43FF-97B4-FB737F3A842F}" srcOrd="2" destOrd="0" presId="urn:microsoft.com/office/officeart/2005/8/layout/process1"/>
    <dgm:cxn modelId="{D58A6264-B795-464F-AB47-A13505256D8A}" type="presParOf" srcId="{0A249215-50DD-48E3-8B78-E550487A2235}" destId="{EC77405E-4B71-4251-BC31-3A362A311718}" srcOrd="3" destOrd="0" presId="urn:microsoft.com/office/officeart/2005/8/layout/process1"/>
    <dgm:cxn modelId="{2A3845AD-BBAB-D84F-A92F-BFE4E2B61905}" type="presParOf" srcId="{EC77405E-4B71-4251-BC31-3A362A311718}" destId="{014378BB-C53F-4070-B400-1C993DFC4BDF}" srcOrd="0" destOrd="0" presId="urn:microsoft.com/office/officeart/2005/8/layout/process1"/>
    <dgm:cxn modelId="{709D5779-FAD9-8548-A546-BC9C4CA4A903}" type="presParOf" srcId="{0A249215-50DD-48E3-8B78-E550487A2235}" destId="{2CFCD9C3-364B-43A6-A36D-EA1FA355476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44471-00EC-9648-A807-B30EF1E31F2E}">
      <dsp:nvSpPr>
        <dsp:cNvPr id="0" name=""/>
        <dsp:cNvSpPr/>
      </dsp:nvSpPr>
      <dsp:spPr>
        <a:xfrm>
          <a:off x="2823" y="3281"/>
          <a:ext cx="5776588" cy="793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/>
            <a:t>アプリケーション層</a:t>
          </a:r>
          <a:endParaRPr kumimoji="1" lang="ja-JP" altLang="en-US" sz="3300" kern="1200" dirty="0"/>
        </a:p>
      </dsp:txBody>
      <dsp:txXfrm>
        <a:off x="26050" y="26508"/>
        <a:ext cx="5730134" cy="746581"/>
      </dsp:txXfrm>
    </dsp:sp>
    <dsp:sp modelId="{6CDE2776-79D1-1441-9EC3-E6DD419B8A86}">
      <dsp:nvSpPr>
        <dsp:cNvPr id="0" name=""/>
        <dsp:cNvSpPr/>
      </dsp:nvSpPr>
      <dsp:spPr>
        <a:xfrm>
          <a:off x="2823" y="847464"/>
          <a:ext cx="5776588" cy="793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/>
            <a:t>プレゼンテーション層</a:t>
          </a:r>
          <a:endParaRPr kumimoji="1" lang="ja-JP" altLang="en-US" sz="3300" kern="1200" dirty="0"/>
        </a:p>
      </dsp:txBody>
      <dsp:txXfrm>
        <a:off x="26050" y="870691"/>
        <a:ext cx="5730134" cy="746581"/>
      </dsp:txXfrm>
    </dsp:sp>
    <dsp:sp modelId="{8DF35001-6831-5843-8F1C-AB4C5F2C7129}">
      <dsp:nvSpPr>
        <dsp:cNvPr id="0" name=""/>
        <dsp:cNvSpPr/>
      </dsp:nvSpPr>
      <dsp:spPr>
        <a:xfrm>
          <a:off x="2823" y="1691648"/>
          <a:ext cx="5776588" cy="793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/>
            <a:t>セッション層</a:t>
          </a:r>
          <a:endParaRPr kumimoji="1" lang="ja-JP" altLang="en-US" sz="3300" kern="1200" dirty="0"/>
        </a:p>
      </dsp:txBody>
      <dsp:txXfrm>
        <a:off x="26050" y="1714875"/>
        <a:ext cx="5730134" cy="746581"/>
      </dsp:txXfrm>
    </dsp:sp>
    <dsp:sp modelId="{AE2153DA-61D9-0640-A914-8BA2CBEECF21}">
      <dsp:nvSpPr>
        <dsp:cNvPr id="0" name=""/>
        <dsp:cNvSpPr/>
      </dsp:nvSpPr>
      <dsp:spPr>
        <a:xfrm>
          <a:off x="2823" y="2535831"/>
          <a:ext cx="5776588" cy="793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/>
            <a:t>トランスポート層</a:t>
          </a:r>
          <a:endParaRPr kumimoji="1" lang="ja-JP" altLang="en-US" sz="3300" kern="1200" dirty="0"/>
        </a:p>
      </dsp:txBody>
      <dsp:txXfrm>
        <a:off x="26050" y="2559058"/>
        <a:ext cx="5730134" cy="746581"/>
      </dsp:txXfrm>
    </dsp:sp>
    <dsp:sp modelId="{27B01D29-9BCB-FC4C-8590-29695DC88880}">
      <dsp:nvSpPr>
        <dsp:cNvPr id="0" name=""/>
        <dsp:cNvSpPr/>
      </dsp:nvSpPr>
      <dsp:spPr>
        <a:xfrm>
          <a:off x="2823" y="3380015"/>
          <a:ext cx="5776588" cy="793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/>
            <a:t>データリンク層</a:t>
          </a:r>
          <a:endParaRPr kumimoji="1" lang="ja-JP" altLang="en-US" sz="3300" kern="1200" dirty="0"/>
        </a:p>
      </dsp:txBody>
      <dsp:txXfrm>
        <a:off x="26050" y="3403242"/>
        <a:ext cx="5730134" cy="746581"/>
      </dsp:txXfrm>
    </dsp:sp>
    <dsp:sp modelId="{9E5C88E6-9188-854B-9F31-3147974DC649}">
      <dsp:nvSpPr>
        <dsp:cNvPr id="0" name=""/>
        <dsp:cNvSpPr/>
      </dsp:nvSpPr>
      <dsp:spPr>
        <a:xfrm>
          <a:off x="0" y="4227480"/>
          <a:ext cx="5776588" cy="793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/>
            <a:t>物理層</a:t>
          </a:r>
          <a:endParaRPr kumimoji="1" lang="ja-JP" altLang="en-US" sz="3300" kern="1200" dirty="0"/>
        </a:p>
      </dsp:txBody>
      <dsp:txXfrm>
        <a:off x="23227" y="4250707"/>
        <a:ext cx="5730134" cy="746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7B924-2E93-4A91-8DC5-4769B3921119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/>
            <a:t>標本化</a:t>
          </a:r>
          <a:endParaRPr kumimoji="1" lang="ja-JP" altLang="en-US" sz="3300" kern="1200" dirty="0"/>
        </a:p>
      </dsp:txBody>
      <dsp:txXfrm>
        <a:off x="33499" y="1579724"/>
        <a:ext cx="1545106" cy="904550"/>
      </dsp:txXfrm>
    </dsp:sp>
    <dsp:sp modelId="{8F9B3224-B816-4200-9917-F53B1FD047A4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700" kern="1200"/>
        </a:p>
      </dsp:txBody>
      <dsp:txXfrm>
        <a:off x="1766887" y="1912856"/>
        <a:ext cx="237646" cy="238286"/>
      </dsp:txXfrm>
    </dsp:sp>
    <dsp:sp modelId="{4CC84789-A15C-43FF-97B4-FB737F3A842F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/>
            <a:t>量子化</a:t>
          </a:r>
          <a:endParaRPr kumimoji="1" lang="ja-JP" altLang="en-US" sz="3300" kern="1200" dirty="0"/>
        </a:p>
      </dsp:txBody>
      <dsp:txXfrm>
        <a:off x="2275446" y="1579724"/>
        <a:ext cx="1545106" cy="904550"/>
      </dsp:txXfrm>
    </dsp:sp>
    <dsp:sp modelId="{EC77405E-4B71-4251-BC31-3A362A311718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700" kern="1200"/>
        </a:p>
      </dsp:txBody>
      <dsp:txXfrm>
        <a:off x="4008834" y="1912856"/>
        <a:ext cx="237646" cy="238286"/>
      </dsp:txXfrm>
    </dsp:sp>
    <dsp:sp modelId="{2CFCD9C3-364B-43A6-A36D-EA1FA3554762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/>
            <a:t>符号化</a:t>
          </a:r>
          <a:endParaRPr kumimoji="1" lang="ja-JP" altLang="en-US" sz="3300" kern="1200" dirty="0"/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B48E6-D2B2-4339-9F7A-7D9022EFD50C}" type="datetimeFigureOut">
              <a:rPr kumimoji="1" lang="ja-JP" altLang="en-US" smtClean="0"/>
              <a:t>2016/5/16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E8B5-8F4B-499C-967D-B522D2133C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35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FE8B5-8F4B-499C-967D-B522D2133C7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55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FE8B5-8F4B-499C-967D-B522D2133C7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63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FE8B5-8F4B-499C-967D-B522D2133C70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26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6D94-B6D4-45B3-B145-DAC511C0501B}" type="datetime1">
              <a:rPr kumimoji="1" lang="ja-JP" altLang="en-US" smtClean="0"/>
              <a:t>2016/5/16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48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E6D-7F85-4A63-BE13-F6A2FD5A8608}" type="datetime1">
              <a:rPr kumimoji="1" lang="ja-JP" altLang="en-US" smtClean="0"/>
              <a:t>2016/5/16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29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050A-62E9-44D5-9F07-09068BF83D02}" type="datetime1">
              <a:rPr kumimoji="1" lang="ja-JP" altLang="en-US" smtClean="0"/>
              <a:t>2016/5/16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32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3AC8-40F6-424B-A801-7EB369B6680D}" type="datetime1">
              <a:rPr kumimoji="1" lang="ja-JP" altLang="en-US" smtClean="0"/>
              <a:t>2016/5/16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74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4D91-722F-4B5B-9EB9-BDFA84D77F38}" type="datetime1">
              <a:rPr kumimoji="1" lang="ja-JP" altLang="en-US" smtClean="0"/>
              <a:t>2016/5/16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45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1BB1-27CC-45DB-A475-F8656DCC5B55}" type="datetime1">
              <a:rPr kumimoji="1" lang="ja-JP" altLang="en-US" smtClean="0"/>
              <a:t>2016/5/16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90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6612-6E4F-4A5B-BD45-857132198F43}" type="datetime1">
              <a:rPr kumimoji="1" lang="ja-JP" altLang="en-US" smtClean="0"/>
              <a:t>2016/5/16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07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071D-B682-48C1-A0DA-B7FFEADB6617}" type="datetime1">
              <a:rPr kumimoji="1" lang="ja-JP" altLang="en-US" smtClean="0"/>
              <a:t>2016/5/16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76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3601-84CD-42B2-B472-C29453A09AE5}" type="datetime1">
              <a:rPr kumimoji="1" lang="ja-JP" altLang="en-US" smtClean="0"/>
              <a:t>2016/5/16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63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69F0-FE65-426D-98D7-6665DC67F2EC}" type="datetime1">
              <a:rPr kumimoji="1" lang="ja-JP" altLang="en-US" smtClean="0"/>
              <a:t>2016/5/16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94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B4B9-AC58-4621-8E5F-9961619EA101}" type="datetime1">
              <a:rPr kumimoji="1" lang="ja-JP" altLang="en-US" smtClean="0"/>
              <a:t>2016/5/16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69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CFF0-92B2-489A-887D-72BDAB0EA984}" type="datetime1">
              <a:rPr kumimoji="1" lang="ja-JP" altLang="en-US" smtClean="0"/>
              <a:t>2016/5/16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8F77B-B421-3442-85AB-482A94357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32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3647" y="2130425"/>
            <a:ext cx="8531411" cy="1470025"/>
          </a:xfrm>
        </p:spPr>
        <p:txBody>
          <a:bodyPr/>
          <a:lstStyle/>
          <a:p>
            <a:r>
              <a:rPr lang="ja-JP" altLang="en-US" dirty="0" smtClean="0"/>
              <a:t>コンピュータサイエンス概論</a:t>
            </a:r>
            <a:r>
              <a:rPr lang="en-US" altLang="ja-JP" dirty="0" smtClean="0"/>
              <a:t>2016</a:t>
            </a:r>
            <a:br>
              <a:rPr lang="en-US" altLang="ja-JP" dirty="0" smtClean="0"/>
            </a:br>
            <a:r>
              <a:rPr lang="ja-JP" altLang="en-US" dirty="0" smtClean="0"/>
              <a:t>第</a:t>
            </a:r>
            <a:r>
              <a:rPr lang="en-US" altLang="ja-JP" dirty="0"/>
              <a:t>5</a:t>
            </a:r>
            <a:r>
              <a:rPr lang="ja-JP" altLang="en-US" dirty="0" smtClean="0"/>
              <a:t>日目</a:t>
            </a:r>
            <a:r>
              <a:rPr lang="en-US" altLang="ja-JP" dirty="0" smtClean="0"/>
              <a:t>(5/16)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東京工科大学</a:t>
            </a:r>
            <a:endParaRPr kumimoji="1" lang="en-US" altLang="ja-JP" dirty="0" smtClean="0"/>
          </a:p>
          <a:p>
            <a:r>
              <a:rPr lang="ja-JP" altLang="en-US" dirty="0" smtClean="0"/>
              <a:t>コンピュータサイエンス学部</a:t>
            </a:r>
            <a:endParaRPr lang="en-US" altLang="ja-JP" dirty="0" smtClean="0"/>
          </a:p>
          <a:p>
            <a:r>
              <a:rPr kumimoji="1" lang="ja-JP" altLang="en-US" dirty="0" smtClean="0"/>
              <a:t>担当：亀田弘之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144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インターネットコマンド紹介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c</a:t>
            </a:r>
            <a:r>
              <a:rPr kumimoji="1" lang="en-US" altLang="ja-JP" dirty="0" smtClean="0"/>
              <a:t>url</a:t>
            </a:r>
          </a:p>
          <a:p>
            <a:r>
              <a:rPr lang="en-US" altLang="ja-JP" dirty="0" err="1"/>
              <a:t>w</a:t>
            </a:r>
            <a:r>
              <a:rPr kumimoji="1" lang="en-US" altLang="ja-JP" dirty="0" err="1" smtClean="0"/>
              <a:t>get</a:t>
            </a:r>
            <a:endParaRPr kumimoji="1" lang="en-US" altLang="ja-JP" dirty="0" smtClean="0"/>
          </a:p>
          <a:p>
            <a:r>
              <a:rPr lang="en-US" altLang="ja-JP" dirty="0" smtClean="0"/>
              <a:t>ftp</a:t>
            </a:r>
          </a:p>
          <a:p>
            <a:r>
              <a:rPr lang="en-US" altLang="ja-JP" dirty="0" err="1" smtClean="0"/>
              <a:t>arp</a:t>
            </a:r>
            <a:endParaRPr lang="en-US" altLang="ja-JP" dirty="0" smtClean="0"/>
          </a:p>
          <a:p>
            <a:r>
              <a:rPr lang="en-US" altLang="ja-JP" dirty="0" smtClean="0"/>
              <a:t>ping</a:t>
            </a:r>
          </a:p>
          <a:p>
            <a:pPr marL="0" indent="0">
              <a:buNone/>
            </a:pPr>
            <a:r>
              <a:rPr lang="ja-JP" altLang="en-US" dirty="0" smtClean="0"/>
              <a:t>　など、いろいろあります。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少しずつ使えるようになろう！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614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439645" y="2130425"/>
            <a:ext cx="8328825" cy="147002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それでは、</a:t>
            </a:r>
            <a:r>
              <a:rPr lang="ja-JP" altLang="en-US" dirty="0" smtClean="0"/>
              <a:t>そろそろ</a:t>
            </a:r>
            <a:r>
              <a:rPr kumimoji="1" lang="ja-JP" altLang="en-US" dirty="0" smtClean="0"/>
              <a:t>今日の本題</a:t>
            </a:r>
            <a:r>
              <a:rPr lang="ja-JP" altLang="en-US" dirty="0"/>
              <a:t>へ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話はガラッと変わります。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804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倫理の話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舛添東京都知事問題</a:t>
            </a:r>
            <a:endParaRPr kumimoji="1" lang="en-US" altLang="ja-JP" dirty="0" smtClean="0"/>
          </a:p>
          <a:p>
            <a:r>
              <a:rPr lang="ja-JP" altLang="en-US" dirty="0" smtClean="0"/>
              <a:t>ベッキー問題</a:t>
            </a:r>
            <a:endParaRPr lang="en-US" altLang="ja-JP" dirty="0" smtClean="0"/>
          </a:p>
          <a:p>
            <a:r>
              <a:rPr kumimoji="1" lang="ja-JP" altLang="en-US" dirty="0" smtClean="0"/>
              <a:t>スペースシャトル</a:t>
            </a:r>
            <a:r>
              <a:rPr lang="ja-JP" altLang="en-US" dirty="0"/>
              <a:t>・</a:t>
            </a:r>
            <a:r>
              <a:rPr kumimoji="1" lang="ja-JP" altLang="en-US" dirty="0" smtClean="0"/>
              <a:t>チャレンジャ</a:t>
            </a:r>
            <a:r>
              <a:rPr lang="ja-JP" altLang="en-US" dirty="0" smtClean="0"/>
              <a:t>問題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</a:t>
            </a:r>
            <a:r>
              <a:rPr lang="en-US" altLang="ja-JP" dirty="0"/>
              <a:t>https://www.youtube.com/watch?v=fSTrmJtHLFU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kumimoji="1" lang="ja-JP" altLang="en-US" dirty="0" smtClean="0"/>
              <a:t>その</a:t>
            </a:r>
            <a:r>
              <a:rPr kumimoji="1" lang="ja-JP" altLang="en-US" dirty="0"/>
              <a:t>他</a:t>
            </a:r>
            <a:endParaRPr kumimoji="1" lang="en-US" altLang="ja-JP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63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倫理＝人としてどうなのか？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人の心を傷つける</a:t>
            </a:r>
            <a:endParaRPr kumimoji="1" lang="en-US" altLang="ja-JP" dirty="0" smtClean="0"/>
          </a:p>
          <a:p>
            <a:pPr marL="857250" lvl="1" indent="-457200"/>
            <a:r>
              <a:rPr lang="ja-JP" altLang="en-US" dirty="0"/>
              <a:t>人格</a:t>
            </a:r>
            <a:r>
              <a:rPr lang="ja-JP" altLang="en-US" dirty="0" smtClean="0"/>
              <a:t>を批判する　など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嫌</a:t>
            </a:r>
            <a:r>
              <a:rPr lang="ja-JP" altLang="en-US" dirty="0" smtClean="0"/>
              <a:t>がらせをする</a:t>
            </a:r>
            <a:endParaRPr lang="en-US" altLang="ja-JP" dirty="0" smtClean="0"/>
          </a:p>
          <a:p>
            <a:pPr marL="857250" lvl="1" indent="-457200"/>
            <a:r>
              <a:rPr lang="ja-JP" altLang="en-US" dirty="0" smtClean="0"/>
              <a:t>パワーハラスメント、セクシャルハラスメント</a:t>
            </a:r>
            <a:endParaRPr lang="en-US" altLang="ja-JP" dirty="0" smtClean="0"/>
          </a:p>
          <a:p>
            <a:pPr marL="857250" lvl="1" indent="-457200"/>
            <a:r>
              <a:rPr lang="ja-JP" altLang="en-US" dirty="0" smtClean="0"/>
              <a:t>アカデミックハラスメント　など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文章</a:t>
            </a:r>
            <a:r>
              <a:rPr lang="ja-JP" altLang="en-US" dirty="0" smtClean="0"/>
              <a:t>の剽窃（ひょうせつ）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法律</a:t>
            </a:r>
            <a:r>
              <a:rPr kumimoji="1" lang="ja-JP" altLang="en-US" dirty="0" smtClean="0"/>
              <a:t>には</a:t>
            </a:r>
            <a:r>
              <a:rPr lang="ja-JP" altLang="en-US" b="1" dirty="0" smtClean="0"/>
              <a:t>抵触（こうしょく）しないが、</a:t>
            </a:r>
            <a:r>
              <a:rPr lang="en-US" altLang="ja-JP" b="1" dirty="0" smtClean="0"/>
              <a:t>…</a:t>
            </a:r>
          </a:p>
          <a:p>
            <a:pPr marL="857250" lvl="1" indent="-457200"/>
            <a:r>
              <a:rPr lang="ja-JP" altLang="en-US" b="1" dirty="0" smtClean="0"/>
              <a:t>公金の使い方　など</a:t>
            </a:r>
            <a:endParaRPr lang="ja-JP" altLang="en-US" b="1" dirty="0"/>
          </a:p>
          <a:p>
            <a:pPr marL="514350" indent="-514350"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99538" y="5987018"/>
            <a:ext cx="321798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人としてよく考えて行動しよう！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227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気分</a:t>
            </a:r>
            <a:r>
              <a:rPr lang="ja-JP" altLang="en-US" dirty="0"/>
              <a:t>転換</a:t>
            </a:r>
            <a:r>
              <a:rPr lang="ja-JP" altLang="en-US" dirty="0" smtClean="0"/>
              <a:t>に</a:t>
            </a:r>
            <a:r>
              <a:rPr kumimoji="1" lang="ja-JP" altLang="en-US" dirty="0" smtClean="0"/>
              <a:t>、</a:t>
            </a:r>
            <a:r>
              <a:rPr kumimoji="1" lang="ja-JP" altLang="en-US" dirty="0" smtClean="0"/>
              <a:t>情報</a:t>
            </a:r>
            <a:r>
              <a:rPr kumimoji="1" lang="ja-JP" altLang="en-US" dirty="0" smtClean="0"/>
              <a:t>提供！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71794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http://greenfoot.rog/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kumimoji="1" lang="ja-JP" altLang="en-US" dirty="0" smtClean="0"/>
              <a:t>にアクセスしてみよう！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</a:t>
            </a:r>
            <a:r>
              <a:rPr lang="ja-JP" altLang="en-US" sz="2000" dirty="0" smtClean="0"/>
              <a:t>　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09" y="2613499"/>
            <a:ext cx="6690380" cy="369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ちょっとだけコーディング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98863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move(3);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65908" y="2588621"/>
            <a:ext cx="8229600" cy="166987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if( </a:t>
            </a:r>
            <a:r>
              <a:rPr lang="en-US" altLang="ja-JP" dirty="0" err="1" smtClean="0"/>
              <a:t>isTuching</a:t>
            </a:r>
            <a:r>
              <a:rPr lang="en-US" altLang="ja-JP" dirty="0" smtClean="0"/>
              <a:t>( </a:t>
            </a:r>
            <a:r>
              <a:rPr lang="en-US" altLang="ja-JP" dirty="0" err="1" smtClean="0"/>
              <a:t>banana.class</a:t>
            </a:r>
            <a:r>
              <a:rPr lang="en-US" altLang="ja-JP" dirty="0" smtClean="0"/>
              <a:t>) ) {</a:t>
            </a:r>
          </a:p>
          <a:p>
            <a:pPr marL="0" indent="0">
              <a:buFont typeface="Arial"/>
              <a:buNone/>
            </a:pPr>
            <a:r>
              <a:rPr lang="en-US" altLang="ja-JP" dirty="0" smtClean="0"/>
              <a:t>	</a:t>
            </a:r>
            <a:r>
              <a:rPr lang="en-US" altLang="ja-JP" dirty="0" err="1" smtClean="0"/>
              <a:t>removeTouching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banana.class</a:t>
            </a:r>
            <a:r>
              <a:rPr lang="en-US" altLang="ja-JP" dirty="0" smtClean="0"/>
              <a:t>)</a:t>
            </a:r>
          </a:p>
          <a:p>
            <a:pPr marL="0" indent="0">
              <a:buFont typeface="Arial"/>
              <a:buNone/>
            </a:pPr>
            <a:r>
              <a:rPr lang="en-US" altLang="ja-JP" dirty="0"/>
              <a:t>}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190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ＩＩ．コンピュータの仕組み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3769" y="184638"/>
            <a:ext cx="136280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今日の本丸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5832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コンピュータの基本構成</a:t>
            </a:r>
            <a:r>
              <a:rPr lang="en-US" altLang="ja-JP" dirty="0" smtClean="0"/>
              <a:t>(</a:t>
            </a:r>
            <a:r>
              <a:rPr lang="ja-JP" altLang="en-US" dirty="0" smtClean="0"/>
              <a:t>前回の確認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5" y="1701800"/>
            <a:ext cx="4973250" cy="4470400"/>
          </a:xfr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169-BE7D-4CF8-9487-CD7DFB206305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28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情報処理の基本的形態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169-BE7D-4CF8-9487-CD7DFB206305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131840" y="2996952"/>
            <a:ext cx="2448272" cy="136815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2"/>
                </a:solidFill>
              </a:rPr>
              <a:t>処理</a:t>
            </a:r>
            <a:endParaRPr kumimoji="1" lang="ja-JP" altLang="en-US" sz="4800" dirty="0">
              <a:solidFill>
                <a:schemeClr val="tx2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1907704" y="3681028"/>
            <a:ext cx="1224136" cy="0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5580112" y="3681028"/>
            <a:ext cx="1224136" cy="0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916887" y="3400951"/>
            <a:ext cx="1008112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ja-JP" altLang="en-US" sz="3200" dirty="0" smtClean="0">
                <a:solidFill>
                  <a:schemeClr val="tx2"/>
                </a:solidFill>
              </a:rPr>
              <a:t>入力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78649" y="3400951"/>
            <a:ext cx="1008112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ja-JP" altLang="en-US" sz="3200" dirty="0" smtClean="0">
                <a:solidFill>
                  <a:schemeClr val="tx2"/>
                </a:solidFill>
              </a:rPr>
              <a:t>出力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6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コンピュータの基本</a:t>
            </a:r>
            <a:r>
              <a:rPr lang="ja-JP" altLang="en-US" dirty="0" smtClean="0"/>
              <a:t>構成（１）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169-BE7D-4CF8-9487-CD7DFB206305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131840" y="2996952"/>
            <a:ext cx="2448272" cy="136815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2"/>
                </a:solidFill>
              </a:rPr>
              <a:t>処理装置</a:t>
            </a:r>
            <a:endParaRPr kumimoji="1" lang="ja-JP" altLang="en-US" sz="4400" dirty="0">
              <a:solidFill>
                <a:schemeClr val="tx2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1907704" y="3681028"/>
            <a:ext cx="1224136" cy="0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5580112" y="3681028"/>
            <a:ext cx="1224136" cy="0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916887" y="3193114"/>
            <a:ext cx="1008112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ja-JP" altLang="en-US" sz="3200" dirty="0" smtClean="0">
                <a:solidFill>
                  <a:schemeClr val="tx2"/>
                </a:solidFill>
              </a:rPr>
              <a:t>入力装置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78649" y="3193114"/>
            <a:ext cx="1008112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ja-JP" altLang="en-US" sz="3200" dirty="0" smtClean="0">
                <a:solidFill>
                  <a:schemeClr val="tx2"/>
                </a:solidFill>
              </a:rPr>
              <a:t>出力装置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8309" y="857250"/>
            <a:ext cx="7886700" cy="63051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授業計画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4296" y="1487762"/>
            <a:ext cx="8674726" cy="42813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ja-JP" altLang="en-US" b="1" dirty="0"/>
              <a:t>第１回</a:t>
            </a:r>
            <a:r>
              <a:rPr lang="en-US" altLang="ja-JP" b="1" dirty="0"/>
              <a:t>:</a:t>
            </a:r>
            <a:r>
              <a:rPr lang="ja-JP" altLang="en-US" b="1" dirty="0"/>
              <a:t>プログラミングの</a:t>
            </a:r>
            <a:r>
              <a:rPr lang="ja-JP" altLang="en-US" b="1" dirty="0" smtClean="0"/>
              <a:t>楽しさ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　　　　（</a:t>
            </a:r>
            <a:r>
              <a:rPr lang="en-US" altLang="ja-JP" b="1" dirty="0"/>
              <a:t>21</a:t>
            </a:r>
            <a:r>
              <a:rPr lang="ja-JP" altLang="en-US" b="1" dirty="0"/>
              <a:t>世紀の忍法使いアイテム＝プログラミング言語を知る）</a:t>
            </a:r>
            <a:br>
              <a:rPr lang="ja-JP" altLang="en-US" b="1" dirty="0"/>
            </a:br>
            <a:r>
              <a:rPr lang="ja-JP" altLang="en-US" b="1" dirty="0"/>
              <a:t>第２回：コンピュータサイエンスと法・</a:t>
            </a:r>
            <a:r>
              <a:rPr lang="ja-JP" altLang="en-US" b="1" dirty="0">
                <a:solidFill>
                  <a:srgbClr val="FF0000"/>
                </a:solidFill>
              </a:rPr>
              <a:t>倫理</a:t>
            </a:r>
            <a:r>
              <a:rPr lang="ja-JP" altLang="en-US" b="1" dirty="0"/>
              <a:t>（知的財産権，さまざまな事例紹介）</a:t>
            </a:r>
            <a:br>
              <a:rPr lang="ja-JP" altLang="en-US" b="1" dirty="0"/>
            </a:br>
            <a:r>
              <a:rPr lang="ja-JP" altLang="en-US" b="1" dirty="0"/>
              <a:t>第３回：コンピュータサイエンスと知能研究・</a:t>
            </a:r>
            <a:r>
              <a:rPr lang="ja-JP" altLang="en-US" b="1" dirty="0">
                <a:solidFill>
                  <a:srgbClr val="FF0000"/>
                </a:solidFill>
              </a:rPr>
              <a:t>ゲーム</a:t>
            </a:r>
            <a:r>
              <a:rPr lang="ja-JP" altLang="en-US" b="1" dirty="0" smtClean="0"/>
              <a:t>研究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　　　　（</a:t>
            </a:r>
            <a:r>
              <a:rPr lang="ja-JP" altLang="en-US" b="1" dirty="0"/>
              <a:t>人工知能・機械学習・脳科学・認知科学などの魅力を知る）</a:t>
            </a:r>
            <a:br>
              <a:rPr lang="ja-JP" altLang="en-US" b="1" dirty="0"/>
            </a:br>
            <a:r>
              <a:rPr lang="ja-JP" altLang="en-US" b="1" dirty="0"/>
              <a:t>第４回：</a:t>
            </a:r>
            <a:r>
              <a:rPr lang="ja-JP" altLang="en-US" b="1" dirty="0">
                <a:solidFill>
                  <a:srgbClr val="FF0000"/>
                </a:solidFill>
              </a:rPr>
              <a:t>コンピュータ</a:t>
            </a:r>
            <a:r>
              <a:rPr lang="ja-JP" altLang="en-US" b="1" dirty="0"/>
              <a:t>と情報ネットワークの</a:t>
            </a:r>
            <a:r>
              <a:rPr lang="ja-JP" altLang="en-US" b="1" dirty="0" smtClean="0"/>
              <a:t>仕組み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　　　　（コンピュータ</a:t>
            </a:r>
            <a:r>
              <a:rPr lang="ja-JP" altLang="en-US" b="1" dirty="0"/>
              <a:t>と</a:t>
            </a:r>
            <a:r>
              <a:rPr lang="ja-JP" altLang="en-US" b="1" dirty="0" smtClean="0"/>
              <a:t>ネットワークの仕組み</a:t>
            </a:r>
            <a:r>
              <a:rPr lang="ja-JP" altLang="en-US" b="1" dirty="0"/>
              <a:t>・</a:t>
            </a:r>
            <a:r>
              <a:rPr lang="ja-JP" altLang="en-US" b="1" dirty="0" smtClean="0"/>
              <a:t>原理の基礎を</a:t>
            </a:r>
            <a:r>
              <a:rPr lang="ja-JP" altLang="en-US" b="1" dirty="0"/>
              <a:t>知る）</a:t>
            </a:r>
            <a:br>
              <a:rPr lang="ja-JP" altLang="en-US" b="1" dirty="0"/>
            </a:br>
            <a:r>
              <a:rPr lang="ja-JP" altLang="en-US" b="1" dirty="0"/>
              <a:t>第５回：</a:t>
            </a:r>
            <a:r>
              <a:rPr lang="ja-JP" altLang="en-US" b="1" dirty="0" smtClean="0"/>
              <a:t>クラウドコンピューティング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　　　　（</a:t>
            </a:r>
            <a:r>
              <a:rPr lang="ja-JP" altLang="en-US" b="1" dirty="0"/>
              <a:t>ビッグデータ（オープンデータ</a:t>
            </a:r>
            <a:r>
              <a:rPr lang="ja-JP" altLang="en-US" b="1" dirty="0" smtClean="0"/>
              <a:t>）</a:t>
            </a:r>
            <a:r>
              <a:rPr lang="ja-JP" altLang="en-US" b="1" dirty="0"/>
              <a:t>や</a:t>
            </a:r>
            <a:r>
              <a:rPr lang="ja-JP" altLang="en-US" b="1" dirty="0" smtClean="0"/>
              <a:t>データベース</a:t>
            </a:r>
            <a:r>
              <a:rPr lang="ja-JP" altLang="en-US" b="1" dirty="0"/>
              <a:t>の基礎など）</a:t>
            </a:r>
            <a:br>
              <a:rPr lang="ja-JP" altLang="en-US" b="1" dirty="0"/>
            </a:br>
            <a:r>
              <a:rPr lang="ja-JP" altLang="en-US" b="1" dirty="0"/>
              <a:t>第６回：ソフトウェア工学（ソフトウェアはどのようにして作られるのか</a:t>
            </a:r>
            <a:r>
              <a:rPr lang="en-US" altLang="ja-JP" b="1" dirty="0"/>
              <a:t>,</a:t>
            </a:r>
            <a:r>
              <a:rPr lang="ja-JP" altLang="en-US" b="1" dirty="0"/>
              <a:t/>
            </a:r>
            <a:br>
              <a:rPr lang="ja-JP" altLang="en-US" b="1" dirty="0"/>
            </a:br>
            <a:r>
              <a:rPr lang="ja-JP" altLang="en-US" b="1" dirty="0"/>
              <a:t>　開発の現場を覗いてみる。開発プロセス，プロジェクトマネジメントなど）</a:t>
            </a:r>
            <a:br>
              <a:rPr lang="ja-JP" altLang="en-US" b="1" dirty="0"/>
            </a:br>
            <a:r>
              <a:rPr lang="ja-JP" altLang="en-US" b="1" dirty="0"/>
              <a:t>第７回</a:t>
            </a:r>
            <a:r>
              <a:rPr lang="en-US" altLang="ja-JP" b="1" dirty="0"/>
              <a:t>:</a:t>
            </a:r>
            <a:r>
              <a:rPr lang="ja-JP" altLang="en-US" b="1" dirty="0"/>
              <a:t>コンピュータサイエンスにおける計算の</a:t>
            </a:r>
            <a:r>
              <a:rPr lang="ja-JP" altLang="en-US" b="1" dirty="0" smtClean="0"/>
              <a:t>理論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　　　　</a:t>
            </a:r>
            <a:r>
              <a:rPr lang="en-US" altLang="ja-JP" b="1" dirty="0" smtClean="0"/>
              <a:t>(</a:t>
            </a:r>
            <a:r>
              <a:rPr lang="ja-JP" altLang="en-US" b="1" dirty="0"/>
              <a:t>チューリングマシン</a:t>
            </a:r>
            <a:r>
              <a:rPr lang="en-US" altLang="ja-JP" b="1" dirty="0"/>
              <a:t>,</a:t>
            </a:r>
            <a:r>
              <a:rPr lang="ja-JP" altLang="en-US" b="1" dirty="0"/>
              <a:t>コンピュータサイエンス小史など</a:t>
            </a:r>
            <a:r>
              <a:rPr lang="en-US" altLang="ja-JP" b="1" dirty="0"/>
              <a:t>)</a:t>
            </a:r>
            <a:r>
              <a:rPr lang="ja-JP" altLang="en-US" b="1" dirty="0"/>
              <a:t/>
            </a:r>
            <a:br>
              <a:rPr lang="ja-JP" altLang="en-US" b="1" dirty="0"/>
            </a:br>
            <a:r>
              <a:rPr lang="ja-JP" altLang="en-US" b="1" dirty="0"/>
              <a:t>第８回：コンピュータサイエンスの全容と将来を</a:t>
            </a:r>
            <a:r>
              <a:rPr lang="ja-JP" altLang="en-US" b="1" dirty="0" smtClean="0"/>
              <a:t>議論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 smtClean="0"/>
              <a:t>　　　　（</a:t>
            </a:r>
            <a:r>
              <a:rPr lang="en-US" altLang="ja-JP" b="1" dirty="0"/>
              <a:t>e-</a:t>
            </a:r>
            <a:r>
              <a:rPr lang="en-US" altLang="ja-JP" b="1" dirty="0" err="1"/>
              <a:t>healthCare</a:t>
            </a:r>
            <a:r>
              <a:rPr lang="en-US" altLang="ja-JP" b="1" dirty="0"/>
              <a:t>, e-learning, e-government</a:t>
            </a:r>
            <a:r>
              <a:rPr lang="ja-JP" altLang="en-US" b="1" dirty="0"/>
              <a:t>等</a:t>
            </a:r>
            <a:r>
              <a:rPr lang="ja-JP" altLang="en-US" b="1" dirty="0" smtClean="0"/>
              <a:t>，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　　　　　君</a:t>
            </a:r>
            <a:r>
              <a:rPr lang="ja-JP" altLang="en-US" b="1" dirty="0"/>
              <a:t>は何を学ぶのか？　なぜ学ぶのか？　どうやって学ぶのか</a:t>
            </a:r>
            <a:r>
              <a:rPr lang="ja-JP" altLang="en-US" b="1" dirty="0" smtClean="0"/>
              <a:t>？）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083" y="394866"/>
            <a:ext cx="68881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確認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829A-FD1B-4C69-BDD2-A30A17960AB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1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処理装置の概要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169-BE7D-4CF8-9487-CD7DFB206305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195736" y="1844824"/>
            <a:ext cx="4824536" cy="432048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859637" y="2132856"/>
            <a:ext cx="3440555" cy="165618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800" dirty="0" smtClean="0">
                <a:solidFill>
                  <a:schemeClr val="tx2"/>
                </a:solidFill>
              </a:rPr>
              <a:t>CPU</a:t>
            </a:r>
            <a:endParaRPr kumimoji="1" lang="ja-JP" altLang="en-US" sz="8800" dirty="0">
              <a:solidFill>
                <a:schemeClr val="tx2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843808" y="4221088"/>
            <a:ext cx="3440555" cy="165618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 smtClean="0">
                <a:solidFill>
                  <a:schemeClr val="tx2"/>
                </a:solidFill>
              </a:rPr>
              <a:t>記憶装置</a:t>
            </a:r>
            <a:endParaRPr kumimoji="1" lang="ja-JP" alt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処理装置の概要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169-BE7D-4CF8-9487-CD7DFB206305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195736" y="1844824"/>
            <a:ext cx="4824536" cy="432048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859637" y="2132856"/>
            <a:ext cx="3440555" cy="165618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800" dirty="0" smtClean="0">
                <a:solidFill>
                  <a:schemeClr val="tx2"/>
                </a:solidFill>
              </a:rPr>
              <a:t>CPU</a:t>
            </a:r>
            <a:endParaRPr kumimoji="1" lang="ja-JP" altLang="en-US" sz="8800" dirty="0">
              <a:solidFill>
                <a:schemeClr val="tx2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843808" y="4221088"/>
            <a:ext cx="3440555" cy="165618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 smtClean="0">
                <a:solidFill>
                  <a:schemeClr val="tx2"/>
                </a:solidFill>
              </a:rPr>
              <a:t>記憶装置</a:t>
            </a:r>
            <a:endParaRPr kumimoji="1" lang="ja-JP" altLang="en-US" sz="6000" dirty="0">
              <a:solidFill>
                <a:schemeClr val="tx2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5220072" y="3824165"/>
            <a:ext cx="288032" cy="360040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rot="10800000">
            <a:off x="3653705" y="3824165"/>
            <a:ext cx="288032" cy="360040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41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処理装置の概要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169-BE7D-4CF8-9487-CD7DFB206305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195736" y="1844824"/>
            <a:ext cx="4824536" cy="432048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859637" y="2132856"/>
            <a:ext cx="3440555" cy="165618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800" dirty="0" smtClean="0">
                <a:solidFill>
                  <a:schemeClr val="tx2"/>
                </a:solidFill>
              </a:rPr>
              <a:t>CPU</a:t>
            </a:r>
            <a:endParaRPr kumimoji="1" lang="ja-JP" altLang="en-US" sz="8800" dirty="0">
              <a:solidFill>
                <a:schemeClr val="tx2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843808" y="4221088"/>
            <a:ext cx="3440555" cy="165618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2"/>
                </a:solidFill>
              </a:rPr>
              <a:t>主記憶装置</a:t>
            </a:r>
            <a:endParaRPr kumimoji="1" lang="ja-JP" altLang="en-US" sz="4800" dirty="0">
              <a:solidFill>
                <a:schemeClr val="tx2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5220072" y="3824165"/>
            <a:ext cx="288032" cy="360040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rot="10800000">
            <a:off x="3653705" y="3824165"/>
            <a:ext cx="288032" cy="360040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79641" y="3824165"/>
            <a:ext cx="648072" cy="355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kumimoji="1" lang="ja-JP" altLang="en-US" dirty="0" smtClean="0">
                <a:solidFill>
                  <a:schemeClr val="tx2"/>
                </a:solidFill>
              </a:rPr>
              <a:t>バス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の概観例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70" y="1600200"/>
            <a:ext cx="6503460" cy="4525963"/>
          </a:xfr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C9A-87D2-4D04-B7EF-A4709A0AA7C4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2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処理装置の概要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169-BE7D-4CF8-9487-CD7DFB206305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151817" y="1844824"/>
            <a:ext cx="4824536" cy="432048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859637" y="2132856"/>
            <a:ext cx="3440555" cy="165618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800" dirty="0">
              <a:solidFill>
                <a:schemeClr val="tx2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843808" y="4221088"/>
            <a:ext cx="3440555" cy="165618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2"/>
                </a:solidFill>
              </a:rPr>
              <a:t>主記憶装置</a:t>
            </a:r>
            <a:endParaRPr kumimoji="1" lang="ja-JP" altLang="en-US" sz="4800" dirty="0">
              <a:solidFill>
                <a:schemeClr val="tx2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31840" y="2383629"/>
            <a:ext cx="1296144" cy="28803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レジスタ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131840" y="2780928"/>
            <a:ext cx="1296144" cy="28803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レジスタ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126905" y="3409675"/>
            <a:ext cx="1296144" cy="28803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レジスタ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cxnSp>
        <p:nvCxnSpPr>
          <p:cNvPr id="14" name="カギ線コネクタ 13"/>
          <p:cNvCxnSpPr>
            <a:stCxn id="9" idx="1"/>
            <a:endCxn id="8" idx="1"/>
          </p:cNvCxnSpPr>
          <p:nvPr/>
        </p:nvCxnSpPr>
        <p:spPr>
          <a:xfrm rot="10800000" flipH="1">
            <a:off x="2843807" y="2960948"/>
            <a:ext cx="15829" cy="2088232"/>
          </a:xfrm>
          <a:prstGeom prst="bentConnector3">
            <a:avLst>
              <a:gd name="adj1" fmla="val -2269436"/>
            </a:avLst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カギ線コネクタ 15"/>
          <p:cNvCxnSpPr>
            <a:stCxn id="8" idx="3"/>
            <a:endCxn id="9" idx="3"/>
          </p:cNvCxnSpPr>
          <p:nvPr/>
        </p:nvCxnSpPr>
        <p:spPr>
          <a:xfrm flipH="1">
            <a:off x="6284363" y="2960948"/>
            <a:ext cx="15829" cy="2088232"/>
          </a:xfrm>
          <a:prstGeom prst="bentConnector3">
            <a:avLst>
              <a:gd name="adj1" fmla="val -2379468"/>
            </a:avLst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27"/>
          <p:cNvGrpSpPr/>
          <p:nvPr/>
        </p:nvGrpSpPr>
        <p:grpSpPr>
          <a:xfrm>
            <a:off x="5450075" y="2486763"/>
            <a:ext cx="437823" cy="1008112"/>
            <a:chOff x="2550001" y="2492896"/>
            <a:chExt cx="437823" cy="1008112"/>
          </a:xfrm>
        </p:grpSpPr>
        <p:cxnSp>
          <p:nvCxnSpPr>
            <p:cNvPr id="29" name="直線コネクタ 28"/>
            <p:cNvCxnSpPr/>
            <p:nvPr/>
          </p:nvCxnSpPr>
          <p:spPr>
            <a:xfrm>
              <a:off x="2555776" y="2492896"/>
              <a:ext cx="0" cy="360040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2987824" y="2780928"/>
              <a:ext cx="0" cy="432048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2555586" y="2492896"/>
              <a:ext cx="432238" cy="297959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2555776" y="2853747"/>
              <a:ext cx="216024" cy="143205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2555776" y="2996952"/>
              <a:ext cx="216024" cy="144016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2555586" y="3140968"/>
              <a:ext cx="0" cy="360040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2550001" y="3212976"/>
              <a:ext cx="437823" cy="272759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正方形/長方形 35"/>
          <p:cNvSpPr/>
          <p:nvPr/>
        </p:nvSpPr>
        <p:spPr>
          <a:xfrm>
            <a:off x="3102591" y="2276872"/>
            <a:ext cx="1541417" cy="1467814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4644008" y="2671661"/>
            <a:ext cx="808206" cy="0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4644008" y="3284984"/>
            <a:ext cx="808206" cy="0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カギ線コネクタ 40"/>
          <p:cNvCxnSpPr>
            <a:endCxn id="36" idx="1"/>
          </p:cNvCxnSpPr>
          <p:nvPr/>
        </p:nvCxnSpPr>
        <p:spPr>
          <a:xfrm rot="10800000" flipV="1">
            <a:off x="3102591" y="2990819"/>
            <a:ext cx="2787446" cy="19960"/>
          </a:xfrm>
          <a:prstGeom prst="bentConnector5">
            <a:avLst>
              <a:gd name="adj1" fmla="val -4205"/>
              <a:gd name="adj2" fmla="val -3978362"/>
              <a:gd name="adj3" fmla="val 106327"/>
            </a:avLst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5516287" y="3317134"/>
            <a:ext cx="808219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kumimoji="1" lang="en-US" altLang="ja-JP" dirty="0" smtClean="0">
                <a:solidFill>
                  <a:schemeClr val="tx2"/>
                </a:solidFill>
                <a:latin typeface="+mj-ea"/>
                <a:ea typeface="+mj-ea"/>
              </a:rPr>
              <a:t>ALU</a:t>
            </a:r>
            <a:endParaRPr kumimoji="1" lang="ja-JP" altLang="en-US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531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処理装置の概要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169-BE7D-4CF8-9487-CD7DFB206305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151817" y="1844824"/>
            <a:ext cx="4824536" cy="432048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859637" y="2132856"/>
            <a:ext cx="3440555" cy="165618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800" dirty="0">
              <a:solidFill>
                <a:schemeClr val="tx2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843808" y="4221088"/>
            <a:ext cx="3440555" cy="165618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2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31840" y="2383629"/>
            <a:ext cx="1296144" cy="28803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レジスタ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131840" y="2780928"/>
            <a:ext cx="1296144" cy="28803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レジスタ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126905" y="3409675"/>
            <a:ext cx="1296144" cy="28803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レジスタ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cxnSp>
        <p:nvCxnSpPr>
          <p:cNvPr id="14" name="カギ線コネクタ 13"/>
          <p:cNvCxnSpPr>
            <a:stCxn id="9" idx="1"/>
            <a:endCxn id="8" idx="1"/>
          </p:cNvCxnSpPr>
          <p:nvPr/>
        </p:nvCxnSpPr>
        <p:spPr>
          <a:xfrm rot="10800000" flipH="1">
            <a:off x="2843807" y="2960948"/>
            <a:ext cx="15829" cy="2088232"/>
          </a:xfrm>
          <a:prstGeom prst="bentConnector3">
            <a:avLst>
              <a:gd name="adj1" fmla="val -2269436"/>
            </a:avLst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カギ線コネクタ 15"/>
          <p:cNvCxnSpPr>
            <a:stCxn id="8" idx="3"/>
            <a:endCxn id="9" idx="3"/>
          </p:cNvCxnSpPr>
          <p:nvPr/>
        </p:nvCxnSpPr>
        <p:spPr>
          <a:xfrm flipH="1">
            <a:off x="6284363" y="2960948"/>
            <a:ext cx="15829" cy="2088232"/>
          </a:xfrm>
          <a:prstGeom prst="bentConnector3">
            <a:avLst>
              <a:gd name="adj1" fmla="val -2379468"/>
            </a:avLst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27"/>
          <p:cNvGrpSpPr/>
          <p:nvPr/>
        </p:nvGrpSpPr>
        <p:grpSpPr>
          <a:xfrm>
            <a:off x="5450075" y="2486763"/>
            <a:ext cx="437823" cy="1008112"/>
            <a:chOff x="2550001" y="2492896"/>
            <a:chExt cx="437823" cy="1008112"/>
          </a:xfrm>
        </p:grpSpPr>
        <p:cxnSp>
          <p:nvCxnSpPr>
            <p:cNvPr id="29" name="直線コネクタ 28"/>
            <p:cNvCxnSpPr/>
            <p:nvPr/>
          </p:nvCxnSpPr>
          <p:spPr>
            <a:xfrm>
              <a:off x="2555776" y="2492896"/>
              <a:ext cx="0" cy="360040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2987824" y="2780928"/>
              <a:ext cx="0" cy="432048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2555586" y="2492896"/>
              <a:ext cx="432238" cy="297959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2555776" y="2853747"/>
              <a:ext cx="216024" cy="143205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2555776" y="2996952"/>
              <a:ext cx="216024" cy="144016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2555586" y="3140968"/>
              <a:ext cx="0" cy="360040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2550001" y="3212976"/>
              <a:ext cx="437823" cy="272759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正方形/長方形 35"/>
          <p:cNvSpPr/>
          <p:nvPr/>
        </p:nvSpPr>
        <p:spPr>
          <a:xfrm>
            <a:off x="3102591" y="2276872"/>
            <a:ext cx="1541417" cy="1467814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4644008" y="2671661"/>
            <a:ext cx="808206" cy="0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4644008" y="3284984"/>
            <a:ext cx="808206" cy="0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カギ線コネクタ 40"/>
          <p:cNvCxnSpPr>
            <a:endCxn id="36" idx="1"/>
          </p:cNvCxnSpPr>
          <p:nvPr/>
        </p:nvCxnSpPr>
        <p:spPr>
          <a:xfrm rot="10800000" flipV="1">
            <a:off x="3102591" y="2990819"/>
            <a:ext cx="2787446" cy="19960"/>
          </a:xfrm>
          <a:prstGeom prst="bentConnector5">
            <a:avLst>
              <a:gd name="adj1" fmla="val -4205"/>
              <a:gd name="adj2" fmla="val -3978362"/>
              <a:gd name="adj3" fmla="val 106327"/>
            </a:avLst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5516287" y="3317134"/>
            <a:ext cx="64719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kumimoji="1" lang="en-US" altLang="ja-JP" dirty="0" smtClean="0">
                <a:solidFill>
                  <a:schemeClr val="tx2"/>
                </a:solidFill>
                <a:latin typeface="+mj-ea"/>
                <a:ea typeface="+mj-ea"/>
              </a:rPr>
              <a:t>ALU</a:t>
            </a:r>
            <a:endParaRPr kumimoji="1" lang="ja-JP" altLang="en-US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18145" y="4517802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594209" y="4517802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4170273" y="4517802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4746337" y="4517802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5322401" y="4517802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3259057" y="5301209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3835121" y="5301209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4411185" y="5301209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4987249" y="5301209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5563313" y="5301209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3013166" y="4711337"/>
            <a:ext cx="3029054" cy="784592"/>
          </a:xfrm>
          <a:custGeom>
            <a:avLst/>
            <a:gdLst>
              <a:gd name="connsiteX0" fmla="*/ 2882537 w 3029054"/>
              <a:gd name="connsiteY0" fmla="*/ 0 h 784592"/>
              <a:gd name="connsiteX1" fmla="*/ 2969623 w 3029054"/>
              <a:gd name="connsiteY1" fmla="*/ 69669 h 784592"/>
              <a:gd name="connsiteX2" fmla="*/ 2995748 w 3029054"/>
              <a:gd name="connsiteY2" fmla="*/ 95794 h 784592"/>
              <a:gd name="connsiteX3" fmla="*/ 3013165 w 3029054"/>
              <a:gd name="connsiteY3" fmla="*/ 113212 h 784592"/>
              <a:gd name="connsiteX4" fmla="*/ 3013165 w 3029054"/>
              <a:gd name="connsiteY4" fmla="*/ 252549 h 784592"/>
              <a:gd name="connsiteX5" fmla="*/ 2969623 w 3029054"/>
              <a:gd name="connsiteY5" fmla="*/ 296092 h 784592"/>
              <a:gd name="connsiteX6" fmla="*/ 2943497 w 3029054"/>
              <a:gd name="connsiteY6" fmla="*/ 304800 h 784592"/>
              <a:gd name="connsiteX7" fmla="*/ 2891245 w 3029054"/>
              <a:gd name="connsiteY7" fmla="*/ 339634 h 784592"/>
              <a:gd name="connsiteX8" fmla="*/ 2812868 w 3029054"/>
              <a:gd name="connsiteY8" fmla="*/ 357052 h 784592"/>
              <a:gd name="connsiteX9" fmla="*/ 2786743 w 3029054"/>
              <a:gd name="connsiteY9" fmla="*/ 365760 h 784592"/>
              <a:gd name="connsiteX10" fmla="*/ 2534194 w 3029054"/>
              <a:gd name="connsiteY10" fmla="*/ 357052 h 784592"/>
              <a:gd name="connsiteX11" fmla="*/ 2464525 w 3029054"/>
              <a:gd name="connsiteY11" fmla="*/ 348343 h 784592"/>
              <a:gd name="connsiteX12" fmla="*/ 2246811 w 3029054"/>
              <a:gd name="connsiteY12" fmla="*/ 357052 h 784592"/>
              <a:gd name="connsiteX13" fmla="*/ 2194560 w 3029054"/>
              <a:gd name="connsiteY13" fmla="*/ 365760 h 784592"/>
              <a:gd name="connsiteX14" fmla="*/ 2133600 w 3029054"/>
              <a:gd name="connsiteY14" fmla="*/ 374469 h 784592"/>
              <a:gd name="connsiteX15" fmla="*/ 2090057 w 3029054"/>
              <a:gd name="connsiteY15" fmla="*/ 383177 h 784592"/>
              <a:gd name="connsiteX16" fmla="*/ 2037805 w 3029054"/>
              <a:gd name="connsiteY16" fmla="*/ 391886 h 784592"/>
              <a:gd name="connsiteX17" fmla="*/ 1619794 w 3029054"/>
              <a:gd name="connsiteY17" fmla="*/ 383177 h 784592"/>
              <a:gd name="connsiteX18" fmla="*/ 1558834 w 3029054"/>
              <a:gd name="connsiteY18" fmla="*/ 374469 h 784592"/>
              <a:gd name="connsiteX19" fmla="*/ 1532708 w 3029054"/>
              <a:gd name="connsiteY19" fmla="*/ 365760 h 784592"/>
              <a:gd name="connsiteX20" fmla="*/ 1349828 w 3029054"/>
              <a:gd name="connsiteY20" fmla="*/ 357052 h 784592"/>
              <a:gd name="connsiteX21" fmla="*/ 1001485 w 3029054"/>
              <a:gd name="connsiteY21" fmla="*/ 339634 h 784592"/>
              <a:gd name="connsiteX22" fmla="*/ 670560 w 3029054"/>
              <a:gd name="connsiteY22" fmla="*/ 357052 h 784592"/>
              <a:gd name="connsiteX23" fmla="*/ 400594 w 3029054"/>
              <a:gd name="connsiteY23" fmla="*/ 365760 h 784592"/>
              <a:gd name="connsiteX24" fmla="*/ 348343 w 3029054"/>
              <a:gd name="connsiteY24" fmla="*/ 391886 h 784592"/>
              <a:gd name="connsiteX25" fmla="*/ 322217 w 3029054"/>
              <a:gd name="connsiteY25" fmla="*/ 400594 h 784592"/>
              <a:gd name="connsiteX26" fmla="*/ 304800 w 3029054"/>
              <a:gd name="connsiteY26" fmla="*/ 418012 h 784592"/>
              <a:gd name="connsiteX27" fmla="*/ 226423 w 3029054"/>
              <a:gd name="connsiteY27" fmla="*/ 435429 h 784592"/>
              <a:gd name="connsiteX28" fmla="*/ 174171 w 3029054"/>
              <a:gd name="connsiteY28" fmla="*/ 452846 h 784592"/>
              <a:gd name="connsiteX29" fmla="*/ 156754 w 3029054"/>
              <a:gd name="connsiteY29" fmla="*/ 478972 h 784592"/>
              <a:gd name="connsiteX30" fmla="*/ 104503 w 3029054"/>
              <a:gd name="connsiteY30" fmla="*/ 505097 h 784592"/>
              <a:gd name="connsiteX31" fmla="*/ 34834 w 3029054"/>
              <a:gd name="connsiteY31" fmla="*/ 592183 h 784592"/>
              <a:gd name="connsiteX32" fmla="*/ 17417 w 3029054"/>
              <a:gd name="connsiteY32" fmla="*/ 618309 h 784592"/>
              <a:gd name="connsiteX33" fmla="*/ 0 w 3029054"/>
              <a:gd name="connsiteY33" fmla="*/ 644434 h 784592"/>
              <a:gd name="connsiteX34" fmla="*/ 17417 w 3029054"/>
              <a:gd name="connsiteY34" fmla="*/ 748937 h 784592"/>
              <a:gd name="connsiteX35" fmla="*/ 34834 w 3029054"/>
              <a:gd name="connsiteY35" fmla="*/ 775063 h 784592"/>
              <a:gd name="connsiteX36" fmla="*/ 104503 w 3029054"/>
              <a:gd name="connsiteY36" fmla="*/ 783772 h 784592"/>
              <a:gd name="connsiteX37" fmla="*/ 226423 w 3029054"/>
              <a:gd name="connsiteY37" fmla="*/ 783772 h 78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29054" h="784592">
                <a:moveTo>
                  <a:pt x="2882537" y="0"/>
                </a:moveTo>
                <a:cubicBezTo>
                  <a:pt x="2943681" y="36687"/>
                  <a:pt x="2914111" y="14157"/>
                  <a:pt x="2969623" y="69669"/>
                </a:cubicBezTo>
                <a:lnTo>
                  <a:pt x="2995748" y="95794"/>
                </a:lnTo>
                <a:lnTo>
                  <a:pt x="3013165" y="113212"/>
                </a:lnTo>
                <a:cubicBezTo>
                  <a:pt x="3030039" y="163830"/>
                  <a:pt x="3038266" y="177245"/>
                  <a:pt x="3013165" y="252549"/>
                </a:cubicBezTo>
                <a:cubicBezTo>
                  <a:pt x="3006674" y="272022"/>
                  <a:pt x="2989096" y="289602"/>
                  <a:pt x="2969623" y="296092"/>
                </a:cubicBezTo>
                <a:lnTo>
                  <a:pt x="2943497" y="304800"/>
                </a:lnTo>
                <a:cubicBezTo>
                  <a:pt x="2926080" y="316411"/>
                  <a:pt x="2911771" y="335528"/>
                  <a:pt x="2891245" y="339634"/>
                </a:cubicBezTo>
                <a:cubicBezTo>
                  <a:pt x="2861313" y="345621"/>
                  <a:pt x="2841566" y="348853"/>
                  <a:pt x="2812868" y="357052"/>
                </a:cubicBezTo>
                <a:cubicBezTo>
                  <a:pt x="2804042" y="359574"/>
                  <a:pt x="2795451" y="362857"/>
                  <a:pt x="2786743" y="365760"/>
                </a:cubicBezTo>
                <a:lnTo>
                  <a:pt x="2534194" y="357052"/>
                </a:lnTo>
                <a:cubicBezTo>
                  <a:pt x="2510824" y="355789"/>
                  <a:pt x="2487929" y="348343"/>
                  <a:pt x="2464525" y="348343"/>
                </a:cubicBezTo>
                <a:cubicBezTo>
                  <a:pt x="2391896" y="348343"/>
                  <a:pt x="2319382" y="354149"/>
                  <a:pt x="2246811" y="357052"/>
                </a:cubicBezTo>
                <a:lnTo>
                  <a:pt x="2194560" y="365760"/>
                </a:lnTo>
                <a:cubicBezTo>
                  <a:pt x="2174272" y="368881"/>
                  <a:pt x="2153847" y="371095"/>
                  <a:pt x="2133600" y="374469"/>
                </a:cubicBezTo>
                <a:cubicBezTo>
                  <a:pt x="2119000" y="376902"/>
                  <a:pt x="2104620" y="380529"/>
                  <a:pt x="2090057" y="383177"/>
                </a:cubicBezTo>
                <a:cubicBezTo>
                  <a:pt x="2072684" y="386336"/>
                  <a:pt x="2055222" y="388983"/>
                  <a:pt x="2037805" y="391886"/>
                </a:cubicBezTo>
                <a:lnTo>
                  <a:pt x="1619794" y="383177"/>
                </a:lnTo>
                <a:cubicBezTo>
                  <a:pt x="1599281" y="382431"/>
                  <a:pt x="1578962" y="378494"/>
                  <a:pt x="1558834" y="374469"/>
                </a:cubicBezTo>
                <a:cubicBezTo>
                  <a:pt x="1549832" y="372669"/>
                  <a:pt x="1541856" y="366522"/>
                  <a:pt x="1532708" y="365760"/>
                </a:cubicBezTo>
                <a:cubicBezTo>
                  <a:pt x="1471890" y="360692"/>
                  <a:pt x="1410788" y="359955"/>
                  <a:pt x="1349828" y="357052"/>
                </a:cubicBezTo>
                <a:cubicBezTo>
                  <a:pt x="1213266" y="329738"/>
                  <a:pt x="1275424" y="339634"/>
                  <a:pt x="1001485" y="339634"/>
                </a:cubicBezTo>
                <a:cubicBezTo>
                  <a:pt x="886898" y="339634"/>
                  <a:pt x="783808" y="352233"/>
                  <a:pt x="670560" y="357052"/>
                </a:cubicBezTo>
                <a:cubicBezTo>
                  <a:pt x="580606" y="360880"/>
                  <a:pt x="490583" y="362857"/>
                  <a:pt x="400594" y="365760"/>
                </a:cubicBezTo>
                <a:cubicBezTo>
                  <a:pt x="334918" y="387653"/>
                  <a:pt x="415878" y="358119"/>
                  <a:pt x="348343" y="391886"/>
                </a:cubicBezTo>
                <a:cubicBezTo>
                  <a:pt x="340132" y="395991"/>
                  <a:pt x="330926" y="397691"/>
                  <a:pt x="322217" y="400594"/>
                </a:cubicBezTo>
                <a:cubicBezTo>
                  <a:pt x="316411" y="406400"/>
                  <a:pt x="312144" y="414340"/>
                  <a:pt x="304800" y="418012"/>
                </a:cubicBezTo>
                <a:cubicBezTo>
                  <a:pt x="295423" y="422701"/>
                  <a:pt x="232461" y="433782"/>
                  <a:pt x="226423" y="435429"/>
                </a:cubicBezTo>
                <a:cubicBezTo>
                  <a:pt x="208710" y="440260"/>
                  <a:pt x="174171" y="452846"/>
                  <a:pt x="174171" y="452846"/>
                </a:cubicBezTo>
                <a:cubicBezTo>
                  <a:pt x="168365" y="461555"/>
                  <a:pt x="164155" y="471571"/>
                  <a:pt x="156754" y="478972"/>
                </a:cubicBezTo>
                <a:cubicBezTo>
                  <a:pt x="139872" y="495854"/>
                  <a:pt x="125751" y="498015"/>
                  <a:pt x="104503" y="505097"/>
                </a:cubicBezTo>
                <a:cubicBezTo>
                  <a:pt x="54867" y="554733"/>
                  <a:pt x="78776" y="526269"/>
                  <a:pt x="34834" y="592183"/>
                </a:cubicBezTo>
                <a:lnTo>
                  <a:pt x="17417" y="618309"/>
                </a:lnTo>
                <a:lnTo>
                  <a:pt x="0" y="644434"/>
                </a:lnTo>
                <a:cubicBezTo>
                  <a:pt x="2760" y="669276"/>
                  <a:pt x="2826" y="719755"/>
                  <a:pt x="17417" y="748937"/>
                </a:cubicBezTo>
                <a:cubicBezTo>
                  <a:pt x="22098" y="758298"/>
                  <a:pt x="25116" y="771176"/>
                  <a:pt x="34834" y="775063"/>
                </a:cubicBezTo>
                <a:cubicBezTo>
                  <a:pt x="56564" y="783755"/>
                  <a:pt x="81123" y="782709"/>
                  <a:pt x="104503" y="783772"/>
                </a:cubicBezTo>
                <a:cubicBezTo>
                  <a:pt x="145101" y="785617"/>
                  <a:pt x="185783" y="783772"/>
                  <a:pt x="226423" y="783772"/>
                </a:cubicBezTo>
              </a:path>
            </a:pathLst>
          </a:cu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3707904" y="4517829"/>
            <a:ext cx="93491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3902445" y="4517829"/>
            <a:ext cx="93491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>
            <a:off x="4088317" y="4517802"/>
            <a:ext cx="0" cy="360040"/>
          </a:xfrm>
          <a:prstGeom prst="line">
            <a:avLst/>
          </a:prstGeom>
          <a:ln w="190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右中かっこ 19"/>
          <p:cNvSpPr/>
          <p:nvPr/>
        </p:nvSpPr>
        <p:spPr>
          <a:xfrm rot="16200000">
            <a:off x="3855778" y="4122615"/>
            <a:ext cx="72007" cy="556984"/>
          </a:xfrm>
          <a:prstGeom prst="rightBrace">
            <a:avLst/>
          </a:prstGeom>
          <a:ln w="1905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97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レジスタ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内での演算（数値計算、論理演算）を行う際、作業場所として利用。</a:t>
            </a:r>
            <a:endParaRPr kumimoji="1" lang="en-US" altLang="ja-JP" dirty="0" smtClean="0"/>
          </a:p>
          <a:p>
            <a:r>
              <a:rPr lang="ja-JP" altLang="en-US" dirty="0" smtClean="0"/>
              <a:t>レジスタは複数個用意されている。</a:t>
            </a:r>
            <a:endParaRPr lang="en-US" altLang="ja-JP" dirty="0" smtClean="0"/>
          </a:p>
          <a:p>
            <a:r>
              <a:rPr lang="ja-JP" altLang="en-US" dirty="0" smtClean="0"/>
              <a:t>それぞれ</a:t>
            </a:r>
            <a:r>
              <a:rPr lang="ja-JP" altLang="en-US" dirty="0"/>
              <a:t>に</a:t>
            </a:r>
            <a:r>
              <a:rPr lang="ja-JP" altLang="en-US" dirty="0" smtClean="0"/>
              <a:t>名前がついている。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PC</a:t>
            </a:r>
            <a:r>
              <a:rPr lang="ja-JP" altLang="en-US" dirty="0" smtClean="0"/>
              <a:t>（プログラムカウンタ）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アキュムレータ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ベースレジスタ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命令レジスタ　など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（注）</a:t>
            </a:r>
            <a:r>
              <a:rPr lang="en-US" altLang="ja-JP" dirty="0" smtClean="0"/>
              <a:t>CPU</a:t>
            </a:r>
            <a:r>
              <a:rPr lang="ja-JP" altLang="en-US" dirty="0" smtClean="0"/>
              <a:t>（設計会社）の種類によって名前は違っている。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169-BE7D-4CF8-9487-CD7DFB206305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54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内の動作サイクル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手順１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　</a:t>
            </a:r>
            <a:r>
              <a:rPr lang="ja-JP" altLang="en-US" dirty="0" smtClean="0"/>
              <a:t>プログラムカウンタ</a:t>
            </a:r>
            <a:r>
              <a:rPr lang="en-US" altLang="ja-JP" dirty="0" smtClean="0"/>
              <a:t>(PC)</a:t>
            </a:r>
            <a:r>
              <a:rPr lang="ja-JP" altLang="en-US" dirty="0" smtClean="0"/>
              <a:t>に格納されている値</a:t>
            </a:r>
            <a:r>
              <a:rPr lang="en-US" altLang="ja-JP" dirty="0" smtClean="0"/>
              <a:t>m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                  </a:t>
            </a:r>
            <a:r>
              <a:rPr kumimoji="1" lang="ja-JP" altLang="en-US" dirty="0" smtClean="0"/>
              <a:t>調べ、</a:t>
            </a: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の値を１つ増やす。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[</a:t>
            </a:r>
            <a:r>
              <a:rPr lang="ja-JP" altLang="en-US" dirty="0" smtClean="0"/>
              <a:t>手順２</a:t>
            </a:r>
            <a:r>
              <a:rPr lang="en-US" altLang="ja-JP" dirty="0" smtClean="0"/>
              <a:t>]</a:t>
            </a:r>
            <a:r>
              <a:rPr lang="ja-JP" altLang="en-US" dirty="0" smtClean="0"/>
              <a:t>　主記憶の中の、アドレス</a:t>
            </a:r>
            <a:r>
              <a:rPr lang="en-US" altLang="ja-JP" dirty="0" smtClean="0"/>
              <a:t>m</a:t>
            </a:r>
            <a:r>
              <a:rPr lang="ja-JP" altLang="en-US" dirty="0" smtClean="0"/>
              <a:t>の値読み、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           </a:t>
            </a:r>
            <a:r>
              <a:rPr lang="ja-JP" altLang="en-US" dirty="0" smtClean="0"/>
              <a:t>命令レジスタ</a:t>
            </a:r>
            <a:r>
              <a:rPr lang="en-US" altLang="ja-JP" dirty="0" smtClean="0"/>
              <a:t>(IR)</a:t>
            </a:r>
            <a:r>
              <a:rPr lang="ja-JP" altLang="en-US" dirty="0" smtClean="0"/>
              <a:t>に転送・コピーする。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[</a:t>
            </a:r>
            <a:r>
              <a:rPr lang="ja-JP" altLang="en-US" dirty="0" smtClean="0"/>
              <a:t>手順３</a:t>
            </a:r>
            <a:r>
              <a:rPr lang="en-US" altLang="ja-JP" dirty="0" smtClean="0"/>
              <a:t>]</a:t>
            </a:r>
            <a:r>
              <a:rPr lang="ja-JP" altLang="en-US" dirty="0"/>
              <a:t>　</a:t>
            </a:r>
            <a:r>
              <a:rPr lang="en-US" altLang="ja-JP" dirty="0" smtClean="0"/>
              <a:t>IR</a:t>
            </a:r>
            <a:r>
              <a:rPr lang="ja-JP" altLang="en-US" dirty="0" smtClean="0"/>
              <a:t>にコピーされた０１のビットパターンを解釈する。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[</a:t>
            </a:r>
            <a:r>
              <a:rPr lang="ja-JP" altLang="en-US" dirty="0" smtClean="0"/>
              <a:t>手順４</a:t>
            </a:r>
            <a:r>
              <a:rPr lang="en-US" altLang="ja-JP" dirty="0" smtClean="0"/>
              <a:t>]</a:t>
            </a:r>
            <a:r>
              <a:rPr lang="ja-JP" altLang="en-US" dirty="0"/>
              <a:t>　解釈</a:t>
            </a:r>
            <a:r>
              <a:rPr lang="ja-JP" altLang="en-US" dirty="0" smtClean="0"/>
              <a:t>の結果に応じた動作を行う。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[</a:t>
            </a:r>
            <a:r>
              <a:rPr lang="ja-JP" altLang="en-US" dirty="0" smtClean="0"/>
              <a:t>手順５</a:t>
            </a:r>
            <a:r>
              <a:rPr lang="en-US" altLang="ja-JP" dirty="0" smtClean="0"/>
              <a:t>]</a:t>
            </a:r>
            <a:r>
              <a:rPr lang="ja-JP" altLang="en-US" dirty="0"/>
              <a:t>　</a:t>
            </a:r>
            <a:r>
              <a:rPr lang="ja-JP" altLang="en-US" dirty="0" smtClean="0"/>
              <a:t>最初の</a:t>
            </a:r>
            <a:r>
              <a:rPr lang="en-US" altLang="ja-JP" dirty="0" smtClean="0"/>
              <a:t>[</a:t>
            </a:r>
            <a:r>
              <a:rPr lang="ja-JP" altLang="en-US" dirty="0" smtClean="0"/>
              <a:t>手順 </a:t>
            </a:r>
            <a:r>
              <a:rPr lang="en-US" altLang="ja-JP" dirty="0" smtClean="0"/>
              <a:t>1] </a:t>
            </a:r>
            <a:r>
              <a:rPr lang="ja-JP" altLang="en-US" dirty="0" smtClean="0"/>
              <a:t>に戻る。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（注）上記の</a:t>
            </a:r>
            <a:r>
              <a:rPr lang="ja-JP" altLang="en-US" dirty="0"/>
              <a:t>一連</a:t>
            </a:r>
            <a:r>
              <a:rPr lang="ja-JP" altLang="en-US" dirty="0" smtClean="0"/>
              <a:t>の</a:t>
            </a:r>
            <a:r>
              <a:rPr lang="ja-JP" altLang="en-US" dirty="0"/>
              <a:t>動作</a:t>
            </a:r>
            <a:r>
              <a:rPr lang="ja-JP" altLang="en-US" dirty="0" smtClean="0"/>
              <a:t>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　「フェッチー解釈</a:t>
            </a:r>
            <a:r>
              <a:rPr lang="ja-JP" altLang="en-US" dirty="0" err="1" smtClean="0"/>
              <a:t>ー</a:t>
            </a:r>
            <a:r>
              <a:rPr lang="ja-JP" altLang="en-US" dirty="0" smtClean="0"/>
              <a:t>実行サイクル」と呼ぶ。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　</a:t>
            </a:r>
            <a:r>
              <a:rPr lang="en-US" altLang="ja-JP" dirty="0" smtClean="0"/>
              <a:t>*fetch-interpret-execute cycle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169-BE7D-4CF8-9487-CD7DFB206305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60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ＣＰＵの動作を例で理解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前に１０進む</a:t>
            </a:r>
            <a:endParaRPr kumimoji="1" lang="en-US" altLang="ja-JP" dirty="0" smtClean="0"/>
          </a:p>
          <a:p>
            <a:r>
              <a:rPr lang="ja-JP" altLang="en-US" dirty="0"/>
              <a:t>向</a:t>
            </a:r>
            <a:r>
              <a:rPr lang="ja-JP" altLang="en-US" dirty="0" smtClean="0"/>
              <a:t>きを左に９０度変える</a:t>
            </a:r>
            <a:endParaRPr lang="en-US" altLang="ja-JP" dirty="0" smtClean="0"/>
          </a:p>
          <a:p>
            <a:r>
              <a:rPr kumimoji="1" lang="ja-JP" altLang="en-US" dirty="0"/>
              <a:t>前</a:t>
            </a:r>
            <a:r>
              <a:rPr kumimoji="1" lang="ja-JP" altLang="en-US" dirty="0" smtClean="0"/>
              <a:t>に１０進む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371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ＣＰＵの動作を例で理解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u="sng" dirty="0"/>
              <a:t>コンピュータ</a:t>
            </a:r>
            <a:r>
              <a:rPr lang="ja-JP" altLang="en-US" u="sng" dirty="0" smtClean="0"/>
              <a:t>にさせた</a:t>
            </a:r>
            <a:r>
              <a:rPr lang="ja-JP" altLang="en-US" u="sng" dirty="0"/>
              <a:t>い</a:t>
            </a:r>
            <a:r>
              <a:rPr kumimoji="1" lang="ja-JP" altLang="en-US" u="sng" dirty="0" smtClean="0"/>
              <a:t>動作</a:t>
            </a:r>
            <a:endParaRPr kumimoji="1" lang="ja-JP" altLang="en-US" u="sng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2060"/>
                </a:solidFill>
              </a:rPr>
              <a:t>前に１０進む</a:t>
            </a:r>
            <a:endParaRPr lang="en-US" altLang="ja-JP" dirty="0">
              <a:solidFill>
                <a:srgbClr val="002060"/>
              </a:solidFill>
            </a:endParaRPr>
          </a:p>
          <a:p>
            <a:r>
              <a:rPr lang="ja-JP" altLang="en-US" dirty="0">
                <a:solidFill>
                  <a:srgbClr val="002060"/>
                </a:solidFill>
              </a:rPr>
              <a:t>向きを左に９０度変える</a:t>
            </a:r>
            <a:endParaRPr lang="en-US" altLang="ja-JP" dirty="0">
              <a:solidFill>
                <a:srgbClr val="002060"/>
              </a:solidFill>
            </a:endParaRPr>
          </a:p>
          <a:p>
            <a:r>
              <a:rPr lang="ja-JP" altLang="en-US" dirty="0">
                <a:solidFill>
                  <a:srgbClr val="002060"/>
                </a:solidFill>
              </a:rPr>
              <a:t>前に１０進む</a:t>
            </a:r>
          </a:p>
          <a:p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en-US" altLang="ja-JP" u="sng" dirty="0" smtClean="0"/>
              <a:t>Python</a:t>
            </a:r>
            <a:r>
              <a:rPr kumimoji="1" lang="ja-JP" altLang="en-US" u="sng" dirty="0" smtClean="0"/>
              <a:t>プログラム</a:t>
            </a:r>
            <a:endParaRPr kumimoji="1" lang="ja-JP" altLang="en-US" u="sng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i</a:t>
            </a:r>
            <a:r>
              <a:rPr kumimoji="1" lang="en-US" altLang="ja-JP" dirty="0" smtClean="0"/>
              <a:t>mport   turtle</a:t>
            </a:r>
          </a:p>
          <a:p>
            <a:pPr marL="0" indent="0">
              <a:buNone/>
            </a:pPr>
            <a:r>
              <a:rPr kumimoji="1" lang="en-US" altLang="ja-JP" dirty="0" smtClean="0"/>
              <a:t>Kame = </a:t>
            </a:r>
            <a:r>
              <a:rPr kumimoji="1" lang="en-US" altLang="ja-JP" dirty="0" err="1" smtClean="0"/>
              <a:t>turtle.Pen</a:t>
            </a:r>
            <a:r>
              <a:rPr kumimoji="1" lang="en-US" altLang="ja-JP" dirty="0" smtClean="0"/>
              <a:t>()</a:t>
            </a:r>
          </a:p>
          <a:p>
            <a:pPr marL="0" indent="0">
              <a:buNone/>
            </a:pPr>
            <a:r>
              <a:rPr lang="en-US" altLang="ja-JP" dirty="0" err="1" smtClean="0"/>
              <a:t>Kame.shape</a:t>
            </a:r>
            <a:r>
              <a:rPr lang="en-US" altLang="ja-JP" dirty="0" smtClean="0"/>
              <a:t>(‘turtle’)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 err="1" smtClean="0">
                <a:solidFill>
                  <a:srgbClr val="002060"/>
                </a:solidFill>
              </a:rPr>
              <a:t>Kame.forward</a:t>
            </a:r>
            <a:r>
              <a:rPr lang="en-US" altLang="ja-JP" dirty="0" smtClean="0">
                <a:solidFill>
                  <a:srgbClr val="002060"/>
                </a:solidFill>
              </a:rPr>
              <a:t>(100)</a:t>
            </a:r>
          </a:p>
          <a:p>
            <a:pPr marL="0" indent="0">
              <a:buNone/>
            </a:pPr>
            <a:r>
              <a:rPr kumimoji="1" lang="en-US" altLang="ja-JP" dirty="0" err="1" smtClean="0">
                <a:solidFill>
                  <a:srgbClr val="002060"/>
                </a:solidFill>
              </a:rPr>
              <a:t>Kame.left</a:t>
            </a:r>
            <a:r>
              <a:rPr kumimoji="1" lang="en-US" altLang="ja-JP" dirty="0" smtClean="0">
                <a:solidFill>
                  <a:srgbClr val="002060"/>
                </a:solidFill>
              </a:rPr>
              <a:t>(90)</a:t>
            </a:r>
          </a:p>
          <a:p>
            <a:pPr marL="0" indent="0">
              <a:buNone/>
            </a:pPr>
            <a:r>
              <a:rPr lang="en-US" altLang="ja-JP" dirty="0" err="1" smtClean="0">
                <a:solidFill>
                  <a:srgbClr val="002060"/>
                </a:solidFill>
              </a:rPr>
              <a:t>Kame.forward</a:t>
            </a:r>
            <a:r>
              <a:rPr lang="en-US" altLang="ja-JP" dirty="0" smtClean="0">
                <a:solidFill>
                  <a:srgbClr val="002060"/>
                </a:solidFill>
              </a:rPr>
              <a:t>(100)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89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前回</a:t>
            </a:r>
            <a:r>
              <a:rPr lang="ja-JP" altLang="en-US" dirty="0" smtClean="0"/>
              <a:t>の復習から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ネットワークの仕組み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375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97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ＣＰＵ</a:t>
            </a:r>
            <a:r>
              <a:rPr lang="ja-JP" altLang="en-US" dirty="0" smtClean="0"/>
              <a:t>の動作サイクル</a:t>
            </a:r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15" name="コンテンツ プレースホルダー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2" y="2085294"/>
            <a:ext cx="1061015" cy="1536746"/>
          </a:xfrm>
        </p:spPr>
      </p:pic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869516"/>
              </p:ext>
            </p:extLst>
          </p:nvPr>
        </p:nvGraphicFramePr>
        <p:xfrm>
          <a:off x="1785257" y="3930469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１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２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３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４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５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６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７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８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９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Fd</a:t>
                      </a:r>
                      <a:r>
                        <a:rPr kumimoji="1" lang="en-US" altLang="ja-JP" baseline="0" dirty="0" smtClean="0"/>
                        <a:t> 100</a:t>
                      </a:r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Left 90</a:t>
                      </a:r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11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Fd</a:t>
                      </a:r>
                      <a:r>
                        <a:rPr kumimoji="1" lang="en-US" altLang="ja-JP" baseline="0" dirty="0" smtClean="0"/>
                        <a:t> 100</a:t>
                      </a:r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13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17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19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20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21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22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23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24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814552"/>
              </p:ext>
            </p:extLst>
          </p:nvPr>
        </p:nvGraphicFramePr>
        <p:xfrm>
          <a:off x="1785257" y="1566046"/>
          <a:ext cx="13933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PC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９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063935"/>
              </p:ext>
            </p:extLst>
          </p:nvPr>
        </p:nvGraphicFramePr>
        <p:xfrm>
          <a:off x="1785257" y="2153874"/>
          <a:ext cx="13933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IR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Fd</a:t>
                      </a:r>
                      <a:r>
                        <a:rPr kumimoji="1" lang="en-US" altLang="ja-JP" dirty="0" smtClean="0"/>
                        <a:t> 100</a:t>
                      </a:r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23615"/>
              </p:ext>
            </p:extLst>
          </p:nvPr>
        </p:nvGraphicFramePr>
        <p:xfrm>
          <a:off x="5499468" y="2287366"/>
          <a:ext cx="23817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命令の意味を解釈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644174"/>
              </p:ext>
            </p:extLst>
          </p:nvPr>
        </p:nvGraphicFramePr>
        <p:xfrm>
          <a:off x="5499467" y="3066778"/>
          <a:ext cx="23817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命令を実行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3" name="カギ線コネクタ 22"/>
          <p:cNvCxnSpPr/>
          <p:nvPr/>
        </p:nvCxnSpPr>
        <p:spPr>
          <a:xfrm rot="5400000">
            <a:off x="6479544" y="2862493"/>
            <a:ext cx="408572" cy="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endCxn id="18" idx="1"/>
          </p:cNvCxnSpPr>
          <p:nvPr/>
        </p:nvCxnSpPr>
        <p:spPr>
          <a:xfrm flipV="1">
            <a:off x="1245326" y="1751466"/>
            <a:ext cx="539931" cy="521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>
            <a:off x="1315323" y="1921825"/>
            <a:ext cx="1406106" cy="542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 flipV="1">
            <a:off x="1538160" y="3196642"/>
            <a:ext cx="1239874" cy="1549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195943"/>
              </p:ext>
            </p:extLst>
          </p:nvPr>
        </p:nvGraphicFramePr>
        <p:xfrm>
          <a:off x="5490760" y="1490525"/>
          <a:ext cx="23817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命令の取り出し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7" name="カギ線コネクタ 36"/>
          <p:cNvCxnSpPr/>
          <p:nvPr/>
        </p:nvCxnSpPr>
        <p:spPr>
          <a:xfrm rot="5400000">
            <a:off x="6475188" y="2083080"/>
            <a:ext cx="408572" cy="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カギ線コネクタ 40"/>
          <p:cNvCxnSpPr>
            <a:endCxn id="36" idx="0"/>
          </p:cNvCxnSpPr>
          <p:nvPr/>
        </p:nvCxnSpPr>
        <p:spPr>
          <a:xfrm rot="5400000" flipH="1" flipV="1">
            <a:off x="5707021" y="2462982"/>
            <a:ext cx="1947093" cy="2180"/>
          </a:xfrm>
          <a:prstGeom prst="bentConnector5">
            <a:avLst>
              <a:gd name="adj1" fmla="val -16325"/>
              <a:gd name="adj2" fmla="val -65014541"/>
              <a:gd name="adj3" fmla="val 11531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表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8945"/>
              </p:ext>
            </p:extLst>
          </p:nvPr>
        </p:nvGraphicFramePr>
        <p:xfrm>
          <a:off x="2728200" y="2695940"/>
          <a:ext cx="229588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ALU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解釈・実行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9" name="直線矢印コネクタ 48"/>
          <p:cNvCxnSpPr>
            <a:endCxn id="47" idx="1"/>
          </p:cNvCxnSpPr>
          <p:nvPr/>
        </p:nvCxnSpPr>
        <p:spPr>
          <a:xfrm flipV="1">
            <a:off x="1719564" y="2881360"/>
            <a:ext cx="1008636" cy="214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表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04934"/>
              </p:ext>
            </p:extLst>
          </p:nvPr>
        </p:nvGraphicFramePr>
        <p:xfrm>
          <a:off x="2941505" y="3196642"/>
          <a:ext cx="208258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レジスタ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101100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" name="テキスト ボックス 50"/>
          <p:cNvSpPr txBox="1"/>
          <p:nvPr/>
        </p:nvSpPr>
        <p:spPr>
          <a:xfrm>
            <a:off x="1092166" y="5938297"/>
            <a:ext cx="119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番地</a:t>
            </a:r>
            <a:endParaRPr lang="en-US" altLang="ja-JP" dirty="0" smtClean="0"/>
          </a:p>
          <a:p>
            <a:r>
              <a:rPr kumimoji="1" lang="ja-JP" altLang="en-US" dirty="0" smtClean="0"/>
              <a:t>（アドレス）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52804" y="4440956"/>
            <a:ext cx="1385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メモリ</a:t>
            </a:r>
            <a:endParaRPr lang="en-US" altLang="ja-JP" dirty="0" smtClean="0"/>
          </a:p>
          <a:p>
            <a:r>
              <a:rPr kumimoji="1" lang="ja-JP" altLang="en-US" dirty="0" smtClean="0"/>
              <a:t>（記憶装置）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35952" y="3606469"/>
            <a:ext cx="120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制御機能</a:t>
            </a:r>
            <a:endParaRPr lang="en-US" altLang="ja-JP" dirty="0" smtClean="0"/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1397726" y="3437619"/>
            <a:ext cx="540121" cy="1389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V="1">
            <a:off x="1477901" y="2488935"/>
            <a:ext cx="1243528" cy="521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1186923" y="1676699"/>
            <a:ext cx="42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422054" y="2038328"/>
            <a:ext cx="42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297958" y="3808275"/>
            <a:ext cx="42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820283" y="3421803"/>
            <a:ext cx="42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④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574454" y="2550803"/>
            <a:ext cx="42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⑤</a:t>
            </a:r>
            <a:endParaRPr kumimoji="1" lang="ja-JP" altLang="en-US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237776" y="2951431"/>
            <a:ext cx="42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2032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コンピュータは</a:t>
            </a:r>
            <a:r>
              <a:rPr lang="en-US" altLang="ja-JP" dirty="0" smtClean="0"/>
              <a:t>0</a:t>
            </a:r>
            <a:r>
              <a:rPr lang="ja-JP" altLang="en-US" dirty="0" smtClean="0"/>
              <a:t>と</a:t>
            </a:r>
            <a:r>
              <a:rPr lang="en-US" altLang="ja-JP" dirty="0" smtClean="0"/>
              <a:t>1</a:t>
            </a:r>
            <a:r>
              <a:rPr lang="ja-JP" altLang="en-US" dirty="0" smtClean="0"/>
              <a:t>の世界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符号化</a:t>
            </a:r>
            <a:r>
              <a:rPr lang="ja-JP" altLang="en-US" dirty="0" smtClean="0"/>
              <a:t>された命令群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ja-JP" dirty="0" err="1" smtClean="0"/>
              <a:t>Fd</a:t>
            </a:r>
            <a:r>
              <a:rPr lang="en-US" altLang="ja-JP" dirty="0"/>
              <a:t>	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	0001</a:t>
            </a:r>
          </a:p>
          <a:p>
            <a:r>
              <a:rPr lang="en-US" altLang="ja-JP" dirty="0" err="1" smtClean="0"/>
              <a:t>Bw</a:t>
            </a:r>
            <a:r>
              <a:rPr lang="en-US" altLang="ja-JP" dirty="0"/>
              <a:t>	</a:t>
            </a:r>
            <a:r>
              <a:rPr lang="ja-JP" altLang="en-US" dirty="0" smtClean="0"/>
              <a:t>→</a:t>
            </a:r>
            <a:r>
              <a:rPr lang="en-US" altLang="ja-JP" dirty="0" smtClean="0"/>
              <a:t>	0010</a:t>
            </a:r>
          </a:p>
          <a:p>
            <a:r>
              <a:rPr kumimoji="1" lang="en-US" altLang="ja-JP" dirty="0" smtClean="0"/>
              <a:t>Lt</a:t>
            </a:r>
            <a:r>
              <a:rPr lang="en-US" altLang="ja-JP" dirty="0"/>
              <a:t>	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	0100</a:t>
            </a:r>
          </a:p>
          <a:p>
            <a:r>
              <a:rPr lang="en-US" altLang="ja-JP" dirty="0" err="1" smtClean="0"/>
              <a:t>Rt</a:t>
            </a:r>
            <a:r>
              <a:rPr lang="en-US" altLang="ja-JP" dirty="0" smtClean="0"/>
              <a:t>	</a:t>
            </a:r>
            <a:r>
              <a:rPr lang="ja-JP" altLang="en-US" dirty="0" smtClean="0"/>
              <a:t>→</a:t>
            </a:r>
            <a:r>
              <a:rPr lang="en-US" altLang="ja-JP" dirty="0" smtClean="0"/>
              <a:t>	1000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ja-JP" altLang="en-US" dirty="0" smtClean="0"/>
              <a:t>アドレス番号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10</a:t>
            </a:r>
            <a:r>
              <a:rPr lang="ja-JP" altLang="en-US" dirty="0" smtClean="0"/>
              <a:t>進数　</a:t>
            </a:r>
            <a:r>
              <a:rPr lang="en-US" altLang="ja-JP" dirty="0" smtClean="0">
                <a:sym typeface="Wingdings" panose="05000000000000000000" pitchFamily="2" charset="2"/>
              </a:rPr>
              <a:t></a:t>
            </a:r>
            <a:r>
              <a:rPr lang="ja-JP" altLang="en-US" dirty="0">
                <a:sym typeface="Wingdings" panose="05000000000000000000" pitchFamily="2" charset="2"/>
              </a:rPr>
              <a:t>　</a:t>
            </a:r>
            <a:r>
              <a:rPr lang="en-US" altLang="ja-JP" dirty="0">
                <a:sym typeface="Wingdings" panose="05000000000000000000" pitchFamily="2" charset="2"/>
              </a:rPr>
              <a:t>2</a:t>
            </a:r>
            <a:r>
              <a:rPr lang="ja-JP" altLang="en-US" dirty="0" smtClean="0"/>
              <a:t>進数　</a:t>
            </a:r>
            <a:r>
              <a:rPr lang="ja-JP" altLang="en-US" dirty="0" smtClean="0">
                <a:sym typeface="Wingdings" panose="05000000000000000000" pitchFamily="2" charset="2"/>
              </a:rPr>
              <a:t>　</a:t>
            </a:r>
            <a:r>
              <a:rPr lang="en-US" altLang="ja-JP" dirty="0" smtClean="0">
                <a:sym typeface="Wingdings" panose="05000000000000000000" pitchFamily="2" charset="2"/>
              </a:rPr>
              <a:t>16</a:t>
            </a:r>
            <a:r>
              <a:rPr lang="ja-JP" altLang="en-US" dirty="0" smtClean="0">
                <a:sym typeface="Wingdings" panose="05000000000000000000" pitchFamily="2" charset="2"/>
              </a:rPr>
              <a:t>進数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	</a:t>
            </a:r>
            <a:r>
              <a:rPr kumimoji="1" lang="ja-JP" altLang="en-US" dirty="0" smtClean="0"/>
              <a:t>０</a:t>
            </a:r>
            <a:r>
              <a:rPr kumimoji="1" lang="en-US" altLang="ja-JP" dirty="0" smtClean="0"/>
              <a:t>	</a:t>
            </a:r>
            <a:r>
              <a:rPr lang="en-US" altLang="ja-JP" dirty="0">
                <a:sym typeface="Wingdings" panose="05000000000000000000" pitchFamily="2" charset="2"/>
              </a:rPr>
              <a:t> 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0	</a:t>
            </a:r>
            <a:r>
              <a:rPr lang="en-US" altLang="ja-JP" dirty="0" smtClean="0">
                <a:sym typeface="Wingdings" panose="05000000000000000000" pitchFamily="2" charset="2"/>
              </a:rPr>
              <a:t>	0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１</a:t>
            </a:r>
            <a:r>
              <a:rPr lang="en-US" altLang="ja-JP" dirty="0" smtClean="0"/>
              <a:t>	</a:t>
            </a:r>
            <a:r>
              <a:rPr lang="en-US" altLang="ja-JP" dirty="0">
                <a:sym typeface="Wingdings" panose="05000000000000000000" pitchFamily="2" charset="2"/>
              </a:rPr>
              <a:t>  </a:t>
            </a:r>
            <a:r>
              <a:rPr lang="ja-JP" altLang="en-US" dirty="0"/>
              <a:t>　</a:t>
            </a:r>
            <a:r>
              <a:rPr lang="en-US" altLang="ja-JP" dirty="0" smtClean="0"/>
              <a:t>1</a:t>
            </a:r>
            <a:r>
              <a:rPr lang="en-US" altLang="ja-JP" dirty="0"/>
              <a:t>	</a:t>
            </a:r>
            <a:r>
              <a:rPr lang="en-US" altLang="ja-JP" dirty="0">
                <a:sym typeface="Wingdings" panose="05000000000000000000" pitchFamily="2" charset="2"/>
              </a:rPr>
              <a:t>	</a:t>
            </a:r>
            <a:r>
              <a:rPr lang="en-US" altLang="ja-JP" dirty="0" smtClean="0">
                <a:sym typeface="Wingdings" panose="05000000000000000000" pitchFamily="2" charset="2"/>
              </a:rPr>
              <a:t>1</a:t>
            </a:r>
            <a:endParaRPr lang="ja-JP" altLang="en-US" dirty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２</a:t>
            </a:r>
            <a:r>
              <a:rPr lang="en-US" altLang="ja-JP" dirty="0" smtClean="0"/>
              <a:t>	</a:t>
            </a:r>
            <a:r>
              <a:rPr lang="en-US" altLang="ja-JP" dirty="0">
                <a:sym typeface="Wingdings" panose="05000000000000000000" pitchFamily="2" charset="2"/>
              </a:rPr>
              <a:t>  </a:t>
            </a:r>
            <a:r>
              <a:rPr lang="ja-JP" altLang="en-US" dirty="0"/>
              <a:t>　</a:t>
            </a:r>
            <a:r>
              <a:rPr lang="en-US" altLang="ja-JP" dirty="0" smtClean="0"/>
              <a:t>10</a:t>
            </a:r>
            <a:r>
              <a:rPr lang="en-US" altLang="ja-JP" dirty="0"/>
              <a:t>	</a:t>
            </a:r>
            <a:r>
              <a:rPr lang="en-US" altLang="ja-JP" dirty="0">
                <a:sym typeface="Wingdings" panose="05000000000000000000" pitchFamily="2" charset="2"/>
              </a:rPr>
              <a:t>	</a:t>
            </a:r>
            <a:r>
              <a:rPr lang="en-US" altLang="ja-JP" dirty="0" smtClean="0">
                <a:sym typeface="Wingdings" panose="05000000000000000000" pitchFamily="2" charset="2"/>
              </a:rPr>
              <a:t>2</a:t>
            </a:r>
            <a:endParaRPr lang="ja-JP" altLang="en-US" dirty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３</a:t>
            </a:r>
            <a:r>
              <a:rPr lang="en-US" altLang="ja-JP" dirty="0" smtClean="0"/>
              <a:t>	</a:t>
            </a:r>
            <a:r>
              <a:rPr lang="en-US" altLang="ja-JP" dirty="0">
                <a:sym typeface="Wingdings" panose="05000000000000000000" pitchFamily="2" charset="2"/>
              </a:rPr>
              <a:t>  </a:t>
            </a:r>
            <a:r>
              <a:rPr lang="ja-JP" altLang="en-US" dirty="0"/>
              <a:t>　</a:t>
            </a:r>
            <a:r>
              <a:rPr lang="en-US" altLang="ja-JP" dirty="0" smtClean="0"/>
              <a:t>11</a:t>
            </a:r>
            <a:r>
              <a:rPr lang="en-US" altLang="ja-JP" dirty="0"/>
              <a:t>	</a:t>
            </a:r>
            <a:r>
              <a:rPr lang="en-US" altLang="ja-JP" dirty="0">
                <a:sym typeface="Wingdings" panose="05000000000000000000" pitchFamily="2" charset="2"/>
              </a:rPr>
              <a:t>	</a:t>
            </a:r>
            <a:r>
              <a:rPr lang="en-US" altLang="ja-JP" dirty="0" smtClean="0">
                <a:sym typeface="Wingdings" panose="05000000000000000000" pitchFamily="2" charset="2"/>
              </a:rPr>
              <a:t>3</a:t>
            </a:r>
            <a:endParaRPr lang="ja-JP" altLang="en-US" dirty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４</a:t>
            </a:r>
            <a:r>
              <a:rPr lang="en-US" altLang="ja-JP" dirty="0" smtClean="0"/>
              <a:t>	</a:t>
            </a:r>
            <a:r>
              <a:rPr lang="en-US" altLang="ja-JP" dirty="0">
                <a:sym typeface="Wingdings" panose="05000000000000000000" pitchFamily="2" charset="2"/>
              </a:rPr>
              <a:t>  </a:t>
            </a:r>
            <a:r>
              <a:rPr lang="ja-JP" altLang="en-US" dirty="0"/>
              <a:t>　</a:t>
            </a:r>
            <a:r>
              <a:rPr lang="en-US" altLang="ja-JP" dirty="0" smtClean="0"/>
              <a:t>100</a:t>
            </a:r>
            <a:r>
              <a:rPr lang="en-US" altLang="ja-JP" dirty="0"/>
              <a:t>	</a:t>
            </a:r>
            <a:r>
              <a:rPr lang="en-US" altLang="ja-JP" dirty="0">
                <a:sym typeface="Wingdings" panose="05000000000000000000" pitchFamily="2" charset="2"/>
              </a:rPr>
              <a:t>	</a:t>
            </a:r>
            <a:r>
              <a:rPr lang="en-US" altLang="ja-JP" dirty="0" smtClean="0">
                <a:sym typeface="Wingdings" panose="05000000000000000000" pitchFamily="2" charset="2"/>
              </a:rPr>
              <a:t>4</a:t>
            </a:r>
            <a:endParaRPr lang="ja-JP" altLang="en-US" dirty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５</a:t>
            </a:r>
            <a:r>
              <a:rPr lang="en-US" altLang="ja-JP" dirty="0" smtClean="0"/>
              <a:t>	</a:t>
            </a:r>
            <a:r>
              <a:rPr lang="en-US" altLang="ja-JP" dirty="0">
                <a:sym typeface="Wingdings" panose="05000000000000000000" pitchFamily="2" charset="2"/>
              </a:rPr>
              <a:t>  </a:t>
            </a:r>
            <a:r>
              <a:rPr lang="ja-JP" altLang="en-US" dirty="0"/>
              <a:t>　</a:t>
            </a:r>
            <a:r>
              <a:rPr lang="en-US" altLang="ja-JP" dirty="0" smtClean="0"/>
              <a:t>101</a:t>
            </a:r>
            <a:r>
              <a:rPr lang="en-US" altLang="ja-JP" dirty="0"/>
              <a:t>	</a:t>
            </a:r>
            <a:r>
              <a:rPr lang="en-US" altLang="ja-JP" dirty="0">
                <a:sym typeface="Wingdings" panose="05000000000000000000" pitchFamily="2" charset="2"/>
              </a:rPr>
              <a:t>	</a:t>
            </a:r>
            <a:r>
              <a:rPr lang="en-US" altLang="ja-JP" dirty="0" smtClean="0">
                <a:sym typeface="Wingdings" panose="05000000000000000000" pitchFamily="2" charset="2"/>
              </a:rPr>
              <a:t>5</a:t>
            </a:r>
            <a:endParaRPr lang="ja-JP" altLang="en-US" dirty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６</a:t>
            </a:r>
            <a:r>
              <a:rPr lang="en-US" altLang="ja-JP" dirty="0" smtClean="0"/>
              <a:t>	</a:t>
            </a:r>
            <a:r>
              <a:rPr lang="en-US" altLang="ja-JP" dirty="0">
                <a:sym typeface="Wingdings" panose="05000000000000000000" pitchFamily="2" charset="2"/>
              </a:rPr>
              <a:t> 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110	</a:t>
            </a:r>
            <a:r>
              <a:rPr lang="en-US" altLang="ja-JP" dirty="0" smtClean="0">
                <a:sym typeface="Wingdings" panose="05000000000000000000" pitchFamily="2" charset="2"/>
              </a:rPr>
              <a:t>	6</a:t>
            </a:r>
            <a:endParaRPr lang="ja-JP" altLang="en-US" dirty="0" smtClean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７</a:t>
            </a:r>
            <a:r>
              <a:rPr lang="en-US" altLang="ja-JP" dirty="0" smtClean="0"/>
              <a:t>	</a:t>
            </a:r>
            <a:r>
              <a:rPr lang="en-US" altLang="ja-JP" dirty="0">
                <a:sym typeface="Wingdings" panose="05000000000000000000" pitchFamily="2" charset="2"/>
              </a:rPr>
              <a:t>  </a:t>
            </a:r>
            <a:r>
              <a:rPr lang="ja-JP" altLang="en-US" dirty="0"/>
              <a:t>　</a:t>
            </a:r>
            <a:r>
              <a:rPr lang="en-US" altLang="ja-JP" dirty="0" smtClean="0"/>
              <a:t>111</a:t>
            </a:r>
            <a:r>
              <a:rPr lang="en-US" altLang="ja-JP" dirty="0"/>
              <a:t>	</a:t>
            </a:r>
            <a:r>
              <a:rPr lang="en-US" altLang="ja-JP" dirty="0">
                <a:sym typeface="Wingdings" panose="05000000000000000000" pitchFamily="2" charset="2"/>
              </a:rPr>
              <a:t>	</a:t>
            </a:r>
            <a:r>
              <a:rPr lang="en-US" altLang="ja-JP" dirty="0" smtClean="0">
                <a:sym typeface="Wingdings" panose="05000000000000000000" pitchFamily="2" charset="2"/>
              </a:rPr>
              <a:t>7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８</a:t>
            </a:r>
            <a:r>
              <a:rPr lang="en-US" altLang="ja-JP" dirty="0" smtClean="0"/>
              <a:t>	</a:t>
            </a:r>
            <a:r>
              <a:rPr lang="en-US" altLang="ja-JP" dirty="0">
                <a:sym typeface="Wingdings" panose="05000000000000000000" pitchFamily="2" charset="2"/>
              </a:rPr>
              <a:t>  </a:t>
            </a:r>
            <a:r>
              <a:rPr lang="ja-JP" altLang="en-US" dirty="0"/>
              <a:t>　</a:t>
            </a:r>
            <a:r>
              <a:rPr lang="en-US" altLang="ja-JP" dirty="0" smtClean="0"/>
              <a:t>1000</a:t>
            </a:r>
            <a:r>
              <a:rPr lang="en-US" altLang="ja-JP" dirty="0"/>
              <a:t>	</a:t>
            </a:r>
            <a:r>
              <a:rPr lang="en-US" altLang="ja-JP" dirty="0">
                <a:sym typeface="Wingdings" panose="05000000000000000000" pitchFamily="2" charset="2"/>
              </a:rPr>
              <a:t>	</a:t>
            </a:r>
            <a:r>
              <a:rPr lang="en-US" altLang="ja-JP" dirty="0" smtClean="0">
                <a:sym typeface="Wingdings" panose="05000000000000000000" pitchFamily="2" charset="2"/>
              </a:rPr>
              <a:t>8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９</a:t>
            </a:r>
            <a:r>
              <a:rPr lang="en-US" altLang="ja-JP" dirty="0" smtClean="0"/>
              <a:t>	</a:t>
            </a:r>
            <a:r>
              <a:rPr lang="en-US" altLang="ja-JP" dirty="0">
                <a:sym typeface="Wingdings" panose="05000000000000000000" pitchFamily="2" charset="2"/>
              </a:rPr>
              <a:t>  </a:t>
            </a:r>
            <a:r>
              <a:rPr lang="ja-JP" altLang="en-US" dirty="0"/>
              <a:t>　</a:t>
            </a:r>
            <a:r>
              <a:rPr lang="en-US" altLang="ja-JP" dirty="0" smtClean="0"/>
              <a:t>1001</a:t>
            </a:r>
            <a:r>
              <a:rPr lang="en-US" altLang="ja-JP" dirty="0"/>
              <a:t>	</a:t>
            </a:r>
            <a:r>
              <a:rPr lang="en-US" altLang="ja-JP" dirty="0">
                <a:sym typeface="Wingdings" panose="05000000000000000000" pitchFamily="2" charset="2"/>
              </a:rPr>
              <a:t>	</a:t>
            </a:r>
            <a:r>
              <a:rPr lang="en-US" altLang="ja-JP" dirty="0" smtClean="0">
                <a:sym typeface="Wingdings" panose="05000000000000000000" pitchFamily="2" charset="2"/>
              </a:rPr>
              <a:t>9</a:t>
            </a:r>
            <a:endParaRPr lang="ja-JP" altLang="en-US" dirty="0"/>
          </a:p>
          <a:p>
            <a:pPr marL="0" indent="0">
              <a:buNone/>
            </a:pPr>
            <a:r>
              <a:rPr lang="en-US" altLang="ja-JP" dirty="0" smtClean="0"/>
              <a:t>	10	</a:t>
            </a:r>
            <a:r>
              <a:rPr lang="en-US" altLang="ja-JP" dirty="0">
                <a:sym typeface="Wingdings" panose="05000000000000000000" pitchFamily="2" charset="2"/>
              </a:rPr>
              <a:t>  </a:t>
            </a:r>
            <a:r>
              <a:rPr lang="ja-JP" altLang="en-US" dirty="0"/>
              <a:t>　</a:t>
            </a:r>
            <a:r>
              <a:rPr lang="en-US" altLang="ja-JP" dirty="0" smtClean="0"/>
              <a:t>1010</a:t>
            </a:r>
            <a:r>
              <a:rPr lang="en-US" altLang="ja-JP" dirty="0"/>
              <a:t>	</a:t>
            </a:r>
            <a:r>
              <a:rPr lang="en-US" altLang="ja-JP" dirty="0">
                <a:sym typeface="Wingdings" panose="05000000000000000000" pitchFamily="2" charset="2"/>
              </a:rPr>
              <a:t>	A</a:t>
            </a:r>
            <a:endParaRPr lang="ja-JP" altLang="en-US" dirty="0"/>
          </a:p>
          <a:p>
            <a:pPr marL="0" indent="0">
              <a:buNone/>
            </a:pPr>
            <a:r>
              <a:rPr lang="en-US" altLang="ja-JP" dirty="0" smtClean="0"/>
              <a:t>	11	</a:t>
            </a:r>
            <a:r>
              <a:rPr lang="en-US" altLang="ja-JP" dirty="0">
                <a:sym typeface="Wingdings" panose="05000000000000000000" pitchFamily="2" charset="2"/>
              </a:rPr>
              <a:t>  </a:t>
            </a:r>
            <a:r>
              <a:rPr lang="ja-JP" altLang="en-US" dirty="0"/>
              <a:t>　</a:t>
            </a:r>
            <a:r>
              <a:rPr lang="en-US" altLang="ja-JP" dirty="0" smtClean="0"/>
              <a:t>1011</a:t>
            </a:r>
            <a:r>
              <a:rPr lang="en-US" altLang="ja-JP" dirty="0"/>
              <a:t>	</a:t>
            </a:r>
            <a:r>
              <a:rPr lang="en-US" altLang="ja-JP" dirty="0">
                <a:sym typeface="Wingdings" panose="05000000000000000000" pitchFamily="2" charset="2"/>
              </a:rPr>
              <a:t>	</a:t>
            </a:r>
            <a:r>
              <a:rPr lang="en-US" altLang="ja-JP" dirty="0" smtClean="0">
                <a:sym typeface="Wingdings" panose="05000000000000000000" pitchFamily="2" charset="2"/>
              </a:rPr>
              <a:t>B</a:t>
            </a:r>
            <a:endParaRPr lang="ja-JP" altLang="en-US" dirty="0"/>
          </a:p>
          <a:p>
            <a:pPr marL="0" indent="0">
              <a:buNone/>
            </a:pPr>
            <a:r>
              <a:rPr lang="en-US" altLang="ja-JP" dirty="0" smtClean="0"/>
              <a:t>	12	</a:t>
            </a:r>
            <a:r>
              <a:rPr lang="en-US" altLang="ja-JP" dirty="0">
                <a:sym typeface="Wingdings" panose="05000000000000000000" pitchFamily="2" charset="2"/>
              </a:rPr>
              <a:t>  </a:t>
            </a:r>
            <a:r>
              <a:rPr lang="ja-JP" altLang="en-US" dirty="0"/>
              <a:t>　</a:t>
            </a:r>
            <a:r>
              <a:rPr lang="en-US" altLang="ja-JP" dirty="0" smtClean="0"/>
              <a:t>1100</a:t>
            </a:r>
            <a:r>
              <a:rPr lang="en-US" altLang="ja-JP" dirty="0"/>
              <a:t>	</a:t>
            </a:r>
            <a:r>
              <a:rPr lang="en-US" altLang="ja-JP" dirty="0">
                <a:sym typeface="Wingdings" panose="05000000000000000000" pitchFamily="2" charset="2"/>
              </a:rPr>
              <a:t>	</a:t>
            </a:r>
            <a:r>
              <a:rPr lang="en-US" altLang="ja-JP" dirty="0" smtClean="0">
                <a:sym typeface="Wingdings" panose="05000000000000000000" pitchFamily="2" charset="2"/>
              </a:rPr>
              <a:t>C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875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97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ＣＰＵ</a:t>
            </a:r>
            <a:r>
              <a:rPr lang="ja-JP" altLang="en-US" dirty="0" smtClean="0"/>
              <a:t>の動作サイクル</a:t>
            </a:r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15" name="コンテンツ プレースホルダー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2" y="2085294"/>
            <a:ext cx="1061015" cy="1536746"/>
          </a:xfrm>
        </p:spPr>
      </p:pic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926501"/>
              </p:ext>
            </p:extLst>
          </p:nvPr>
        </p:nvGraphicFramePr>
        <p:xfrm>
          <a:off x="1785257" y="3930469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80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4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18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１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２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３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４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５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６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７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８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９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0001</a:t>
                      </a:r>
                    </a:p>
                    <a:p>
                      <a:r>
                        <a:rPr kumimoji="1" lang="en-US" altLang="ja-JP" baseline="0" dirty="0" smtClean="0"/>
                        <a:t>01100100</a:t>
                      </a:r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0100</a:t>
                      </a:r>
                    </a:p>
                    <a:p>
                      <a:r>
                        <a:rPr kumimoji="1" lang="en-US" altLang="ja-JP" dirty="0" smtClean="0"/>
                        <a:t>01010000</a:t>
                      </a:r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11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0001</a:t>
                      </a:r>
                    </a:p>
                    <a:p>
                      <a:r>
                        <a:rPr kumimoji="1" lang="en-US" altLang="ja-JP" baseline="0" dirty="0" smtClean="0"/>
                        <a:t>01100100</a:t>
                      </a:r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13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表 17"/>
          <p:cNvGraphicFramePr>
            <a:graphicFrameLocks noGrp="1"/>
          </p:cNvGraphicFramePr>
          <p:nvPr/>
        </p:nvGraphicFramePr>
        <p:xfrm>
          <a:off x="1785257" y="1566046"/>
          <a:ext cx="13933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PC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９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/>
        </p:nvGraphicFramePr>
        <p:xfrm>
          <a:off x="1785257" y="2153874"/>
          <a:ext cx="13933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IR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Fd</a:t>
                      </a:r>
                      <a:r>
                        <a:rPr kumimoji="1" lang="en-US" altLang="ja-JP" dirty="0" smtClean="0"/>
                        <a:t> 100</a:t>
                      </a:r>
                      <a:endParaRPr kumimoji="1" lang="ja-JP" alt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表 19"/>
          <p:cNvGraphicFramePr>
            <a:graphicFrameLocks noGrp="1"/>
          </p:cNvGraphicFramePr>
          <p:nvPr/>
        </p:nvGraphicFramePr>
        <p:xfrm>
          <a:off x="5499468" y="2287366"/>
          <a:ext cx="23817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命令の意味を解釈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/>
        </p:nvGraphicFramePr>
        <p:xfrm>
          <a:off x="5499467" y="3066778"/>
          <a:ext cx="23817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命令を実行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3" name="カギ線コネクタ 22"/>
          <p:cNvCxnSpPr/>
          <p:nvPr/>
        </p:nvCxnSpPr>
        <p:spPr>
          <a:xfrm rot="5400000">
            <a:off x="6479544" y="2862493"/>
            <a:ext cx="408572" cy="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endCxn id="18" idx="1"/>
          </p:cNvCxnSpPr>
          <p:nvPr/>
        </p:nvCxnSpPr>
        <p:spPr>
          <a:xfrm flipV="1">
            <a:off x="1245326" y="1751466"/>
            <a:ext cx="539931" cy="521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>
            <a:off x="1315323" y="1921825"/>
            <a:ext cx="1406106" cy="542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 flipV="1">
            <a:off x="1538160" y="3196642"/>
            <a:ext cx="1239874" cy="1549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表 35"/>
          <p:cNvGraphicFramePr>
            <a:graphicFrameLocks noGrp="1"/>
          </p:cNvGraphicFramePr>
          <p:nvPr/>
        </p:nvGraphicFramePr>
        <p:xfrm>
          <a:off x="5490760" y="1490525"/>
          <a:ext cx="23817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命令の取り出し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7" name="カギ線コネクタ 36"/>
          <p:cNvCxnSpPr/>
          <p:nvPr/>
        </p:nvCxnSpPr>
        <p:spPr>
          <a:xfrm rot="5400000">
            <a:off x="6475188" y="2083080"/>
            <a:ext cx="408572" cy="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カギ線コネクタ 40"/>
          <p:cNvCxnSpPr>
            <a:endCxn id="36" idx="0"/>
          </p:cNvCxnSpPr>
          <p:nvPr/>
        </p:nvCxnSpPr>
        <p:spPr>
          <a:xfrm rot="5400000" flipH="1" flipV="1">
            <a:off x="5707021" y="2462982"/>
            <a:ext cx="1947093" cy="2180"/>
          </a:xfrm>
          <a:prstGeom prst="bentConnector5">
            <a:avLst>
              <a:gd name="adj1" fmla="val -16325"/>
              <a:gd name="adj2" fmla="val -65014541"/>
              <a:gd name="adj3" fmla="val 11531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表 46"/>
          <p:cNvGraphicFramePr>
            <a:graphicFrameLocks noGrp="1"/>
          </p:cNvGraphicFramePr>
          <p:nvPr/>
        </p:nvGraphicFramePr>
        <p:xfrm>
          <a:off x="2728200" y="2695940"/>
          <a:ext cx="229588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ALU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解釈・実行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9" name="直線矢印コネクタ 48"/>
          <p:cNvCxnSpPr>
            <a:endCxn id="47" idx="1"/>
          </p:cNvCxnSpPr>
          <p:nvPr/>
        </p:nvCxnSpPr>
        <p:spPr>
          <a:xfrm flipV="1">
            <a:off x="1719564" y="2881360"/>
            <a:ext cx="1008636" cy="214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表 49"/>
          <p:cNvGraphicFramePr>
            <a:graphicFrameLocks noGrp="1"/>
          </p:cNvGraphicFramePr>
          <p:nvPr/>
        </p:nvGraphicFramePr>
        <p:xfrm>
          <a:off x="2941505" y="3196642"/>
          <a:ext cx="208258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kumimoji="1" lang="ja-JP" altLang="en-US" dirty="0" smtClean="0">
                          <a:solidFill>
                            <a:srgbClr val="002060"/>
                          </a:solidFill>
                        </a:rPr>
                        <a:t>レジスタ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101100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" name="テキスト ボックス 50"/>
          <p:cNvSpPr txBox="1"/>
          <p:nvPr/>
        </p:nvSpPr>
        <p:spPr>
          <a:xfrm>
            <a:off x="1092166" y="5938297"/>
            <a:ext cx="119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番地</a:t>
            </a:r>
            <a:endParaRPr lang="en-US" altLang="ja-JP" dirty="0" smtClean="0"/>
          </a:p>
          <a:p>
            <a:r>
              <a:rPr kumimoji="1" lang="ja-JP" altLang="en-US" dirty="0" smtClean="0"/>
              <a:t>（アドレス）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52804" y="4440956"/>
            <a:ext cx="1385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メモリ</a:t>
            </a:r>
            <a:endParaRPr lang="en-US" altLang="ja-JP" dirty="0" smtClean="0"/>
          </a:p>
          <a:p>
            <a:r>
              <a:rPr kumimoji="1" lang="ja-JP" altLang="en-US" dirty="0" smtClean="0"/>
              <a:t>（記憶装置）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35952" y="3606469"/>
            <a:ext cx="120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制御機能</a:t>
            </a:r>
            <a:endParaRPr lang="en-US" altLang="ja-JP" dirty="0" smtClean="0"/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1397726" y="3437619"/>
            <a:ext cx="540121" cy="1389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V="1">
            <a:off x="1477901" y="2488935"/>
            <a:ext cx="1243528" cy="521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1186923" y="1676699"/>
            <a:ext cx="42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422054" y="2038328"/>
            <a:ext cx="42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297958" y="3808275"/>
            <a:ext cx="42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820283" y="3421803"/>
            <a:ext cx="42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④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574454" y="2550803"/>
            <a:ext cx="42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⑤</a:t>
            </a:r>
            <a:endParaRPr kumimoji="1" lang="ja-JP" altLang="en-US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237776" y="2951431"/>
            <a:ext cx="42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9411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確認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263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処理装置の概要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169-BE7D-4CF8-9487-CD7DFB206305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151817" y="1844824"/>
            <a:ext cx="4824536" cy="432048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859637" y="2132856"/>
            <a:ext cx="3440555" cy="165618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800" dirty="0">
              <a:solidFill>
                <a:schemeClr val="tx2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843808" y="4221088"/>
            <a:ext cx="3440555" cy="165618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2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31840" y="2383629"/>
            <a:ext cx="1296144" cy="28803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レジスタ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131840" y="2780928"/>
            <a:ext cx="1296144" cy="28803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レジスタ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126905" y="3409675"/>
            <a:ext cx="1296144" cy="28803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レジスタ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cxnSp>
        <p:nvCxnSpPr>
          <p:cNvPr id="14" name="カギ線コネクタ 13"/>
          <p:cNvCxnSpPr>
            <a:stCxn id="9" idx="1"/>
            <a:endCxn id="8" idx="1"/>
          </p:cNvCxnSpPr>
          <p:nvPr/>
        </p:nvCxnSpPr>
        <p:spPr>
          <a:xfrm rot="10800000" flipH="1">
            <a:off x="2843807" y="2960948"/>
            <a:ext cx="15829" cy="2088232"/>
          </a:xfrm>
          <a:prstGeom prst="bentConnector3">
            <a:avLst>
              <a:gd name="adj1" fmla="val -2269436"/>
            </a:avLst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カギ線コネクタ 15"/>
          <p:cNvCxnSpPr>
            <a:stCxn id="8" idx="3"/>
            <a:endCxn id="9" idx="3"/>
          </p:cNvCxnSpPr>
          <p:nvPr/>
        </p:nvCxnSpPr>
        <p:spPr>
          <a:xfrm flipH="1">
            <a:off x="6284363" y="2960948"/>
            <a:ext cx="15829" cy="2088232"/>
          </a:xfrm>
          <a:prstGeom prst="bentConnector3">
            <a:avLst>
              <a:gd name="adj1" fmla="val -2379468"/>
            </a:avLst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27"/>
          <p:cNvGrpSpPr/>
          <p:nvPr/>
        </p:nvGrpSpPr>
        <p:grpSpPr>
          <a:xfrm>
            <a:off x="5450075" y="2486763"/>
            <a:ext cx="437823" cy="1008112"/>
            <a:chOff x="2550001" y="2492896"/>
            <a:chExt cx="437823" cy="1008112"/>
          </a:xfrm>
        </p:grpSpPr>
        <p:cxnSp>
          <p:nvCxnSpPr>
            <p:cNvPr id="29" name="直線コネクタ 28"/>
            <p:cNvCxnSpPr/>
            <p:nvPr/>
          </p:nvCxnSpPr>
          <p:spPr>
            <a:xfrm>
              <a:off x="2555776" y="2492896"/>
              <a:ext cx="0" cy="360040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2987824" y="2780928"/>
              <a:ext cx="0" cy="432048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2555586" y="2492896"/>
              <a:ext cx="432238" cy="297959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2555776" y="2853747"/>
              <a:ext cx="216024" cy="143205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2555776" y="2996952"/>
              <a:ext cx="216024" cy="144016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2555586" y="3140968"/>
              <a:ext cx="0" cy="360040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2550001" y="3212976"/>
              <a:ext cx="437823" cy="272759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正方形/長方形 35"/>
          <p:cNvSpPr/>
          <p:nvPr/>
        </p:nvSpPr>
        <p:spPr>
          <a:xfrm>
            <a:off x="3102591" y="2276872"/>
            <a:ext cx="1541417" cy="1467814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4644008" y="2671661"/>
            <a:ext cx="808206" cy="0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4644008" y="3284984"/>
            <a:ext cx="808206" cy="0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カギ線コネクタ 40"/>
          <p:cNvCxnSpPr>
            <a:endCxn id="36" idx="1"/>
          </p:cNvCxnSpPr>
          <p:nvPr/>
        </p:nvCxnSpPr>
        <p:spPr>
          <a:xfrm rot="10800000" flipV="1">
            <a:off x="3102591" y="2990819"/>
            <a:ext cx="2787446" cy="19960"/>
          </a:xfrm>
          <a:prstGeom prst="bentConnector5">
            <a:avLst>
              <a:gd name="adj1" fmla="val -4205"/>
              <a:gd name="adj2" fmla="val -3978362"/>
              <a:gd name="adj3" fmla="val 106327"/>
            </a:avLst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5516287" y="3317134"/>
            <a:ext cx="64719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kumimoji="1" lang="en-US" altLang="ja-JP" dirty="0" smtClean="0">
                <a:solidFill>
                  <a:schemeClr val="tx2"/>
                </a:solidFill>
                <a:latin typeface="+mj-ea"/>
                <a:ea typeface="+mj-ea"/>
              </a:rPr>
              <a:t>ALU</a:t>
            </a:r>
            <a:endParaRPr kumimoji="1" lang="ja-JP" altLang="en-US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18145" y="4517802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594209" y="4517802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4170273" y="4517802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4746337" y="4517802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5322401" y="4517802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3259057" y="5301209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3835121" y="5301209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4411185" y="5301209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4987249" y="5301209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5563313" y="5301209"/>
            <a:ext cx="576064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3013166" y="4711337"/>
            <a:ext cx="3029054" cy="784592"/>
          </a:xfrm>
          <a:custGeom>
            <a:avLst/>
            <a:gdLst>
              <a:gd name="connsiteX0" fmla="*/ 2882537 w 3029054"/>
              <a:gd name="connsiteY0" fmla="*/ 0 h 784592"/>
              <a:gd name="connsiteX1" fmla="*/ 2969623 w 3029054"/>
              <a:gd name="connsiteY1" fmla="*/ 69669 h 784592"/>
              <a:gd name="connsiteX2" fmla="*/ 2995748 w 3029054"/>
              <a:gd name="connsiteY2" fmla="*/ 95794 h 784592"/>
              <a:gd name="connsiteX3" fmla="*/ 3013165 w 3029054"/>
              <a:gd name="connsiteY3" fmla="*/ 113212 h 784592"/>
              <a:gd name="connsiteX4" fmla="*/ 3013165 w 3029054"/>
              <a:gd name="connsiteY4" fmla="*/ 252549 h 784592"/>
              <a:gd name="connsiteX5" fmla="*/ 2969623 w 3029054"/>
              <a:gd name="connsiteY5" fmla="*/ 296092 h 784592"/>
              <a:gd name="connsiteX6" fmla="*/ 2943497 w 3029054"/>
              <a:gd name="connsiteY6" fmla="*/ 304800 h 784592"/>
              <a:gd name="connsiteX7" fmla="*/ 2891245 w 3029054"/>
              <a:gd name="connsiteY7" fmla="*/ 339634 h 784592"/>
              <a:gd name="connsiteX8" fmla="*/ 2812868 w 3029054"/>
              <a:gd name="connsiteY8" fmla="*/ 357052 h 784592"/>
              <a:gd name="connsiteX9" fmla="*/ 2786743 w 3029054"/>
              <a:gd name="connsiteY9" fmla="*/ 365760 h 784592"/>
              <a:gd name="connsiteX10" fmla="*/ 2534194 w 3029054"/>
              <a:gd name="connsiteY10" fmla="*/ 357052 h 784592"/>
              <a:gd name="connsiteX11" fmla="*/ 2464525 w 3029054"/>
              <a:gd name="connsiteY11" fmla="*/ 348343 h 784592"/>
              <a:gd name="connsiteX12" fmla="*/ 2246811 w 3029054"/>
              <a:gd name="connsiteY12" fmla="*/ 357052 h 784592"/>
              <a:gd name="connsiteX13" fmla="*/ 2194560 w 3029054"/>
              <a:gd name="connsiteY13" fmla="*/ 365760 h 784592"/>
              <a:gd name="connsiteX14" fmla="*/ 2133600 w 3029054"/>
              <a:gd name="connsiteY14" fmla="*/ 374469 h 784592"/>
              <a:gd name="connsiteX15" fmla="*/ 2090057 w 3029054"/>
              <a:gd name="connsiteY15" fmla="*/ 383177 h 784592"/>
              <a:gd name="connsiteX16" fmla="*/ 2037805 w 3029054"/>
              <a:gd name="connsiteY16" fmla="*/ 391886 h 784592"/>
              <a:gd name="connsiteX17" fmla="*/ 1619794 w 3029054"/>
              <a:gd name="connsiteY17" fmla="*/ 383177 h 784592"/>
              <a:gd name="connsiteX18" fmla="*/ 1558834 w 3029054"/>
              <a:gd name="connsiteY18" fmla="*/ 374469 h 784592"/>
              <a:gd name="connsiteX19" fmla="*/ 1532708 w 3029054"/>
              <a:gd name="connsiteY19" fmla="*/ 365760 h 784592"/>
              <a:gd name="connsiteX20" fmla="*/ 1349828 w 3029054"/>
              <a:gd name="connsiteY20" fmla="*/ 357052 h 784592"/>
              <a:gd name="connsiteX21" fmla="*/ 1001485 w 3029054"/>
              <a:gd name="connsiteY21" fmla="*/ 339634 h 784592"/>
              <a:gd name="connsiteX22" fmla="*/ 670560 w 3029054"/>
              <a:gd name="connsiteY22" fmla="*/ 357052 h 784592"/>
              <a:gd name="connsiteX23" fmla="*/ 400594 w 3029054"/>
              <a:gd name="connsiteY23" fmla="*/ 365760 h 784592"/>
              <a:gd name="connsiteX24" fmla="*/ 348343 w 3029054"/>
              <a:gd name="connsiteY24" fmla="*/ 391886 h 784592"/>
              <a:gd name="connsiteX25" fmla="*/ 322217 w 3029054"/>
              <a:gd name="connsiteY25" fmla="*/ 400594 h 784592"/>
              <a:gd name="connsiteX26" fmla="*/ 304800 w 3029054"/>
              <a:gd name="connsiteY26" fmla="*/ 418012 h 784592"/>
              <a:gd name="connsiteX27" fmla="*/ 226423 w 3029054"/>
              <a:gd name="connsiteY27" fmla="*/ 435429 h 784592"/>
              <a:gd name="connsiteX28" fmla="*/ 174171 w 3029054"/>
              <a:gd name="connsiteY28" fmla="*/ 452846 h 784592"/>
              <a:gd name="connsiteX29" fmla="*/ 156754 w 3029054"/>
              <a:gd name="connsiteY29" fmla="*/ 478972 h 784592"/>
              <a:gd name="connsiteX30" fmla="*/ 104503 w 3029054"/>
              <a:gd name="connsiteY30" fmla="*/ 505097 h 784592"/>
              <a:gd name="connsiteX31" fmla="*/ 34834 w 3029054"/>
              <a:gd name="connsiteY31" fmla="*/ 592183 h 784592"/>
              <a:gd name="connsiteX32" fmla="*/ 17417 w 3029054"/>
              <a:gd name="connsiteY32" fmla="*/ 618309 h 784592"/>
              <a:gd name="connsiteX33" fmla="*/ 0 w 3029054"/>
              <a:gd name="connsiteY33" fmla="*/ 644434 h 784592"/>
              <a:gd name="connsiteX34" fmla="*/ 17417 w 3029054"/>
              <a:gd name="connsiteY34" fmla="*/ 748937 h 784592"/>
              <a:gd name="connsiteX35" fmla="*/ 34834 w 3029054"/>
              <a:gd name="connsiteY35" fmla="*/ 775063 h 784592"/>
              <a:gd name="connsiteX36" fmla="*/ 104503 w 3029054"/>
              <a:gd name="connsiteY36" fmla="*/ 783772 h 784592"/>
              <a:gd name="connsiteX37" fmla="*/ 226423 w 3029054"/>
              <a:gd name="connsiteY37" fmla="*/ 783772 h 78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29054" h="784592">
                <a:moveTo>
                  <a:pt x="2882537" y="0"/>
                </a:moveTo>
                <a:cubicBezTo>
                  <a:pt x="2943681" y="36687"/>
                  <a:pt x="2914111" y="14157"/>
                  <a:pt x="2969623" y="69669"/>
                </a:cubicBezTo>
                <a:lnTo>
                  <a:pt x="2995748" y="95794"/>
                </a:lnTo>
                <a:lnTo>
                  <a:pt x="3013165" y="113212"/>
                </a:lnTo>
                <a:cubicBezTo>
                  <a:pt x="3030039" y="163830"/>
                  <a:pt x="3038266" y="177245"/>
                  <a:pt x="3013165" y="252549"/>
                </a:cubicBezTo>
                <a:cubicBezTo>
                  <a:pt x="3006674" y="272022"/>
                  <a:pt x="2989096" y="289602"/>
                  <a:pt x="2969623" y="296092"/>
                </a:cubicBezTo>
                <a:lnTo>
                  <a:pt x="2943497" y="304800"/>
                </a:lnTo>
                <a:cubicBezTo>
                  <a:pt x="2926080" y="316411"/>
                  <a:pt x="2911771" y="335528"/>
                  <a:pt x="2891245" y="339634"/>
                </a:cubicBezTo>
                <a:cubicBezTo>
                  <a:pt x="2861313" y="345621"/>
                  <a:pt x="2841566" y="348853"/>
                  <a:pt x="2812868" y="357052"/>
                </a:cubicBezTo>
                <a:cubicBezTo>
                  <a:pt x="2804042" y="359574"/>
                  <a:pt x="2795451" y="362857"/>
                  <a:pt x="2786743" y="365760"/>
                </a:cubicBezTo>
                <a:lnTo>
                  <a:pt x="2534194" y="357052"/>
                </a:lnTo>
                <a:cubicBezTo>
                  <a:pt x="2510824" y="355789"/>
                  <a:pt x="2487929" y="348343"/>
                  <a:pt x="2464525" y="348343"/>
                </a:cubicBezTo>
                <a:cubicBezTo>
                  <a:pt x="2391896" y="348343"/>
                  <a:pt x="2319382" y="354149"/>
                  <a:pt x="2246811" y="357052"/>
                </a:cubicBezTo>
                <a:lnTo>
                  <a:pt x="2194560" y="365760"/>
                </a:lnTo>
                <a:cubicBezTo>
                  <a:pt x="2174272" y="368881"/>
                  <a:pt x="2153847" y="371095"/>
                  <a:pt x="2133600" y="374469"/>
                </a:cubicBezTo>
                <a:cubicBezTo>
                  <a:pt x="2119000" y="376902"/>
                  <a:pt x="2104620" y="380529"/>
                  <a:pt x="2090057" y="383177"/>
                </a:cubicBezTo>
                <a:cubicBezTo>
                  <a:pt x="2072684" y="386336"/>
                  <a:pt x="2055222" y="388983"/>
                  <a:pt x="2037805" y="391886"/>
                </a:cubicBezTo>
                <a:lnTo>
                  <a:pt x="1619794" y="383177"/>
                </a:lnTo>
                <a:cubicBezTo>
                  <a:pt x="1599281" y="382431"/>
                  <a:pt x="1578962" y="378494"/>
                  <a:pt x="1558834" y="374469"/>
                </a:cubicBezTo>
                <a:cubicBezTo>
                  <a:pt x="1549832" y="372669"/>
                  <a:pt x="1541856" y="366522"/>
                  <a:pt x="1532708" y="365760"/>
                </a:cubicBezTo>
                <a:cubicBezTo>
                  <a:pt x="1471890" y="360692"/>
                  <a:pt x="1410788" y="359955"/>
                  <a:pt x="1349828" y="357052"/>
                </a:cubicBezTo>
                <a:cubicBezTo>
                  <a:pt x="1213266" y="329738"/>
                  <a:pt x="1275424" y="339634"/>
                  <a:pt x="1001485" y="339634"/>
                </a:cubicBezTo>
                <a:cubicBezTo>
                  <a:pt x="886898" y="339634"/>
                  <a:pt x="783808" y="352233"/>
                  <a:pt x="670560" y="357052"/>
                </a:cubicBezTo>
                <a:cubicBezTo>
                  <a:pt x="580606" y="360880"/>
                  <a:pt x="490583" y="362857"/>
                  <a:pt x="400594" y="365760"/>
                </a:cubicBezTo>
                <a:cubicBezTo>
                  <a:pt x="334918" y="387653"/>
                  <a:pt x="415878" y="358119"/>
                  <a:pt x="348343" y="391886"/>
                </a:cubicBezTo>
                <a:cubicBezTo>
                  <a:pt x="340132" y="395991"/>
                  <a:pt x="330926" y="397691"/>
                  <a:pt x="322217" y="400594"/>
                </a:cubicBezTo>
                <a:cubicBezTo>
                  <a:pt x="316411" y="406400"/>
                  <a:pt x="312144" y="414340"/>
                  <a:pt x="304800" y="418012"/>
                </a:cubicBezTo>
                <a:cubicBezTo>
                  <a:pt x="295423" y="422701"/>
                  <a:pt x="232461" y="433782"/>
                  <a:pt x="226423" y="435429"/>
                </a:cubicBezTo>
                <a:cubicBezTo>
                  <a:pt x="208710" y="440260"/>
                  <a:pt x="174171" y="452846"/>
                  <a:pt x="174171" y="452846"/>
                </a:cubicBezTo>
                <a:cubicBezTo>
                  <a:pt x="168365" y="461555"/>
                  <a:pt x="164155" y="471571"/>
                  <a:pt x="156754" y="478972"/>
                </a:cubicBezTo>
                <a:cubicBezTo>
                  <a:pt x="139872" y="495854"/>
                  <a:pt x="125751" y="498015"/>
                  <a:pt x="104503" y="505097"/>
                </a:cubicBezTo>
                <a:cubicBezTo>
                  <a:pt x="54867" y="554733"/>
                  <a:pt x="78776" y="526269"/>
                  <a:pt x="34834" y="592183"/>
                </a:cubicBezTo>
                <a:lnTo>
                  <a:pt x="17417" y="618309"/>
                </a:lnTo>
                <a:lnTo>
                  <a:pt x="0" y="644434"/>
                </a:lnTo>
                <a:cubicBezTo>
                  <a:pt x="2760" y="669276"/>
                  <a:pt x="2826" y="719755"/>
                  <a:pt x="17417" y="748937"/>
                </a:cubicBezTo>
                <a:cubicBezTo>
                  <a:pt x="22098" y="758298"/>
                  <a:pt x="25116" y="771176"/>
                  <a:pt x="34834" y="775063"/>
                </a:cubicBezTo>
                <a:cubicBezTo>
                  <a:pt x="56564" y="783755"/>
                  <a:pt x="81123" y="782709"/>
                  <a:pt x="104503" y="783772"/>
                </a:cubicBezTo>
                <a:cubicBezTo>
                  <a:pt x="145101" y="785617"/>
                  <a:pt x="185783" y="783772"/>
                  <a:pt x="226423" y="783772"/>
                </a:cubicBezTo>
              </a:path>
            </a:pathLst>
          </a:cu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3707904" y="4517829"/>
            <a:ext cx="93491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3902445" y="4517829"/>
            <a:ext cx="93491" cy="3600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>
            <a:off x="4088317" y="4517802"/>
            <a:ext cx="0" cy="360040"/>
          </a:xfrm>
          <a:prstGeom prst="line">
            <a:avLst/>
          </a:prstGeom>
          <a:ln w="1905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右中かっこ 19"/>
          <p:cNvSpPr/>
          <p:nvPr/>
        </p:nvSpPr>
        <p:spPr>
          <a:xfrm rot="16200000">
            <a:off x="3855778" y="4122615"/>
            <a:ext cx="72007" cy="556984"/>
          </a:xfrm>
          <a:prstGeom prst="rightBrace">
            <a:avLst/>
          </a:prstGeom>
          <a:ln w="1905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5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処理装置の概要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169-BE7D-4CF8-9487-CD7DFB206305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151817" y="1844824"/>
            <a:ext cx="4824536" cy="432048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859637" y="2132856"/>
            <a:ext cx="3440555" cy="165618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800" dirty="0">
              <a:solidFill>
                <a:schemeClr val="tx2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843808" y="4221088"/>
            <a:ext cx="3440555" cy="165618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2"/>
                </a:solidFill>
              </a:rPr>
              <a:t>主記憶装置</a:t>
            </a:r>
            <a:endParaRPr kumimoji="1" lang="ja-JP" altLang="en-US" sz="4800" dirty="0">
              <a:solidFill>
                <a:schemeClr val="tx2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31840" y="2383629"/>
            <a:ext cx="1296144" cy="28803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レジスタ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131840" y="2780928"/>
            <a:ext cx="1296144" cy="28803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レジスタ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126905" y="3409675"/>
            <a:ext cx="1296144" cy="28803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レジスタ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cxnSp>
        <p:nvCxnSpPr>
          <p:cNvPr id="14" name="カギ線コネクタ 13"/>
          <p:cNvCxnSpPr>
            <a:stCxn id="9" idx="1"/>
            <a:endCxn id="8" idx="1"/>
          </p:cNvCxnSpPr>
          <p:nvPr/>
        </p:nvCxnSpPr>
        <p:spPr>
          <a:xfrm rot="10800000" flipH="1">
            <a:off x="2843807" y="2960948"/>
            <a:ext cx="15829" cy="2088232"/>
          </a:xfrm>
          <a:prstGeom prst="bentConnector3">
            <a:avLst>
              <a:gd name="adj1" fmla="val -2269436"/>
            </a:avLst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カギ線コネクタ 15"/>
          <p:cNvCxnSpPr>
            <a:stCxn id="8" idx="3"/>
            <a:endCxn id="9" idx="3"/>
          </p:cNvCxnSpPr>
          <p:nvPr/>
        </p:nvCxnSpPr>
        <p:spPr>
          <a:xfrm flipH="1">
            <a:off x="6284363" y="2960948"/>
            <a:ext cx="15829" cy="2088232"/>
          </a:xfrm>
          <a:prstGeom prst="bentConnector3">
            <a:avLst>
              <a:gd name="adj1" fmla="val -2379468"/>
            </a:avLst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27"/>
          <p:cNvGrpSpPr/>
          <p:nvPr/>
        </p:nvGrpSpPr>
        <p:grpSpPr>
          <a:xfrm>
            <a:off x="5450075" y="2486763"/>
            <a:ext cx="437823" cy="1008112"/>
            <a:chOff x="2550001" y="2492896"/>
            <a:chExt cx="437823" cy="1008112"/>
          </a:xfrm>
        </p:grpSpPr>
        <p:cxnSp>
          <p:nvCxnSpPr>
            <p:cNvPr id="29" name="直線コネクタ 28"/>
            <p:cNvCxnSpPr/>
            <p:nvPr/>
          </p:nvCxnSpPr>
          <p:spPr>
            <a:xfrm>
              <a:off x="2555776" y="2492896"/>
              <a:ext cx="0" cy="360040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2987824" y="2780928"/>
              <a:ext cx="0" cy="432048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2555586" y="2492896"/>
              <a:ext cx="432238" cy="297959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2555776" y="2853747"/>
              <a:ext cx="216024" cy="143205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2555776" y="2996952"/>
              <a:ext cx="216024" cy="144016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2555586" y="3140968"/>
              <a:ext cx="0" cy="360040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2550001" y="3212976"/>
              <a:ext cx="437823" cy="272759"/>
            </a:xfrm>
            <a:prstGeom prst="line">
              <a:avLst/>
            </a:prstGeom>
            <a:ln w="19050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正方形/長方形 35"/>
          <p:cNvSpPr/>
          <p:nvPr/>
        </p:nvSpPr>
        <p:spPr>
          <a:xfrm>
            <a:off x="3102591" y="2276872"/>
            <a:ext cx="1541417" cy="1467814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4644008" y="2671661"/>
            <a:ext cx="808206" cy="0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4644008" y="3284984"/>
            <a:ext cx="808206" cy="0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カギ線コネクタ 40"/>
          <p:cNvCxnSpPr>
            <a:endCxn id="36" idx="1"/>
          </p:cNvCxnSpPr>
          <p:nvPr/>
        </p:nvCxnSpPr>
        <p:spPr>
          <a:xfrm rot="10800000" flipV="1">
            <a:off x="3102591" y="2990819"/>
            <a:ext cx="2787446" cy="19960"/>
          </a:xfrm>
          <a:prstGeom prst="bentConnector5">
            <a:avLst>
              <a:gd name="adj1" fmla="val -4205"/>
              <a:gd name="adj2" fmla="val -3978362"/>
              <a:gd name="adj3" fmla="val 106327"/>
            </a:avLst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5516287" y="3317134"/>
            <a:ext cx="591893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kumimoji="1" lang="en-US" altLang="ja-JP" dirty="0" smtClean="0">
                <a:solidFill>
                  <a:schemeClr val="tx2"/>
                </a:solidFill>
                <a:latin typeface="+mj-ea"/>
                <a:ea typeface="+mj-ea"/>
              </a:rPr>
              <a:t>ALU</a:t>
            </a:r>
            <a:endParaRPr kumimoji="1" lang="ja-JP" altLang="en-US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1855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処理装置の概要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169-BE7D-4CF8-9487-CD7DFB206305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195736" y="1844824"/>
            <a:ext cx="4824536" cy="432048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859637" y="2132856"/>
            <a:ext cx="3440555" cy="165618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800" dirty="0" smtClean="0">
                <a:solidFill>
                  <a:schemeClr val="tx2"/>
                </a:solidFill>
              </a:rPr>
              <a:t>CPU</a:t>
            </a:r>
            <a:endParaRPr kumimoji="1" lang="ja-JP" altLang="en-US" sz="8800" dirty="0">
              <a:solidFill>
                <a:schemeClr val="tx2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843808" y="4221088"/>
            <a:ext cx="3440555" cy="165618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2"/>
                </a:solidFill>
              </a:rPr>
              <a:t>主記憶装置</a:t>
            </a:r>
            <a:endParaRPr kumimoji="1" lang="ja-JP" altLang="en-US" sz="4800" dirty="0">
              <a:solidFill>
                <a:schemeClr val="tx2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5220072" y="3824165"/>
            <a:ext cx="288032" cy="360040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rot="10800000">
            <a:off x="3653705" y="3824165"/>
            <a:ext cx="288032" cy="360040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79641" y="3824165"/>
            <a:ext cx="648072" cy="355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kumimoji="1" lang="ja-JP" altLang="en-US" dirty="0" smtClean="0">
                <a:solidFill>
                  <a:schemeClr val="tx2"/>
                </a:solidFill>
              </a:rPr>
              <a:t>バス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コンピュータの基本</a:t>
            </a:r>
            <a:r>
              <a:rPr lang="ja-JP" altLang="en-US" dirty="0" smtClean="0"/>
              <a:t>構成（</a:t>
            </a:r>
            <a:r>
              <a:rPr lang="ja-JP" altLang="en-US" dirty="0"/>
              <a:t>２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169-BE7D-4CF8-9487-CD7DFB206305}" type="slidenum">
              <a:rPr kumimoji="1" lang="ja-JP" altLang="en-US" smtClean="0"/>
              <a:t>37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131840" y="2996952"/>
            <a:ext cx="2448272" cy="136815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2"/>
                </a:solidFill>
              </a:rPr>
              <a:t>処理装置</a:t>
            </a:r>
            <a:endParaRPr kumimoji="1" lang="ja-JP" altLang="en-US" sz="4400" dirty="0">
              <a:solidFill>
                <a:schemeClr val="tx2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1907704" y="3681028"/>
            <a:ext cx="1224136" cy="0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5580112" y="3681028"/>
            <a:ext cx="1224136" cy="0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916887" y="3193114"/>
            <a:ext cx="1008112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ja-JP" altLang="en-US" sz="3200" dirty="0" smtClean="0">
                <a:solidFill>
                  <a:schemeClr val="tx2"/>
                </a:solidFill>
              </a:rPr>
              <a:t>入力装置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78649" y="3193114"/>
            <a:ext cx="1008112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ja-JP" altLang="en-US" sz="3200" dirty="0" smtClean="0">
                <a:solidFill>
                  <a:schemeClr val="tx2"/>
                </a:solidFill>
              </a:rPr>
              <a:t>出力装置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90800" y="4531184"/>
            <a:ext cx="368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制御装置</a:t>
            </a:r>
            <a:r>
              <a:rPr lang="en-US" altLang="ja-JP" dirty="0" smtClean="0"/>
              <a:t>, </a:t>
            </a:r>
            <a:r>
              <a:rPr lang="ja-JP" altLang="en-US" dirty="0" smtClean="0"/>
              <a:t>演算論理装置</a:t>
            </a:r>
            <a:r>
              <a:rPr lang="en-US" altLang="ja-JP" dirty="0" smtClean="0"/>
              <a:t>, </a:t>
            </a:r>
            <a:r>
              <a:rPr lang="ja-JP" altLang="en-US" dirty="0" smtClean="0"/>
              <a:t>記憶装置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936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コンピュータの基本</a:t>
            </a:r>
            <a:r>
              <a:rPr lang="ja-JP" altLang="en-US" dirty="0" smtClean="0"/>
              <a:t>構成（３）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E169-BE7D-4CF8-9487-CD7DFB206305}" type="slidenum">
              <a:rPr kumimoji="1" lang="ja-JP" altLang="en-US" smtClean="0"/>
              <a:t>38</a:t>
            </a:fld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1907704" y="3681028"/>
            <a:ext cx="1224136" cy="0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5580112" y="3681028"/>
            <a:ext cx="1224136" cy="0"/>
          </a:xfrm>
          <a:prstGeom prst="straightConnector1">
            <a:avLst/>
          </a:prstGeom>
          <a:ln w="19050">
            <a:solidFill>
              <a:schemeClr val="tx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916887" y="3193114"/>
            <a:ext cx="1008112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ja-JP" altLang="en-US" sz="3200" dirty="0" smtClean="0">
                <a:solidFill>
                  <a:schemeClr val="tx2"/>
                </a:solidFill>
              </a:rPr>
              <a:t>入力装置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78649" y="3193114"/>
            <a:ext cx="1008112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ja-JP" altLang="en-US" sz="3200" dirty="0" smtClean="0">
                <a:solidFill>
                  <a:schemeClr val="tx2"/>
                </a:solidFill>
              </a:rPr>
              <a:t>出力装置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90800" y="4531184"/>
            <a:ext cx="368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制御装置</a:t>
            </a:r>
            <a:r>
              <a:rPr lang="en-US" altLang="ja-JP" dirty="0" smtClean="0"/>
              <a:t>, </a:t>
            </a:r>
            <a:r>
              <a:rPr lang="ja-JP" altLang="en-US" dirty="0" smtClean="0"/>
              <a:t>演算論理装置</a:t>
            </a:r>
            <a:r>
              <a:rPr lang="en-US" altLang="ja-JP" dirty="0" smtClean="0"/>
              <a:t>, </a:t>
            </a:r>
            <a:r>
              <a:rPr lang="ja-JP" altLang="en-US" dirty="0" smtClean="0"/>
              <a:t>記憶装置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4" y="1127484"/>
            <a:ext cx="1597054" cy="210745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66" y="1397426"/>
            <a:ext cx="1541417" cy="19812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13" y="4441810"/>
            <a:ext cx="1505248" cy="169381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7" y="4547014"/>
            <a:ext cx="1967037" cy="158861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131840" y="2996952"/>
            <a:ext cx="2448272" cy="136815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2"/>
                </a:solidFill>
              </a:rPr>
              <a:t>処理装置</a:t>
            </a:r>
            <a:endParaRPr kumimoji="1" lang="ja-JP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以下は、参考情報です。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75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ISO</a:t>
            </a:r>
            <a:r>
              <a:rPr lang="ja-JP" altLang="en-US" dirty="0" smtClean="0"/>
              <a:t>の</a:t>
            </a:r>
            <a:r>
              <a:rPr kumimoji="1" lang="ja-JP" altLang="en-US" u="sng" dirty="0" smtClean="0"/>
              <a:t>７階層モデル</a:t>
            </a:r>
            <a:endParaRPr kumimoji="1" lang="ja-JP" altLang="en-US" u="sng" dirty="0"/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2791859190"/>
              </p:ext>
            </p:extLst>
          </p:nvPr>
        </p:nvGraphicFramePr>
        <p:xfrm>
          <a:off x="2014330" y="1324454"/>
          <a:ext cx="5782235" cy="502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66720" y="274638"/>
            <a:ext cx="7200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参考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202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レポート（予告）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先日配布した小冊子「明日を作る</a:t>
            </a:r>
            <a:r>
              <a:rPr kumimoji="1" lang="en-US" altLang="ja-JP" dirty="0" smtClean="0"/>
              <a:t>IT</a:t>
            </a:r>
            <a:r>
              <a:rPr kumimoji="1" lang="ja-JP" altLang="en-US" dirty="0" smtClean="0"/>
              <a:t>技術者」を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読み始めてください。最終回に本小冊子に関するレポート課題が出ます。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ja-JP" dirty="0"/>
              <a:t>　</a:t>
            </a:r>
            <a:r>
              <a:rPr kumimoji="1" lang="ja-JP" altLang="en-US" dirty="0" smtClean="0"/>
              <a:t>詳細は後日お知らせします。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547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レポート</a:t>
            </a:r>
            <a:r>
              <a:rPr kumimoji="1" lang="en-US" altLang="ja-JP" dirty="0" smtClean="0"/>
              <a:t>No.3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課題：</a:t>
            </a:r>
            <a:r>
              <a:rPr lang="ja-JP" altLang="en-US" dirty="0"/>
              <a:t>小冊子「明日を作る</a:t>
            </a:r>
            <a:r>
              <a:rPr lang="en-US" altLang="ja-JP" dirty="0"/>
              <a:t>IT</a:t>
            </a:r>
            <a:r>
              <a:rPr lang="ja-JP" altLang="en-US" dirty="0"/>
              <a:t>技術者</a:t>
            </a:r>
            <a:r>
              <a:rPr lang="ja-JP" altLang="en-US" dirty="0" smtClean="0"/>
              <a:t>」の</a:t>
            </a:r>
            <a:r>
              <a:rPr lang="en-US" altLang="ja-JP" dirty="0" smtClean="0"/>
              <a:t> Guide</a:t>
            </a:r>
            <a:r>
              <a:rPr lang="ja-JP" altLang="en-US" dirty="0" smtClean="0"/>
              <a:t> </a:t>
            </a:r>
            <a:r>
              <a:rPr lang="en-US" altLang="ja-JP" dirty="0" smtClean="0"/>
              <a:t>4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ja-JP" dirty="0" smtClean="0"/>
              <a:t>　</a:t>
            </a:r>
            <a:r>
              <a:rPr kumimoji="1" lang="ja-JP" altLang="en-US" dirty="0" smtClean="0"/>
              <a:t>　　　を読み、あなたが重要であると思った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　　用語（</a:t>
            </a:r>
            <a:r>
              <a:rPr lang="ja-JP" altLang="en-US" dirty="0" smtClean="0"/>
              <a:t>キーワード、重要語）を１０個以上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　　書き出しなさい。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146" y="3980784"/>
            <a:ext cx="7355653" cy="2585323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							</a:t>
            </a:r>
            <a:r>
              <a:rPr lang="ja-JP" altLang="en-US" dirty="0" smtClean="0"/>
              <a:t>　　・</a:t>
            </a:r>
            <a:endParaRPr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							</a:t>
            </a:r>
            <a:r>
              <a:rPr kumimoji="1" lang="ja-JP" altLang="en-US" dirty="0" smtClean="0"/>
              <a:t>　　・</a:t>
            </a:r>
            <a:endParaRPr kumimoji="1"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							</a:t>
            </a:r>
            <a:r>
              <a:rPr lang="ja-JP" altLang="en-US" dirty="0" smtClean="0"/>
              <a:t>　　・</a:t>
            </a:r>
            <a:endParaRPr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							</a:t>
            </a:r>
            <a:r>
              <a:rPr kumimoji="1" lang="ja-JP" altLang="en-US" dirty="0" smtClean="0"/>
              <a:t>　　・</a:t>
            </a:r>
            <a:endParaRPr kumimoji="1"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							</a:t>
            </a:r>
            <a:r>
              <a:rPr lang="ja-JP" altLang="en-US" dirty="0" smtClean="0"/>
              <a:t>　　・</a:t>
            </a:r>
            <a:endParaRPr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							</a:t>
            </a:r>
            <a:r>
              <a:rPr kumimoji="1" lang="ja-JP" altLang="en-US" dirty="0" smtClean="0"/>
              <a:t>　　・</a:t>
            </a:r>
            <a:endParaRPr kumimoji="1"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							</a:t>
            </a:r>
            <a:r>
              <a:rPr lang="ja-JP" altLang="en-US" dirty="0" smtClean="0"/>
              <a:t>　　・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学生番号：　　　　　　　　　　氏名：　　　　　　　　　　　提出日：</a:t>
            </a:r>
            <a:r>
              <a:rPr lang="en-US" altLang="ja-JP" dirty="0" smtClean="0"/>
              <a:t>2016/5/16 18</a:t>
            </a:r>
            <a:r>
              <a:rPr lang="ja-JP" altLang="en-US" dirty="0" smtClean="0"/>
              <a:t>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6994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宿題（レポート</a:t>
            </a:r>
            <a:r>
              <a:rPr lang="en-US" altLang="ja-JP" b="1" dirty="0" smtClean="0"/>
              <a:t>No.1</a:t>
            </a:r>
            <a:r>
              <a:rPr lang="ja-JP" altLang="en-US" b="1" dirty="0" smtClean="0"/>
              <a:t>）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2226469"/>
            <a:ext cx="8139793" cy="3263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ja-JP" altLang="en-US" b="1" dirty="0" smtClean="0"/>
              <a:t>課題１</a:t>
            </a:r>
            <a:r>
              <a:rPr kumimoji="1" lang="ja-JP" altLang="en-US" dirty="0" smtClean="0"/>
              <a:t>：配布資料に記載されている</a:t>
            </a:r>
            <a:r>
              <a:rPr kumimoji="1" lang="en-US" altLang="ja-JP" dirty="0" smtClean="0"/>
              <a:t>&lt;&lt;</a:t>
            </a:r>
            <a:r>
              <a:rPr kumimoji="1" lang="ja-JP" altLang="en-US" dirty="0" smtClean="0"/>
              <a:t>事例</a:t>
            </a:r>
            <a:r>
              <a:rPr kumimoji="1" lang="en-US" altLang="ja-JP" dirty="0" smtClean="0"/>
              <a:t>&gt;&gt;(</a:t>
            </a:r>
            <a:r>
              <a:rPr kumimoji="1" lang="ja-JP" altLang="en-US" dirty="0" smtClean="0"/>
              <a:t>全部で７つある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　関して、</a:t>
            </a:r>
            <a:r>
              <a:rPr kumimoji="1" lang="ja-JP" altLang="en-US" u="sng" dirty="0" smtClean="0"/>
              <a:t>３つを選び</a:t>
            </a:r>
            <a:r>
              <a:rPr kumimoji="1" lang="ja-JP" altLang="en-US" dirty="0" smtClean="0"/>
              <a:t>自分なりの解答を作成せよ。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高校生が読んでわかるような解答文にすること。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提出先：研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６階のレポート提出ボックス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提出</a:t>
            </a:r>
            <a:r>
              <a:rPr lang="ja-JP" altLang="en-US" dirty="0" smtClean="0"/>
              <a:t>期限：平成</a:t>
            </a:r>
            <a:r>
              <a:rPr lang="en-US" altLang="ja-JP" dirty="0" smtClean="0"/>
              <a:t>28</a:t>
            </a:r>
            <a:r>
              <a:rPr lang="ja-JP" altLang="en-US" dirty="0" smtClean="0"/>
              <a:t>年</a:t>
            </a:r>
            <a:r>
              <a:rPr lang="en-US" altLang="ja-JP" u="sng" dirty="0" smtClean="0"/>
              <a:t>4</a:t>
            </a:r>
            <a:r>
              <a:rPr lang="ja-JP" altLang="en-US" u="sng" dirty="0" smtClean="0"/>
              <a:t>月</a:t>
            </a:r>
            <a:r>
              <a:rPr lang="en-US" altLang="ja-JP" u="sng" dirty="0" smtClean="0"/>
              <a:t>27</a:t>
            </a:r>
            <a:r>
              <a:rPr lang="ja-JP" altLang="en-US" u="sng" dirty="0" smtClean="0"/>
              <a:t>日</a:t>
            </a:r>
            <a:r>
              <a:rPr lang="ja-JP" altLang="en-US" dirty="0" smtClean="0"/>
              <a:t>（水）</a:t>
            </a:r>
            <a:r>
              <a:rPr lang="en-US" altLang="ja-JP" dirty="0" smtClean="0"/>
              <a:t>1</a:t>
            </a:r>
            <a:r>
              <a:rPr lang="ja-JP" altLang="en-US" dirty="0" smtClean="0"/>
              <a:t>５時まで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形式：</a:t>
            </a:r>
            <a:r>
              <a:rPr kumimoji="1" lang="en-US" altLang="ja-JP" u="sng" dirty="0" smtClean="0"/>
              <a:t>A4</a:t>
            </a:r>
            <a:r>
              <a:rPr kumimoji="1" lang="ja-JP" altLang="en-US" u="sng" dirty="0" smtClean="0"/>
              <a:t>版</a:t>
            </a:r>
            <a:r>
              <a:rPr kumimoji="1" lang="ja-JP" altLang="en-US" dirty="0" smtClean="0"/>
              <a:t>レポート用紙。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　表紙には、授業名、課題名（課題１）、提出年月日、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学籍番号、氏名を大きめに記すこと。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レポートの枚数は４～６ページ程度とする。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1801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第</a:t>
            </a:r>
            <a:r>
              <a:rPr lang="en-US" altLang="ja-JP" dirty="0" smtClean="0"/>
              <a:t>3</a:t>
            </a:r>
            <a:r>
              <a:rPr lang="ja-JP" altLang="en-US" dirty="0" smtClean="0"/>
              <a:t>日目の自宅課題</a:t>
            </a:r>
            <a:r>
              <a:rPr lang="en-US" altLang="ja-JP" dirty="0" smtClean="0"/>
              <a:t>(home work)</a:t>
            </a:r>
            <a:br>
              <a:rPr lang="en-US" altLang="ja-JP" dirty="0" smtClean="0"/>
            </a:br>
            <a:r>
              <a:rPr lang="ja-JP" altLang="en-US" dirty="0" smtClean="0"/>
              <a:t>レポート課題</a:t>
            </a:r>
            <a:r>
              <a:rPr lang="en-US" altLang="ja-JP" dirty="0" smtClean="0"/>
              <a:t>No.2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2226469"/>
            <a:ext cx="8155132" cy="23022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課題：　「</a:t>
            </a:r>
            <a:r>
              <a:rPr kumimoji="1" lang="ja-JP" altLang="en-US" dirty="0" smtClean="0">
                <a:solidFill>
                  <a:srgbClr val="FF0000"/>
                </a:solidFill>
              </a:rPr>
              <a:t>自分の勉強（学習）に役立つ人工知能システム</a:t>
            </a:r>
            <a:r>
              <a:rPr kumimoji="1" lang="ja-JP" altLang="en-US" dirty="0" smtClean="0"/>
              <a:t>（アプリ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　　　ケーション）」があるとしたら、それはどんなものか？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　　</a:t>
            </a:r>
            <a:r>
              <a:rPr lang="ja-JP" altLang="en-US" dirty="0"/>
              <a:t>　</a:t>
            </a:r>
            <a:r>
              <a:rPr lang="ja-JP" altLang="en-US" dirty="0" smtClean="0"/>
              <a:t>１つ考え、それを必要に応じて図なども用いながら説明しなさい。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（注）提案人工知能システム（アプリケーション）に関して、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その</a:t>
            </a:r>
            <a:r>
              <a:rPr lang="ja-JP" altLang="en-US" dirty="0" smtClean="0">
                <a:solidFill>
                  <a:srgbClr val="FF0000"/>
                </a:solidFill>
              </a:rPr>
              <a:t>概要</a:t>
            </a:r>
            <a:r>
              <a:rPr lang="en-US" altLang="ja-JP" dirty="0" smtClean="0"/>
              <a:t>(overview)</a:t>
            </a:r>
            <a:r>
              <a:rPr lang="ja-JP" altLang="en-US" dirty="0" smtClean="0"/>
              <a:t>と</a:t>
            </a:r>
            <a:r>
              <a:rPr lang="ja-JP" altLang="en-US" dirty="0" smtClean="0">
                <a:solidFill>
                  <a:srgbClr val="FF0000"/>
                </a:solidFill>
              </a:rPr>
              <a:t>必要な技術</a:t>
            </a:r>
            <a:r>
              <a:rPr lang="en-US" altLang="ja-JP" dirty="0" smtClean="0"/>
              <a:t>(element technology)</a:t>
            </a:r>
            <a:r>
              <a:rPr lang="ja-JP" altLang="en-US" dirty="0" smtClean="0"/>
              <a:t>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　　　　　　ついて述べること。</a:t>
            </a:r>
            <a:endParaRPr lang="en-US" altLang="ja-JP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Tokyo University of Technology 2016 (H. Kameda)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829A-FD1B-4C69-BDD2-A30A17960ABB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7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ディジタル化の流れ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err="1"/>
              <a:t>ー</a:t>
            </a:r>
            <a:r>
              <a:rPr kumimoji="1" lang="ja-JP" altLang="en-US" dirty="0" smtClean="0"/>
              <a:t>アナログ量をディジタル量へー</a:t>
            </a:r>
            <a:endParaRPr kumimoji="1" lang="ja-JP" altLang="en-US" dirty="0"/>
          </a:p>
        </p:txBody>
      </p:sp>
      <p:graphicFrame>
        <p:nvGraphicFramePr>
          <p:cNvPr id="4" name="図表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596244" y="5085184"/>
            <a:ext cx="782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（注）・標本化：</a:t>
            </a:r>
            <a:r>
              <a:rPr lang="en-US" altLang="ja-JP" sz="2400" b="1" dirty="0" smtClean="0"/>
              <a:t>sampling</a:t>
            </a:r>
            <a:r>
              <a:rPr lang="ja-JP" altLang="en-US" sz="2400" b="1" dirty="0" smtClean="0"/>
              <a:t>　　・量子化</a:t>
            </a:r>
            <a:r>
              <a:rPr lang="en-US" altLang="ja-JP" sz="2400" b="1" dirty="0" smtClean="0"/>
              <a:t>quantization</a:t>
            </a:r>
            <a:br>
              <a:rPr lang="en-US" altLang="ja-JP" sz="2400" b="1" dirty="0" smtClean="0"/>
            </a:br>
            <a:r>
              <a:rPr lang="ja-JP" altLang="en-US" sz="2400" b="1" dirty="0" smtClean="0"/>
              <a:t>　　　・符号化：</a:t>
            </a:r>
            <a:r>
              <a:rPr lang="en-US" altLang="ja-JP" sz="2400" b="1" dirty="0" smtClean="0"/>
              <a:t>coding</a:t>
            </a:r>
            <a:endParaRPr kumimoji="1" lang="ja-JP" altLang="en-US" sz="2400" b="1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C9A-87D2-4D04-B7EF-A4709A0AA7C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52320" y="260484"/>
            <a:ext cx="72502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重要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864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シャノン・染谷の</a:t>
            </a:r>
            <a:r>
              <a:rPr lang="ja-JP" altLang="en-US" dirty="0" smtClean="0">
                <a:solidFill>
                  <a:srgbClr val="FF0000"/>
                </a:solidFill>
              </a:rPr>
              <a:t>標本化定理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i="1" dirty="0" smtClean="0"/>
              <a:t>X(t)</a:t>
            </a:r>
            <a:r>
              <a:rPr kumimoji="1" lang="ja-JP" altLang="en-US" dirty="0" smtClean="0"/>
              <a:t>が</a:t>
            </a:r>
            <a:r>
              <a:rPr kumimoji="1" lang="ja-JP" altLang="en-US" i="1" dirty="0" smtClean="0"/>
              <a:t>０</a:t>
            </a:r>
            <a:r>
              <a:rPr kumimoji="1" lang="ja-JP" altLang="en-US" dirty="0" smtClean="0"/>
              <a:t>～</a:t>
            </a:r>
            <a:r>
              <a:rPr kumimoji="1" lang="en-US" altLang="ja-JP" i="1" dirty="0" smtClean="0"/>
              <a:t>F</a:t>
            </a:r>
            <a:r>
              <a:rPr kumimoji="1" lang="en-US" altLang="ja-JP" dirty="0" smtClean="0"/>
              <a:t>[Hz]</a:t>
            </a:r>
            <a:r>
              <a:rPr kumimoji="1" lang="ja-JP" altLang="en-US" dirty="0" smtClean="0"/>
              <a:t>の間の値しかとらないとする。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このとき、</a:t>
            </a:r>
            <a:r>
              <a:rPr kumimoji="1" lang="en-US" altLang="ja-JP" i="1" dirty="0" smtClean="0"/>
              <a:t>x(t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</a:t>
            </a:r>
            <a:r>
              <a:rPr kumimoji="1" lang="en-US" altLang="ja-JP" i="1" dirty="0" smtClean="0"/>
              <a:t>T</a:t>
            </a:r>
            <a:r>
              <a:rPr kumimoji="1" lang="en-US" altLang="ja-JP" dirty="0" smtClean="0"/>
              <a:t>&lt;=1/(2</a:t>
            </a:r>
            <a:r>
              <a:rPr kumimoji="1" lang="en-US" altLang="ja-JP" i="1" dirty="0" smtClean="0"/>
              <a:t>F</a:t>
            </a:r>
            <a:r>
              <a:rPr kumimoji="1" lang="en-US" altLang="ja-JP" dirty="0" smtClean="0"/>
              <a:t>)[</a:t>
            </a:r>
            <a:r>
              <a:rPr kumimoji="1" lang="ja-JP" altLang="en-US" dirty="0" smtClean="0"/>
              <a:t>秒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毎に測定（標本化）したデータ系列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</a:t>
            </a:r>
            <a:r>
              <a:rPr kumimoji="1" lang="en-US" altLang="ja-JP" sz="2400" dirty="0" smtClean="0"/>
              <a:t>{ </a:t>
            </a:r>
            <a:r>
              <a:rPr kumimoji="1" lang="ja-JP" altLang="en-US" sz="2400" dirty="0" smtClean="0"/>
              <a:t>・・</a:t>
            </a:r>
            <a:r>
              <a:rPr kumimoji="1" lang="ja-JP" altLang="en-US" sz="2400" i="1" dirty="0" smtClean="0"/>
              <a:t>・</a:t>
            </a:r>
            <a:r>
              <a:rPr kumimoji="1" lang="en-US" altLang="ja-JP" sz="2400" i="1" dirty="0" smtClean="0"/>
              <a:t>, x(-3T), x(-2T), x(-T), x(0), x(T), x(2T), x(3T), </a:t>
            </a:r>
            <a:r>
              <a:rPr kumimoji="1" lang="ja-JP" altLang="en-US" sz="2400" i="1" dirty="0" smtClean="0"/>
              <a:t>・・・</a:t>
            </a:r>
            <a:r>
              <a:rPr kumimoji="1" lang="en-US" altLang="ja-JP" sz="2400" i="1" dirty="0" smtClean="0"/>
              <a:t>, x(</a:t>
            </a:r>
            <a:r>
              <a:rPr kumimoji="1" lang="en-US" altLang="ja-JP" sz="2400" i="1" dirty="0" err="1" smtClean="0"/>
              <a:t>nT</a:t>
            </a:r>
            <a:r>
              <a:rPr kumimoji="1" lang="en-US" altLang="ja-JP" sz="2400" i="1" dirty="0" smtClean="0"/>
              <a:t>),</a:t>
            </a:r>
            <a:r>
              <a:rPr kumimoji="1" lang="ja-JP" altLang="en-US" sz="2400" i="1" dirty="0" smtClean="0"/>
              <a:t>・・・</a:t>
            </a:r>
            <a:r>
              <a:rPr kumimoji="1" lang="en-US" altLang="ja-JP" sz="2400" dirty="0" smtClean="0"/>
              <a:t>}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に対して、以下の式が成り立つ。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1403648" y="4180329"/>
          <a:ext cx="5832648" cy="220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数式" r:id="rId3" imgW="2019240" imgH="761760" progId="Equation.3">
                  <p:embed/>
                </p:oleObj>
              </mc:Choice>
              <mc:Fallback>
                <p:oleObj name="数式" r:id="rId3" imgW="20192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180329"/>
                        <a:ext cx="5832648" cy="2200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2C9A-87D2-4D04-B7EF-A4709A0AA7C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66720" y="274638"/>
            <a:ext cx="7200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重要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7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参考メモ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標本化定理を理解するためには、</a:t>
            </a:r>
            <a:r>
              <a:rPr kumimoji="1" lang="en-US" altLang="ja-JP" dirty="0" smtClean="0"/>
              <a:t>Fourier</a:t>
            </a:r>
            <a:r>
              <a:rPr kumimoji="1" lang="ja-JP" altLang="en-US" dirty="0" smtClean="0"/>
              <a:t>変換（フーリエ変換）を学ぶ必要がある。</a:t>
            </a:r>
            <a:endParaRPr kumimoji="1" lang="en-US" altLang="ja-JP" dirty="0" smtClean="0"/>
          </a:p>
          <a:p>
            <a:r>
              <a:rPr lang="ja-JP" altLang="en-US" dirty="0" smtClean="0"/>
              <a:t>フーリエ</a:t>
            </a:r>
            <a:r>
              <a:rPr lang="ja-JP" altLang="en-US" dirty="0"/>
              <a:t>変換</a:t>
            </a:r>
            <a:r>
              <a:rPr lang="ja-JP" altLang="en-US" dirty="0" smtClean="0"/>
              <a:t>をより深く理解するためには、微積分学や線形代数（ベクトル）を学ぶ必要がある。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（参考）　微積分学＋線形代数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→ 関数解析（ヒルベルト空間）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69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確認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標本化：　時間の離散化</a:t>
            </a:r>
            <a:endParaRPr kumimoji="1" lang="en-US" altLang="ja-JP" dirty="0" smtClean="0"/>
          </a:p>
          <a:p>
            <a:r>
              <a:rPr lang="ja-JP" altLang="en-US" dirty="0" smtClean="0"/>
              <a:t>量子化：　測定量（計測量）の離散化</a:t>
            </a:r>
            <a:endParaRPr lang="en-US" altLang="ja-JP" dirty="0" smtClean="0"/>
          </a:p>
          <a:p>
            <a:r>
              <a:rPr kumimoji="1" lang="ja-JP" altLang="en-US" dirty="0" smtClean="0"/>
              <a:t>符号化：　０と１で表現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（注）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値１０</a:t>
            </a:r>
            <a:r>
              <a:rPr lang="ja-JP" altLang="en-US" dirty="0" smtClean="0"/>
              <a:t>を</a:t>
            </a:r>
            <a:r>
              <a:rPr kumimoji="1" lang="ja-JP" altLang="en-US" dirty="0" smtClean="0"/>
              <a:t>２進数</a:t>
            </a:r>
            <a:r>
              <a:rPr kumimoji="1" lang="en-US" altLang="ja-JP" dirty="0" smtClean="0"/>
              <a:t>1010</a:t>
            </a:r>
            <a:r>
              <a:rPr kumimoji="1" lang="ja-JP" altLang="en-US" dirty="0" smtClean="0"/>
              <a:t>で表す。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文字</a:t>
            </a:r>
            <a:r>
              <a:rPr lang="en-US" altLang="ja-JP" dirty="0" smtClean="0"/>
              <a:t>a</a:t>
            </a:r>
            <a:r>
              <a:rPr lang="ja-JP" altLang="en-US" dirty="0" smtClean="0"/>
              <a:t>を</a:t>
            </a:r>
            <a:r>
              <a:rPr lang="en-US" altLang="ja-JP" dirty="0" smtClean="0"/>
              <a:t>10</a:t>
            </a:r>
            <a:r>
              <a:rPr lang="ja-JP" altLang="en-US" dirty="0" smtClean="0"/>
              <a:t>進数</a:t>
            </a:r>
            <a:r>
              <a:rPr lang="en-US" altLang="ja-JP" dirty="0" smtClean="0"/>
              <a:t>97</a:t>
            </a:r>
            <a:r>
              <a:rPr lang="ja-JP" altLang="en-US" dirty="0" smtClean="0"/>
              <a:t>（</a:t>
            </a:r>
            <a:r>
              <a:rPr lang="en-US" altLang="ja-JP" dirty="0" smtClean="0"/>
              <a:t>16</a:t>
            </a:r>
            <a:r>
              <a:rPr lang="ja-JP" altLang="en-US" dirty="0" smtClean="0"/>
              <a:t>進数</a:t>
            </a:r>
            <a:r>
              <a:rPr lang="en-US" altLang="ja-JP" dirty="0" smtClean="0"/>
              <a:t>61</a:t>
            </a:r>
            <a:r>
              <a:rPr lang="ja-JP" altLang="en-US" dirty="0" smtClean="0"/>
              <a:t>）で表す。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したがって、</a:t>
            </a:r>
            <a:r>
              <a:rPr lang="en-US" altLang="ja-JP" dirty="0" smtClean="0"/>
              <a:t>2</a:t>
            </a:r>
            <a:r>
              <a:rPr lang="ja-JP" altLang="en-US" dirty="0" smtClean="0"/>
              <a:t>進数で</a:t>
            </a:r>
            <a:r>
              <a:rPr lang="en-US" altLang="ja-JP" dirty="0" smtClean="0"/>
              <a:t>01100001</a:t>
            </a:r>
            <a:r>
              <a:rPr lang="ja-JP" altLang="en-US" dirty="0" smtClean="0"/>
              <a:t>と表す。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画像も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1</a:t>
            </a:r>
            <a:r>
              <a:rPr lang="ja-JP" altLang="en-US" dirty="0" smtClean="0"/>
              <a:t>で表す。</a:t>
            </a:r>
            <a:endParaRPr kumimoji="1" lang="en-US" altLang="ja-JP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58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7383" y="274638"/>
            <a:ext cx="8577943" cy="1143000"/>
          </a:xfrm>
        </p:spPr>
        <p:txBody>
          <a:bodyPr>
            <a:normAutofit/>
          </a:bodyPr>
          <a:lstStyle/>
          <a:p>
            <a:r>
              <a:rPr lang="ja-JP" altLang="en-US" u="sng" dirty="0" smtClean="0"/>
              <a:t>インターネットは、ネットのネット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8046" y="1600200"/>
            <a:ext cx="8900160" cy="452596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複数の</a:t>
            </a:r>
            <a:r>
              <a:rPr kumimoji="1" lang="en-US" altLang="ja-JP" dirty="0" smtClean="0"/>
              <a:t>LAN</a:t>
            </a:r>
            <a:r>
              <a:rPr kumimoji="1" lang="ja-JP" altLang="en-US" dirty="0" smtClean="0"/>
              <a:t>同士をつなげたものがインターネット</a:t>
            </a:r>
            <a:endParaRPr kumimoji="1" lang="en-US" altLang="ja-JP" dirty="0" smtClean="0"/>
          </a:p>
          <a:p>
            <a:r>
              <a:rPr lang="ja-JP" altLang="en-US" dirty="0" smtClean="0"/>
              <a:t>英語では、</a:t>
            </a:r>
            <a:r>
              <a:rPr lang="en-US" altLang="ja-JP" dirty="0" smtClean="0">
                <a:solidFill>
                  <a:srgbClr val="FF0000"/>
                </a:solidFill>
              </a:rPr>
              <a:t>the Internet </a:t>
            </a:r>
            <a:r>
              <a:rPr lang="ja-JP" altLang="en-US" dirty="0" smtClean="0"/>
              <a:t>あるいは、</a:t>
            </a:r>
            <a:r>
              <a:rPr lang="en-US" altLang="ja-JP" dirty="0" smtClean="0">
                <a:solidFill>
                  <a:srgbClr val="FF0000"/>
                </a:solidFill>
              </a:rPr>
              <a:t>Internet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と記す。</a:t>
            </a:r>
            <a:endParaRPr lang="en-US" altLang="ja-JP" dirty="0" smtClean="0"/>
          </a:p>
          <a:p>
            <a:r>
              <a:rPr kumimoji="1" lang="ja-JP" altLang="en-US" dirty="0" smtClean="0"/>
              <a:t>用語</a:t>
            </a:r>
            <a:r>
              <a:rPr kumimoji="1" lang="en-US" altLang="ja-JP" dirty="0" smtClean="0"/>
              <a:t> “internet” </a:t>
            </a:r>
            <a:r>
              <a:rPr kumimoji="1" lang="ja-JP" altLang="en-US" dirty="0" smtClean="0"/>
              <a:t>は、「相互接続したネットワーク」を意味する普通名詞。</a:t>
            </a:r>
            <a:endParaRPr kumimoji="1" lang="en-US" altLang="ja-JP" dirty="0" smtClean="0"/>
          </a:p>
          <a:p>
            <a:r>
              <a:rPr lang="ja-JP" altLang="en-US" dirty="0"/>
              <a:t>用語</a:t>
            </a:r>
            <a:r>
              <a:rPr lang="en-US" altLang="ja-JP" dirty="0"/>
              <a:t> </a:t>
            </a:r>
            <a:r>
              <a:rPr lang="en-US" altLang="ja-JP" dirty="0" smtClean="0"/>
              <a:t>“Internet</a:t>
            </a:r>
            <a:r>
              <a:rPr lang="en-US" altLang="ja-JP" dirty="0"/>
              <a:t>” </a:t>
            </a:r>
            <a:r>
              <a:rPr lang="ja-JP" altLang="en-US" dirty="0"/>
              <a:t>は</a:t>
            </a:r>
            <a:r>
              <a:rPr lang="ja-JP" altLang="en-US" dirty="0" smtClean="0"/>
              <a:t>、現在地球上に存在し、私たちが日常的に利用しているあのインターネットのこと。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　東京工科大学コンピュータサイエンス学部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77B-B421-3442-85AB-482A94357AE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79932" y="196261"/>
            <a:ext cx="7200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重要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747215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993</Words>
  <Application>Microsoft Office PowerPoint</Application>
  <PresentationFormat>画面に合わせる (4:3)</PresentationFormat>
  <Paragraphs>397</Paragraphs>
  <Slides>43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9" baseType="lpstr">
      <vt:lpstr>ＭＳ Ｐゴシック</vt:lpstr>
      <vt:lpstr>Arial</vt:lpstr>
      <vt:lpstr>Calibri</vt:lpstr>
      <vt:lpstr>Wingdings</vt:lpstr>
      <vt:lpstr>ホワイト</vt:lpstr>
      <vt:lpstr>数式</vt:lpstr>
      <vt:lpstr>コンピュータサイエンス概論2016 第5日目(5/16)</vt:lpstr>
      <vt:lpstr>授業計画</vt:lpstr>
      <vt:lpstr>前回の復習から</vt:lpstr>
      <vt:lpstr>ISOの７階層モデル</vt:lpstr>
      <vt:lpstr>ディジタル化の流れ ーアナログ量をディジタル量へー</vt:lpstr>
      <vt:lpstr>シャノン・染谷の標本化定理</vt:lpstr>
      <vt:lpstr>参考メモ</vt:lpstr>
      <vt:lpstr>確認</vt:lpstr>
      <vt:lpstr>インターネットは、ネットのネット</vt:lpstr>
      <vt:lpstr>インターネットコマンド紹介</vt:lpstr>
      <vt:lpstr>それでは、そろそろ今日の本題へ</vt:lpstr>
      <vt:lpstr>倫理の話</vt:lpstr>
      <vt:lpstr>倫理＝人としてどうなのか？</vt:lpstr>
      <vt:lpstr>気分転換に、情報提供！</vt:lpstr>
      <vt:lpstr>ちょっとだけコーディング</vt:lpstr>
      <vt:lpstr>ＩＩ．コンピュータの仕組み</vt:lpstr>
      <vt:lpstr>コンピュータの基本構成(前回の確認)</vt:lpstr>
      <vt:lpstr>情報処理の基本的形態</vt:lpstr>
      <vt:lpstr>コンピュータの基本構成（１）</vt:lpstr>
      <vt:lpstr>処理装置の概要</vt:lpstr>
      <vt:lpstr>処理装置の概要</vt:lpstr>
      <vt:lpstr>処理装置の概要</vt:lpstr>
      <vt:lpstr>CPUの概観例</vt:lpstr>
      <vt:lpstr>処理装置の概要</vt:lpstr>
      <vt:lpstr>処理装置の概要</vt:lpstr>
      <vt:lpstr>レジスタ</vt:lpstr>
      <vt:lpstr>CPU内の動作サイクル</vt:lpstr>
      <vt:lpstr>ＣＰＵの動作を例で理解</vt:lpstr>
      <vt:lpstr>ＣＰＵの動作を例で理解</vt:lpstr>
      <vt:lpstr>ＣＰＵの動作サイクル</vt:lpstr>
      <vt:lpstr>コンピュータは0と1の世界</vt:lpstr>
      <vt:lpstr>ＣＰＵの動作サイクル</vt:lpstr>
      <vt:lpstr>確認</vt:lpstr>
      <vt:lpstr>処理装置の概要</vt:lpstr>
      <vt:lpstr>処理装置の概要</vt:lpstr>
      <vt:lpstr>処理装置の概要</vt:lpstr>
      <vt:lpstr>コンピュータの基本構成（２）</vt:lpstr>
      <vt:lpstr>コンピュータの基本構成（３）</vt:lpstr>
      <vt:lpstr>以下は、参考情報です。</vt:lpstr>
      <vt:lpstr>レポート（予告）</vt:lpstr>
      <vt:lpstr>レポートNo.3</vt:lpstr>
      <vt:lpstr>宿題（レポートNo.1）</vt:lpstr>
      <vt:lpstr>第3日目の自宅課題(home work) レポート課題No.2</vt:lpstr>
    </vt:vector>
  </TitlesOfParts>
  <Company>Tokyo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コンピュータサイエンス概論２０１５</dc:title>
  <dc:creator>亀田 弘之</dc:creator>
  <cp:lastModifiedBy>亀田 弘之</cp:lastModifiedBy>
  <cp:revision>75</cp:revision>
  <dcterms:created xsi:type="dcterms:W3CDTF">2015-04-25T14:44:59Z</dcterms:created>
  <dcterms:modified xsi:type="dcterms:W3CDTF">2016-05-16T03:49:56Z</dcterms:modified>
</cp:coreProperties>
</file>