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1" r:id="rId3"/>
    <p:sldId id="274" r:id="rId4"/>
    <p:sldId id="273" r:id="rId5"/>
    <p:sldId id="275" r:id="rId6"/>
    <p:sldId id="276" r:id="rId7"/>
    <p:sldId id="277" r:id="rId8"/>
    <p:sldId id="279" r:id="rId9"/>
    <p:sldId id="270" r:id="rId10"/>
    <p:sldId id="259" r:id="rId11"/>
    <p:sldId id="280" r:id="rId12"/>
    <p:sldId id="265" r:id="rId13"/>
    <p:sldId id="281" r:id="rId14"/>
    <p:sldId id="271" r:id="rId15"/>
    <p:sldId id="272" r:id="rId16"/>
    <p:sldId id="269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9E89-61BB-4B29-9D80-C7D512D92141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FFD12-CFD2-4C0E-9AAA-E00C1354EF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7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E8B5-8F4B-499C-967D-B522D2133C7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68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21A1F-D26F-4C7D-85A4-3DD73C44301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72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27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9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60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12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3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00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2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5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8CFB-1613-4A71-AC99-CD887B842E33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BE8D-3E44-4CA5-9583-BBC9C4E9E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2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cite.co.jp/News/world_g/20141029/Postseven_283759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7648" y="2130426"/>
            <a:ext cx="8531411" cy="1470025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コンピュータサイエンス概論</a:t>
            </a:r>
            <a:r>
              <a:rPr lang="ja-JP" altLang="en-US" dirty="0" smtClean="0"/>
              <a:t>２０１</a:t>
            </a:r>
            <a:r>
              <a:rPr lang="ja-JP" altLang="en-US" dirty="0"/>
              <a:t>６</a:t>
            </a:r>
            <a:r>
              <a:rPr lang="ja-JP" altLang="en-US" dirty="0" smtClean="0"/>
              <a:t>第８日目（最終回）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東京工科大学</a:t>
            </a:r>
            <a:endParaRPr kumimoji="1" lang="en-US" altLang="ja-JP" dirty="0" smtClean="0"/>
          </a:p>
          <a:p>
            <a:r>
              <a:rPr lang="ja-JP" altLang="en-US" dirty="0" smtClean="0"/>
              <a:t>コンピュータサイエンス学部</a:t>
            </a:r>
            <a:endParaRPr lang="en-US" altLang="ja-JP" dirty="0" smtClean="0"/>
          </a:p>
          <a:p>
            <a:r>
              <a:rPr kumimoji="1" lang="ja-JP" altLang="en-US" dirty="0" smtClean="0"/>
              <a:t>担当：亀田弘之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359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到達目標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7326" y="2072096"/>
            <a:ext cx="8032025" cy="3611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 smtClean="0">
                <a:effectLst/>
              </a:rPr>
              <a:t>コンピュータサイエンスに関して以下のことが到達目標である。</a:t>
            </a:r>
            <a:endParaRPr lang="en-US" altLang="ja-JP" dirty="0" smtClean="0">
              <a:effectLst/>
            </a:endParaRPr>
          </a:p>
          <a:p>
            <a:pPr marL="0" indent="0">
              <a:buNone/>
            </a:pPr>
            <a:r>
              <a:rPr lang="ja-JP" altLang="en-US" dirty="0" smtClean="0">
                <a:effectLst/>
              </a:rPr>
              <a:t/>
            </a:r>
            <a:br>
              <a:rPr lang="ja-JP" altLang="en-US" dirty="0" smtClean="0">
                <a:effectLst/>
              </a:rPr>
            </a:br>
            <a:r>
              <a:rPr lang="ja-JP" altLang="en-US" dirty="0" smtClean="0">
                <a:effectLst/>
              </a:rPr>
              <a:t>　１．コンピュータサイエンスの</a:t>
            </a: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　　</a:t>
            </a:r>
            <a:r>
              <a:rPr lang="ja-JP" altLang="en-US" u="sng" dirty="0" smtClean="0">
                <a:effectLst/>
              </a:rPr>
              <a:t>社会的役割・意義</a:t>
            </a:r>
            <a:r>
              <a:rPr lang="ja-JP" altLang="en-US" dirty="0" smtClean="0">
                <a:effectLst/>
              </a:rPr>
              <a:t>を理解し説明できる。</a:t>
            </a:r>
            <a:br>
              <a:rPr lang="ja-JP" altLang="en-US" dirty="0" smtClean="0">
                <a:effectLst/>
              </a:rPr>
            </a:br>
            <a:r>
              <a:rPr lang="ja-JP" altLang="en-US" dirty="0" smtClean="0">
                <a:effectLst/>
              </a:rPr>
              <a:t>　</a:t>
            </a: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２．コンピュータサイエンスを学ぶ上での</a:t>
            </a: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　　</a:t>
            </a:r>
            <a:r>
              <a:rPr lang="ja-JP" altLang="en-US" u="sng" dirty="0" smtClean="0">
                <a:effectLst/>
              </a:rPr>
              <a:t>重要な能力・資質</a:t>
            </a:r>
            <a:r>
              <a:rPr lang="ja-JP" altLang="en-US" dirty="0" smtClean="0">
                <a:effectLst/>
              </a:rPr>
              <a:t>を理解する。</a:t>
            </a:r>
            <a:br>
              <a:rPr lang="ja-JP" altLang="en-US" dirty="0" smtClean="0">
                <a:effectLst/>
              </a:rPr>
            </a:b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３．コンピュータサイエンスの概要を説明できる。</a:t>
            </a:r>
            <a:br>
              <a:rPr lang="ja-JP" altLang="en-US" dirty="0" smtClean="0">
                <a:effectLst/>
              </a:rPr>
            </a:b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４．将来の</a:t>
            </a:r>
            <a:r>
              <a:rPr lang="ja-JP" altLang="en-US" u="sng" dirty="0" smtClean="0">
                <a:effectLst/>
              </a:rPr>
              <a:t>コース選択</a:t>
            </a:r>
            <a:r>
              <a:rPr lang="ja-JP" altLang="en-US" dirty="0" smtClean="0">
                <a:effectLst/>
              </a:rPr>
              <a:t>（案）を自力で作成し、</a:t>
            </a:r>
            <a:r>
              <a:rPr lang="en-US" altLang="ja-JP" dirty="0" smtClean="0">
                <a:effectLst/>
              </a:rPr>
              <a:t/>
            </a:r>
            <a:br>
              <a:rPr lang="en-US" altLang="ja-JP" dirty="0" smtClean="0">
                <a:effectLst/>
              </a:rPr>
            </a:br>
            <a:r>
              <a:rPr lang="ja-JP" altLang="en-US" dirty="0" smtClean="0">
                <a:effectLst/>
              </a:rPr>
              <a:t>　　　人にわかりやすく説明できる。 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コンピュータサイエンス概論</a:t>
            </a:r>
            <a:r>
              <a:rPr kumimoji="1" lang="en-US" altLang="ja-JP" smtClean="0"/>
              <a:t>2015 </a:t>
            </a:r>
            <a:r>
              <a:rPr kumimoji="1" lang="ja-JP" altLang="en-US" smtClean="0"/>
              <a:t>東京工科大学コンピュータサイエンス学部（担当：亀田弘之）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77B-B421-3442-85AB-482A94357AE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1079" y="0"/>
            <a:ext cx="10515600" cy="840682"/>
          </a:xfrm>
        </p:spPr>
        <p:txBody>
          <a:bodyPr/>
          <a:lstStyle/>
          <a:p>
            <a:r>
              <a:rPr kumimoji="1" lang="ja-JP" altLang="en-US" dirty="0" smtClean="0"/>
              <a:t>授業計画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5728" y="840682"/>
            <a:ext cx="11566301" cy="5708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第１回</a:t>
            </a:r>
            <a:r>
              <a:rPr lang="en-US" altLang="ja-JP" dirty="0"/>
              <a:t>:</a:t>
            </a:r>
            <a:r>
              <a:rPr lang="ja-JP" altLang="en-US" dirty="0">
                <a:solidFill>
                  <a:srgbClr val="FF0000"/>
                </a:solidFill>
              </a:rPr>
              <a:t>プログラミングの</a:t>
            </a:r>
            <a:r>
              <a:rPr lang="ja-JP" altLang="en-US" dirty="0" smtClean="0">
                <a:solidFill>
                  <a:srgbClr val="FF0000"/>
                </a:solidFill>
              </a:rPr>
              <a:t>楽しさ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（</a:t>
            </a:r>
            <a:r>
              <a:rPr lang="en-US" altLang="ja-JP" dirty="0"/>
              <a:t>21</a:t>
            </a:r>
            <a:r>
              <a:rPr lang="ja-JP" altLang="en-US" dirty="0"/>
              <a:t>世紀の忍法使いアイテム＝プログラミング言語を知る）</a:t>
            </a:r>
            <a:br>
              <a:rPr lang="ja-JP" altLang="en-US" dirty="0"/>
            </a:br>
            <a:r>
              <a:rPr lang="ja-JP" altLang="en-US" dirty="0"/>
              <a:t>第２回：</a:t>
            </a:r>
            <a:r>
              <a:rPr lang="ja-JP" altLang="en-US" dirty="0">
                <a:solidFill>
                  <a:srgbClr val="FF0000"/>
                </a:solidFill>
              </a:rPr>
              <a:t>コンピュータサイエンスと法・倫理</a:t>
            </a:r>
            <a:r>
              <a:rPr lang="ja-JP" altLang="en-US" dirty="0"/>
              <a:t>（知的財産権，さまざまな事例紹介）</a:t>
            </a:r>
            <a:br>
              <a:rPr lang="ja-JP" altLang="en-US" dirty="0"/>
            </a:br>
            <a:r>
              <a:rPr lang="ja-JP" altLang="en-US" dirty="0"/>
              <a:t>第３回：</a:t>
            </a:r>
            <a:r>
              <a:rPr lang="ja-JP" altLang="en-US" dirty="0">
                <a:solidFill>
                  <a:srgbClr val="FF0000"/>
                </a:solidFill>
              </a:rPr>
              <a:t>コンピュータサイエンスと知能研究・ゲーム</a:t>
            </a:r>
            <a:r>
              <a:rPr lang="ja-JP" altLang="en-US" dirty="0" smtClean="0">
                <a:solidFill>
                  <a:srgbClr val="FF0000"/>
                </a:solidFill>
              </a:rPr>
              <a:t>研究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　　　　（</a:t>
            </a:r>
            <a:r>
              <a:rPr lang="ja-JP" altLang="en-US" dirty="0"/>
              <a:t>人工知能・機械学習・脳科学・認知科学などの魅力を知る）</a:t>
            </a:r>
            <a:br>
              <a:rPr lang="ja-JP" altLang="en-US" dirty="0"/>
            </a:br>
            <a:r>
              <a:rPr lang="ja-JP" altLang="en-US" dirty="0"/>
              <a:t>第４回：</a:t>
            </a:r>
            <a:r>
              <a:rPr lang="ja-JP" altLang="en-US" dirty="0">
                <a:solidFill>
                  <a:srgbClr val="FF0000"/>
                </a:solidFill>
              </a:rPr>
              <a:t>コンピュータと情報ネットワークの</a:t>
            </a:r>
            <a:r>
              <a:rPr lang="ja-JP" altLang="en-US" dirty="0" smtClean="0">
                <a:solidFill>
                  <a:srgbClr val="FF0000"/>
                </a:solidFill>
              </a:rPr>
              <a:t>仕組み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　　　　（コンピュータ</a:t>
            </a:r>
            <a:r>
              <a:rPr lang="ja-JP" altLang="en-US" dirty="0"/>
              <a:t>と</a:t>
            </a:r>
            <a:r>
              <a:rPr lang="ja-JP" altLang="en-US" dirty="0" smtClean="0"/>
              <a:t>ネットワークの仕組み</a:t>
            </a:r>
            <a:r>
              <a:rPr lang="ja-JP" altLang="en-US" dirty="0"/>
              <a:t>・</a:t>
            </a:r>
            <a:r>
              <a:rPr lang="ja-JP" altLang="en-US" dirty="0" smtClean="0"/>
              <a:t>原理の基礎を</a:t>
            </a:r>
            <a:r>
              <a:rPr lang="ja-JP" altLang="en-US" dirty="0"/>
              <a:t>知る）</a:t>
            </a:r>
            <a:br>
              <a:rPr lang="ja-JP" altLang="en-US" dirty="0"/>
            </a:br>
            <a:r>
              <a:rPr lang="ja-JP" altLang="en-US" dirty="0"/>
              <a:t>第５回：</a:t>
            </a:r>
            <a:r>
              <a:rPr lang="ja-JP" altLang="en-US" dirty="0" smtClean="0">
                <a:solidFill>
                  <a:srgbClr val="FF0000"/>
                </a:solidFill>
              </a:rPr>
              <a:t>クラウドコンピューティング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（</a:t>
            </a:r>
            <a:r>
              <a:rPr lang="ja-JP" altLang="en-US" dirty="0"/>
              <a:t>ビッグデータ（オープンデータ</a:t>
            </a:r>
            <a:r>
              <a:rPr lang="ja-JP" altLang="en-US" dirty="0" smtClean="0"/>
              <a:t>）</a:t>
            </a:r>
            <a:r>
              <a:rPr lang="ja-JP" altLang="en-US" dirty="0"/>
              <a:t>や</a:t>
            </a:r>
            <a:r>
              <a:rPr lang="ja-JP" altLang="en-US" dirty="0" smtClean="0"/>
              <a:t>データベース</a:t>
            </a:r>
            <a:r>
              <a:rPr lang="ja-JP" altLang="en-US" dirty="0"/>
              <a:t>の基礎など）</a:t>
            </a:r>
            <a:br>
              <a:rPr lang="ja-JP" altLang="en-US" dirty="0"/>
            </a:br>
            <a:r>
              <a:rPr lang="ja-JP" altLang="en-US" dirty="0"/>
              <a:t>第６回：</a:t>
            </a:r>
            <a:r>
              <a:rPr lang="ja-JP" altLang="en-US" dirty="0">
                <a:solidFill>
                  <a:srgbClr val="FF0000"/>
                </a:solidFill>
              </a:rPr>
              <a:t>ソフトウェア工学</a:t>
            </a:r>
            <a:r>
              <a:rPr lang="ja-JP" altLang="en-US" dirty="0"/>
              <a:t>（ソフトウェアはどのようにして作られるのか</a:t>
            </a:r>
            <a:r>
              <a:rPr lang="en-US" altLang="ja-JP" dirty="0"/>
              <a:t>,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　開発の現場を覗いてみる。開発プロセス，プロジェクトマネジメントなど）</a:t>
            </a:r>
            <a:br>
              <a:rPr lang="ja-JP" altLang="en-US" dirty="0"/>
            </a:br>
            <a:r>
              <a:rPr lang="ja-JP" altLang="en-US" dirty="0"/>
              <a:t>第７回</a:t>
            </a:r>
            <a:r>
              <a:rPr lang="en-US" altLang="ja-JP" dirty="0"/>
              <a:t>:</a:t>
            </a:r>
            <a:r>
              <a:rPr lang="ja-JP" altLang="en-US" dirty="0">
                <a:solidFill>
                  <a:srgbClr val="FF0000"/>
                </a:solidFill>
              </a:rPr>
              <a:t>コンピュータサイエンスにおける計算の</a:t>
            </a:r>
            <a:r>
              <a:rPr lang="ja-JP" altLang="en-US" dirty="0" smtClean="0">
                <a:solidFill>
                  <a:srgbClr val="FF0000"/>
                </a:solidFill>
              </a:rPr>
              <a:t>理論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　　　</a:t>
            </a:r>
            <a:r>
              <a:rPr lang="en-US" altLang="ja-JP" dirty="0" smtClean="0"/>
              <a:t>(</a:t>
            </a:r>
            <a:r>
              <a:rPr lang="ja-JP" altLang="en-US" dirty="0"/>
              <a:t>チューリングマシン</a:t>
            </a:r>
            <a:r>
              <a:rPr lang="en-US" altLang="ja-JP" dirty="0"/>
              <a:t>,</a:t>
            </a:r>
            <a:r>
              <a:rPr lang="ja-JP" altLang="en-US" dirty="0"/>
              <a:t>コンピュータサイエンス小史など</a:t>
            </a:r>
            <a:r>
              <a:rPr lang="en-US" altLang="ja-JP" dirty="0"/>
              <a:t>)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第８回：</a:t>
            </a:r>
            <a:r>
              <a:rPr lang="ja-JP" altLang="en-US" dirty="0">
                <a:solidFill>
                  <a:srgbClr val="FF0000"/>
                </a:solidFill>
              </a:rPr>
              <a:t>コンピュータサイエンスの全容と将来を</a:t>
            </a:r>
            <a:r>
              <a:rPr lang="ja-JP" altLang="en-US" dirty="0" smtClean="0">
                <a:solidFill>
                  <a:srgbClr val="FF0000"/>
                </a:solidFill>
              </a:rPr>
              <a:t>議論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　　（</a:t>
            </a:r>
            <a:r>
              <a:rPr lang="en-US" altLang="ja-JP" dirty="0"/>
              <a:t>e-</a:t>
            </a:r>
            <a:r>
              <a:rPr lang="en-US" altLang="ja-JP" dirty="0" err="1"/>
              <a:t>healthCare</a:t>
            </a:r>
            <a:r>
              <a:rPr lang="en-US" altLang="ja-JP" dirty="0"/>
              <a:t>, e-learning, e-government</a:t>
            </a:r>
            <a:r>
              <a:rPr lang="ja-JP" altLang="en-US" dirty="0"/>
              <a:t>等</a:t>
            </a:r>
            <a:r>
              <a:rPr lang="ja-JP" altLang="en-US" dirty="0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君</a:t>
            </a:r>
            <a:r>
              <a:rPr lang="ja-JP" altLang="en-US" dirty="0"/>
              <a:t>は何を学ぶのか？　なぜ学ぶのか？　どうやって学ぶのか</a:t>
            </a:r>
            <a:r>
              <a:rPr lang="ja-JP" altLang="en-US" dirty="0" smtClean="0"/>
              <a:t>？）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72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議論（意見交換）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話題１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自分は</a:t>
            </a:r>
            <a:r>
              <a:rPr lang="en-US" altLang="ja-JP" dirty="0" smtClean="0"/>
              <a:t>CS</a:t>
            </a:r>
            <a:r>
              <a:rPr lang="ja-JP" altLang="en-US" dirty="0" smtClean="0"/>
              <a:t>の何に興味を感じるか？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話題</a:t>
            </a:r>
            <a:r>
              <a:rPr lang="ja-JP" altLang="en-US" dirty="0"/>
              <a:t>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コンピュータサイエンスの凄さはどこにあるのか？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話題３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自分はコンピューターサイエンスのどこから学びたいか？　なぜ？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コンピュータ・ソフトウェアコース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システムエンジニアリングコース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ネットワークコース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応用情報コース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93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人口</a:t>
            </a:r>
            <a:r>
              <a:rPr lang="en-US" altLang="ja-JP" dirty="0"/>
              <a:t>130</a:t>
            </a:r>
            <a:r>
              <a:rPr lang="ja-JP" altLang="en-US" dirty="0"/>
              <a:t>万人　エストニアから税理士や会計士が消滅した理由</a:t>
            </a:r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www.excite.co.jp/News/world_g/20141029/Postseven_283759.html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ACM</a:t>
            </a:r>
            <a:r>
              <a:rPr lang="ja-JP" altLang="en-US" dirty="0"/>
              <a:t>国際大学対抗プログラミングコンテスト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http://icpc.iisf.or.jp/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U-22</a:t>
            </a:r>
            <a:r>
              <a:rPr lang="ja-JP" altLang="en-US" dirty="0" smtClean="0"/>
              <a:t>プログラミングコンテスト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http://www.u22procon.com/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その</a:t>
            </a:r>
            <a:r>
              <a:rPr lang="ja-JP" altLang="en-US" dirty="0"/>
              <a:t>他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194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３</a:t>
            </a:r>
            <a:r>
              <a:rPr lang="ja-JP" altLang="en-US" dirty="0"/>
              <a:t>．</a:t>
            </a:r>
            <a:r>
              <a:rPr kumimoji="1" lang="ja-JP" altLang="en-US" dirty="0" smtClean="0"/>
              <a:t>授業評価アンケート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今から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>14:35</a:t>
            </a:r>
            <a:r>
              <a:rPr kumimoji="1" lang="ja-JP" altLang="en-US" dirty="0" smtClean="0"/>
              <a:t>まで。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993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４．</a:t>
            </a:r>
            <a:r>
              <a:rPr lang="ja-JP" altLang="en-US" dirty="0"/>
              <a:t>今後の確認</a:t>
            </a:r>
            <a:r>
              <a:rPr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035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コンピュータサイエンス学生の心得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dirty="0" smtClean="0"/>
              <a:t>学内では挨拶・会釈をしよう。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困</a:t>
            </a:r>
            <a:r>
              <a:rPr lang="ja-JP" altLang="en-US" dirty="0" smtClean="0"/>
              <a:t>ったときには助けてもらおう。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仕事量・作業量が大きいからといって、怖がらないこと。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本</a:t>
            </a:r>
            <a:r>
              <a:rPr lang="ja-JP" altLang="en-US" dirty="0" smtClean="0"/>
              <a:t>来いまやっているべきことは、今やること。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dirty="0" smtClean="0"/>
              <a:t>ちょっとしたエラーが命取りに（プログラミング）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ある程度仕事が進んだら、そこまでの内容を確認すること（プログラミング）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92800" y="5029200"/>
            <a:ext cx="46228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Good Luck!</a:t>
            </a:r>
            <a:endParaRPr kumimoji="1" lang="ja-JP" altLang="en-US" sz="7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3000" y="6350000"/>
            <a:ext cx="988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参考ＵＲＬ： </a:t>
            </a:r>
            <a:r>
              <a:rPr lang="en-US" altLang="ja-JP" dirty="0" smtClean="0"/>
              <a:t>5 Tips for Computer Science </a:t>
            </a:r>
            <a:r>
              <a:rPr lang="en-US" altLang="ja-JP" dirty="0"/>
              <a:t>Freshmen (https://www.youtube.com/watch?v=FKElfZhfrp0)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55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365125"/>
            <a:ext cx="10833100" cy="1325563"/>
          </a:xfrm>
        </p:spPr>
        <p:txBody>
          <a:bodyPr/>
          <a:lstStyle/>
          <a:p>
            <a:r>
              <a:rPr kumimoji="1" lang="ja-JP" altLang="en-US" dirty="0" smtClean="0"/>
              <a:t>（おまけ）プログラミングコンテストのお知らせ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0975"/>
          </a:xfrm>
        </p:spPr>
        <p:txBody>
          <a:bodyPr/>
          <a:lstStyle/>
          <a:p>
            <a:r>
              <a:rPr kumimoji="1" lang="ja-JP" altLang="en-US" dirty="0" smtClean="0"/>
              <a:t>ＡＣＭと</a:t>
            </a:r>
            <a:r>
              <a:rPr kumimoji="1" lang="ja-JP" altLang="en-US" dirty="0" smtClean="0"/>
              <a:t>いう</a:t>
            </a:r>
            <a:r>
              <a:rPr lang="ja-JP" altLang="en-US" dirty="0"/>
              <a:t>世界</a:t>
            </a:r>
            <a:r>
              <a:rPr kumimoji="1" lang="ja-JP" altLang="en-US" dirty="0" smtClean="0"/>
              <a:t>的</a:t>
            </a:r>
            <a:r>
              <a:rPr kumimoji="1" lang="ja-JP" altLang="en-US" dirty="0" smtClean="0"/>
              <a:t>にもっとも有名なコンピュータ学会が主催するプログラミングコンテストが、毎年開催されています</a:t>
            </a:r>
            <a:r>
              <a:rPr kumimoji="1" lang="ja-JP" altLang="en-US" dirty="0" smtClean="0"/>
              <a:t>。</a:t>
            </a:r>
            <a:r>
              <a:rPr lang="ja-JP" altLang="en-US" dirty="0"/>
              <a:t>昨年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先輩たちが３０名</a:t>
            </a:r>
            <a:r>
              <a:rPr kumimoji="1" lang="ja-JP" altLang="en-US" dirty="0" smtClean="0"/>
              <a:t>以上</a:t>
            </a:r>
            <a:r>
              <a:rPr lang="ja-JP" altLang="en-US" dirty="0"/>
              <a:t>も</a:t>
            </a:r>
            <a:r>
              <a:rPr kumimoji="1" lang="ja-JP" altLang="en-US" dirty="0" smtClean="0"/>
              <a:t>参加しました。</a:t>
            </a:r>
            <a:endParaRPr kumimoji="1" lang="en-US" altLang="ja-JP" dirty="0" smtClean="0"/>
          </a:p>
          <a:p>
            <a:r>
              <a:rPr lang="ja-JP" altLang="en-US" dirty="0"/>
              <a:t>皆</a:t>
            </a:r>
            <a:r>
              <a:rPr lang="ja-JP" altLang="en-US" dirty="0" smtClean="0"/>
              <a:t>さんも、次年度以降参加を検討してみてください。</a:t>
            </a:r>
            <a:endParaRPr lang="en-US" altLang="ja-JP" dirty="0" smtClean="0"/>
          </a:p>
          <a:p>
            <a:r>
              <a:rPr lang="ja-JP" altLang="en-US" dirty="0"/>
              <a:t>質問</a:t>
            </a:r>
            <a:r>
              <a:rPr lang="ja-JP" altLang="en-US" dirty="0" smtClean="0"/>
              <a:t>がありましたら亀田まで遠慮なく！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26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レポート等について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みんなで議論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授業評価アンケート</a:t>
            </a:r>
            <a:r>
              <a:rPr kumimoji="1" lang="en-US" altLang="ja-JP" dirty="0" smtClean="0"/>
              <a:t>(Web</a:t>
            </a:r>
            <a:r>
              <a:rPr lang="ja-JP" altLang="en-US" dirty="0" smtClean="0"/>
              <a:t>を利用</a:t>
            </a:r>
            <a:r>
              <a:rPr kumimoji="1" lang="en-US" altLang="ja-JP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今後</a:t>
            </a:r>
            <a:r>
              <a:rPr lang="ja-JP" altLang="en-US" dirty="0" smtClean="0"/>
              <a:t>の確認等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45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レポートの確認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次の、①～④の４つ。</a:t>
            </a:r>
            <a:endParaRPr lang="en-US" altLang="ja-JP" dirty="0"/>
          </a:p>
          <a:p>
            <a:r>
              <a:rPr kumimoji="1" lang="ja-JP" altLang="en-US" dirty="0" smtClean="0"/>
              <a:t>④は今日の課題。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30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宿題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3057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 smtClean="0"/>
              <a:t>課題１</a:t>
            </a:r>
            <a:r>
              <a:rPr kumimoji="1" lang="ja-JP" altLang="en-US" dirty="0" smtClean="0"/>
              <a:t>：配布資料に記載されている</a:t>
            </a:r>
            <a:r>
              <a:rPr kumimoji="1" lang="en-US" altLang="ja-JP" dirty="0" smtClean="0"/>
              <a:t>&lt;&lt;</a:t>
            </a:r>
            <a:r>
              <a:rPr kumimoji="1" lang="ja-JP" altLang="en-US" dirty="0" smtClean="0"/>
              <a:t>事例</a:t>
            </a:r>
            <a:r>
              <a:rPr kumimoji="1" lang="en-US" altLang="ja-JP" dirty="0" smtClean="0"/>
              <a:t>&gt;&gt;(</a:t>
            </a:r>
            <a:r>
              <a:rPr kumimoji="1" lang="ja-JP" altLang="en-US" dirty="0" smtClean="0"/>
              <a:t>全部で７つある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関して、</a:t>
            </a:r>
            <a:r>
              <a:rPr kumimoji="1" lang="ja-JP" altLang="en-US" u="sng" dirty="0" smtClean="0"/>
              <a:t>３つを選び</a:t>
            </a:r>
            <a:r>
              <a:rPr kumimoji="1" lang="ja-JP" altLang="en-US" dirty="0" smtClean="0"/>
              <a:t>自分なりの解答を作成せよ。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高校生が読んでわかるような解答文にすること。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提出先：研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６階のレポート提出ボックス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提出</a:t>
            </a:r>
            <a:r>
              <a:rPr lang="ja-JP" altLang="en-US" dirty="0" smtClean="0"/>
              <a:t>期限：平成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</a:t>
            </a:r>
            <a:r>
              <a:rPr lang="en-US" altLang="ja-JP" u="sng" dirty="0" smtClean="0"/>
              <a:t>4</a:t>
            </a:r>
            <a:r>
              <a:rPr lang="ja-JP" altLang="en-US" u="sng" dirty="0" smtClean="0"/>
              <a:t>月</a:t>
            </a:r>
            <a:r>
              <a:rPr lang="en-US" altLang="ja-JP" u="sng" dirty="0" smtClean="0"/>
              <a:t>27</a:t>
            </a:r>
            <a:r>
              <a:rPr lang="ja-JP" altLang="en-US" u="sng" dirty="0" smtClean="0"/>
              <a:t>日</a:t>
            </a:r>
            <a:r>
              <a:rPr lang="ja-JP" altLang="en-US" dirty="0" smtClean="0"/>
              <a:t>（水）</a:t>
            </a:r>
            <a:r>
              <a:rPr lang="en-US" altLang="ja-JP" dirty="0" smtClean="0"/>
              <a:t>1</a:t>
            </a:r>
            <a:r>
              <a:rPr lang="ja-JP" altLang="en-US" dirty="0" smtClean="0"/>
              <a:t>５時まで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形式：</a:t>
            </a:r>
            <a:r>
              <a:rPr kumimoji="1" lang="en-US" altLang="ja-JP" u="sng" dirty="0" smtClean="0"/>
              <a:t>A4</a:t>
            </a:r>
            <a:r>
              <a:rPr kumimoji="1" lang="ja-JP" altLang="en-US" u="sng" dirty="0" smtClean="0"/>
              <a:t>版</a:t>
            </a:r>
            <a:r>
              <a:rPr kumimoji="1" lang="ja-JP" altLang="en-US" dirty="0" smtClean="0"/>
              <a:t>レポート用紙。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表紙には、授業名、課題名（課題１）、提出年月日、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学籍番号、氏名を大きめに記すこと。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レポートの枚数は４～６ページ程度とする。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0625" y="112734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第２回目の資料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6603" y="211213"/>
            <a:ext cx="1131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①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73666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日目の自宅課題</a:t>
            </a:r>
            <a:r>
              <a:rPr lang="en-US" altLang="ja-JP" dirty="0" smtClean="0"/>
              <a:t>(home work)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3509" cy="30696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課題：　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自分の勉強（学習）に役立つ人工知能システム</a:t>
            </a:r>
            <a:r>
              <a:rPr kumimoji="1" lang="ja-JP" altLang="en-US" dirty="0" smtClean="0"/>
              <a:t>（アプリ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　ケーション）」があるとしたら、それはどんなものか？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</a:t>
            </a:r>
            <a:r>
              <a:rPr lang="ja-JP" altLang="en-US" dirty="0"/>
              <a:t>　</a:t>
            </a:r>
            <a:r>
              <a:rPr lang="ja-JP" altLang="en-US" dirty="0" smtClean="0"/>
              <a:t>１つ考え、それを必要に応じて図なども用いながら説明しなさい。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（注）提案人工知能システム（アプリケーション）に関して、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その</a:t>
            </a:r>
            <a:r>
              <a:rPr lang="ja-JP" altLang="en-US" dirty="0" smtClean="0">
                <a:solidFill>
                  <a:srgbClr val="FF0000"/>
                </a:solidFill>
              </a:rPr>
              <a:t>概要</a:t>
            </a:r>
            <a:r>
              <a:rPr lang="en-US" altLang="ja-JP" dirty="0" smtClean="0"/>
              <a:t>(overview)</a:t>
            </a:r>
            <a:r>
              <a:rPr lang="ja-JP" altLang="en-US" dirty="0" smtClean="0"/>
              <a:t>と</a:t>
            </a:r>
            <a:r>
              <a:rPr lang="ja-JP" altLang="en-US" dirty="0" smtClean="0">
                <a:solidFill>
                  <a:srgbClr val="FF0000"/>
                </a:solidFill>
              </a:rPr>
              <a:t>必要な技術</a:t>
            </a:r>
            <a:r>
              <a:rPr lang="en-US" altLang="ja-JP" dirty="0" smtClean="0"/>
              <a:t>(</a:t>
            </a:r>
            <a:r>
              <a:rPr lang="en-US" altLang="ja-JP" smtClean="0"/>
              <a:t>element technology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ついて述べること。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Tokyo University of Technology 2016 (H. Kameda)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9A-FD1B-4C69-BDD2-A30A17960AB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0625" y="112734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第３回目の資料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396603" y="211213"/>
            <a:ext cx="1131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/>
              <a:t>②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5236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（続き）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提出日：平成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日（水）</a:t>
            </a:r>
            <a:r>
              <a:rPr lang="en-US" altLang="ja-JP" dirty="0"/>
              <a:t>15:00</a:t>
            </a:r>
            <a:r>
              <a:rPr lang="ja-JP" altLang="en-US" dirty="0"/>
              <a:t>（締め切り厳守）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提出先：研</a:t>
            </a:r>
            <a:r>
              <a:rPr lang="en-US" altLang="ja-JP" dirty="0"/>
              <a:t>A</a:t>
            </a:r>
            <a:r>
              <a:rPr lang="ja-JP" altLang="en-US" dirty="0"/>
              <a:t>６階のレポート提出ボックス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形式：</a:t>
            </a:r>
            <a:r>
              <a:rPr lang="en-US" altLang="ja-JP" u="sng" dirty="0"/>
              <a:t>A4</a:t>
            </a:r>
            <a:r>
              <a:rPr lang="ja-JP" altLang="en-US" u="sng" dirty="0"/>
              <a:t>版</a:t>
            </a:r>
            <a:r>
              <a:rPr lang="ja-JP" altLang="en-US" dirty="0"/>
              <a:t>レポート用紙。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　表紙には、授業名、課題名（</a:t>
            </a:r>
            <a:r>
              <a:rPr lang="ja-JP" altLang="en-US" dirty="0" smtClean="0"/>
              <a:t>課題２）</a:t>
            </a:r>
            <a:r>
              <a:rPr lang="ja-JP" altLang="en-US" dirty="0"/>
              <a:t>、提出年月日、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dirty="0" smtClean="0"/>
              <a:t>　　学籍</a:t>
            </a:r>
            <a:r>
              <a:rPr lang="ja-JP" altLang="en-US" dirty="0"/>
              <a:t>番号、氏名を大きめに記すこと。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dirty="0" smtClean="0"/>
              <a:t>　　レポート本体の</a:t>
            </a:r>
            <a:r>
              <a:rPr lang="ja-JP" altLang="en-US" dirty="0"/>
              <a:t>枚数</a:t>
            </a:r>
            <a:r>
              <a:rPr lang="ja-JP" altLang="en-US" dirty="0" smtClean="0"/>
              <a:t>は１～２ページ</a:t>
            </a:r>
            <a:r>
              <a:rPr lang="ja-JP" altLang="en-US" dirty="0"/>
              <a:t>程度とする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手書きでも</a:t>
            </a:r>
            <a:r>
              <a:rPr lang="en-US" altLang="ja-JP" dirty="0" smtClean="0"/>
              <a:t>WORD</a:t>
            </a:r>
            <a:r>
              <a:rPr lang="ja-JP" altLang="en-US" dirty="0" smtClean="0"/>
              <a:t>による作成でもよい。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日本語か英語で書くこと。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Tokyo University of Technology 2016 (H. Kameda)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9A-FD1B-4C69-BDD2-A30A17960AB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0625" y="112734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第３回目の資料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17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レポート</a:t>
            </a:r>
            <a:r>
              <a:rPr kumimoji="1" lang="en-US" altLang="ja-JP" dirty="0" smtClean="0"/>
              <a:t>No.3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課題：</a:t>
            </a:r>
            <a:r>
              <a:rPr lang="ja-JP" altLang="en-US" dirty="0"/>
              <a:t>小冊子「明日を作る</a:t>
            </a:r>
            <a:r>
              <a:rPr lang="en-US" altLang="ja-JP" dirty="0"/>
              <a:t>IT</a:t>
            </a:r>
            <a:r>
              <a:rPr lang="ja-JP" altLang="en-US" dirty="0"/>
              <a:t>技術者</a:t>
            </a:r>
            <a:r>
              <a:rPr lang="ja-JP" altLang="en-US" dirty="0" smtClean="0"/>
              <a:t>」の</a:t>
            </a:r>
            <a:r>
              <a:rPr lang="en-US" altLang="ja-JP" dirty="0" smtClean="0"/>
              <a:t> Guide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ja-JP" dirty="0" smtClean="0"/>
              <a:t>　</a:t>
            </a:r>
            <a:r>
              <a:rPr kumimoji="1" lang="ja-JP" altLang="en-US" dirty="0" smtClean="0"/>
              <a:t>　　　を読み、あなたが重要であると思った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用語（</a:t>
            </a:r>
            <a:r>
              <a:rPr lang="ja-JP" altLang="en-US" dirty="0" smtClean="0"/>
              <a:t>キーワード、重要語）を１０個以上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書き出しなさい。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77B-B421-3442-85AB-482A94357AE7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5147" y="3980785"/>
            <a:ext cx="7355653" cy="258532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							</a:t>
            </a:r>
            <a:r>
              <a:rPr lang="ja-JP" altLang="en-US" dirty="0"/>
              <a:t>　　・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学生番号：　　　　　　　　　　氏名：　　　　　　　　　　　提出日：</a:t>
            </a:r>
            <a:r>
              <a:rPr lang="en-US" altLang="ja-JP" dirty="0"/>
              <a:t>2016/5/16 18</a:t>
            </a:r>
            <a:r>
              <a:rPr lang="ja-JP" altLang="en-US" dirty="0"/>
              <a:t>時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0625" y="112734"/>
            <a:ext cx="17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第４回目の資料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96603" y="211213"/>
            <a:ext cx="1131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/>
              <a:t>③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63465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レポート</a:t>
            </a:r>
            <a:r>
              <a:rPr lang="en-US" altLang="ja-JP" dirty="0" smtClean="0"/>
              <a:t>No.4</a:t>
            </a:r>
            <a:r>
              <a:rPr lang="ja-JP" altLang="en-US" dirty="0"/>
              <a:t>　小冊子「明日をつくる</a:t>
            </a:r>
            <a:r>
              <a:rPr lang="en-US" altLang="ja-JP" dirty="0"/>
              <a:t>IT</a:t>
            </a:r>
            <a:r>
              <a:rPr lang="ja-JP" altLang="en-US" dirty="0"/>
              <a:t>技術者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　　　　　　　　～ＩＴが開くその先の社会へ～</a:t>
            </a:r>
            <a:r>
              <a:rPr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9700" y="1536700"/>
            <a:ext cx="11912600" cy="5189777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002060"/>
                </a:solidFill>
              </a:rPr>
              <a:t>小課題</a:t>
            </a:r>
            <a:r>
              <a:rPr lang="en-US" altLang="ja-JP" b="1" dirty="0">
                <a:solidFill>
                  <a:srgbClr val="002060"/>
                </a:solidFill>
              </a:rPr>
              <a:t>A. </a:t>
            </a:r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lang="en-US" altLang="ja-JP" dirty="0">
                <a:solidFill>
                  <a:srgbClr val="002060"/>
                </a:solidFill>
              </a:rPr>
              <a:t>Guide 1 (4-5</a:t>
            </a:r>
            <a:r>
              <a:rPr lang="ja-JP" altLang="en-US" dirty="0">
                <a:solidFill>
                  <a:srgbClr val="002060"/>
                </a:solidFill>
              </a:rPr>
              <a:t>頁</a:t>
            </a:r>
            <a:r>
              <a:rPr lang="en-US" altLang="ja-JP" dirty="0">
                <a:solidFill>
                  <a:srgbClr val="002060"/>
                </a:solidFill>
              </a:rPr>
              <a:t>)</a:t>
            </a:r>
            <a:r>
              <a:rPr lang="ja-JP" altLang="en-US" dirty="0">
                <a:solidFill>
                  <a:srgbClr val="002060"/>
                </a:solidFill>
              </a:rPr>
              <a:t>と</a:t>
            </a:r>
            <a:r>
              <a:rPr lang="en-US" altLang="ja-JP" dirty="0">
                <a:solidFill>
                  <a:srgbClr val="002060"/>
                </a:solidFill>
              </a:rPr>
              <a:t>Guide 2 (6-7</a:t>
            </a:r>
            <a:r>
              <a:rPr lang="ja-JP" altLang="en-US" dirty="0">
                <a:solidFill>
                  <a:srgbClr val="002060"/>
                </a:solidFill>
              </a:rPr>
              <a:t>頁</a:t>
            </a:r>
            <a:r>
              <a:rPr lang="en-US" altLang="ja-JP" dirty="0">
                <a:solidFill>
                  <a:srgbClr val="002060"/>
                </a:solidFill>
              </a:rPr>
              <a:t>)</a:t>
            </a:r>
            <a:r>
              <a:rPr lang="ja-JP" altLang="en-US" dirty="0">
                <a:solidFill>
                  <a:srgbClr val="002060"/>
                </a:solidFill>
              </a:rPr>
              <a:t>を参考にして、「コンピュータサイエンスの重要性を述べなさい。なお、皆さんの家族（お父さん、お母さん、兄弟姉妹）や高校・中学時代の友人にも分かるように、例をあげたり分かりやすい言葉を用いたりして工夫すること。</a:t>
            </a:r>
            <a:r>
              <a:rPr lang="ja-JP" altLang="en-US" dirty="0" smtClean="0">
                <a:solidFill>
                  <a:srgbClr val="002060"/>
                </a:solidFill>
              </a:rPr>
              <a:t>」</a:t>
            </a:r>
            <a:r>
              <a:rPr lang="en-US" altLang="ja-JP" dirty="0" smtClean="0">
                <a:solidFill>
                  <a:srgbClr val="002060"/>
                </a:solidFill>
              </a:rPr>
              <a:t/>
            </a:r>
            <a:br>
              <a:rPr lang="en-US" altLang="ja-JP" dirty="0" smtClean="0">
                <a:solidFill>
                  <a:srgbClr val="002060"/>
                </a:solidFill>
              </a:rPr>
            </a:br>
            <a:endParaRPr lang="en-US" altLang="ja-JP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小課題</a:t>
            </a:r>
            <a:r>
              <a:rPr lang="en-US" altLang="ja-JP" b="1" dirty="0">
                <a:solidFill>
                  <a:srgbClr val="002060"/>
                </a:solidFill>
              </a:rPr>
              <a:t>B. </a:t>
            </a:r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lang="en-US" altLang="ja-JP" dirty="0">
                <a:solidFill>
                  <a:srgbClr val="002060"/>
                </a:solidFill>
              </a:rPr>
              <a:t>Interview(8-21</a:t>
            </a:r>
            <a:r>
              <a:rPr lang="ja-JP" altLang="en-US" dirty="0">
                <a:solidFill>
                  <a:srgbClr val="002060"/>
                </a:solidFill>
              </a:rPr>
              <a:t>頁</a:t>
            </a:r>
            <a:r>
              <a:rPr lang="en-US" altLang="ja-JP" dirty="0">
                <a:solidFill>
                  <a:srgbClr val="002060"/>
                </a:solidFill>
              </a:rPr>
              <a:t>)</a:t>
            </a:r>
            <a:r>
              <a:rPr lang="ja-JP" altLang="en-US" dirty="0">
                <a:solidFill>
                  <a:srgbClr val="002060"/>
                </a:solidFill>
              </a:rPr>
              <a:t>を読み、</a:t>
            </a:r>
            <a:r>
              <a:rPr lang="ja-JP" altLang="en-US" dirty="0" smtClean="0">
                <a:solidFill>
                  <a:srgbClr val="002060"/>
                </a:solidFill>
              </a:rPr>
              <a:t>興味</a:t>
            </a:r>
            <a:r>
              <a:rPr lang="ja-JP" altLang="en-US" dirty="0">
                <a:solidFill>
                  <a:srgbClr val="002060"/>
                </a:solidFill>
              </a:rPr>
              <a:t>・</a:t>
            </a:r>
            <a:r>
              <a:rPr lang="ja-JP" altLang="en-US" dirty="0" smtClean="0">
                <a:solidFill>
                  <a:srgbClr val="002060"/>
                </a:solidFill>
              </a:rPr>
              <a:t>関心</a:t>
            </a:r>
            <a:r>
              <a:rPr lang="ja-JP" altLang="en-US" dirty="0">
                <a:solidFill>
                  <a:srgbClr val="002060"/>
                </a:solidFill>
              </a:rPr>
              <a:t>を</a:t>
            </a:r>
            <a:r>
              <a:rPr lang="ja-JP" altLang="en-US" dirty="0" smtClean="0">
                <a:solidFill>
                  <a:srgbClr val="002060"/>
                </a:solidFill>
              </a:rPr>
              <a:t>持てた</a:t>
            </a:r>
            <a:r>
              <a:rPr lang="ja-JP" altLang="en-US" dirty="0">
                <a:solidFill>
                  <a:srgbClr val="002060"/>
                </a:solidFill>
              </a:rPr>
              <a:t>話題</a:t>
            </a:r>
            <a:r>
              <a:rPr lang="en-US" altLang="ja-JP" dirty="0">
                <a:solidFill>
                  <a:srgbClr val="002060"/>
                </a:solidFill>
              </a:rPr>
              <a:t>(Vol.1-Vol.7)</a:t>
            </a:r>
            <a:r>
              <a:rPr lang="ja-JP" altLang="en-US" dirty="0">
                <a:solidFill>
                  <a:srgbClr val="002060"/>
                </a:solidFill>
              </a:rPr>
              <a:t>はどれ</a:t>
            </a:r>
            <a:r>
              <a:rPr lang="ja-JP" altLang="en-US" dirty="0" smtClean="0">
                <a:solidFill>
                  <a:srgbClr val="002060"/>
                </a:solidFill>
              </a:rPr>
              <a:t>かを述べ、特にどの</a:t>
            </a:r>
            <a:r>
              <a:rPr lang="ja-JP" altLang="en-US" dirty="0">
                <a:solidFill>
                  <a:srgbClr val="002060"/>
                </a:solidFill>
              </a:rPr>
              <a:t>点に</a:t>
            </a:r>
            <a:r>
              <a:rPr lang="ja-JP" altLang="en-US" dirty="0" smtClean="0">
                <a:solidFill>
                  <a:srgbClr val="002060"/>
                </a:solidFill>
              </a:rPr>
              <a:t>興味・関心</a:t>
            </a:r>
            <a:r>
              <a:rPr lang="ja-JP" altLang="en-US" dirty="0">
                <a:solidFill>
                  <a:srgbClr val="002060"/>
                </a:solidFill>
              </a:rPr>
              <a:t>を持った</a:t>
            </a:r>
            <a:r>
              <a:rPr lang="ja-JP" altLang="en-US" dirty="0" smtClean="0">
                <a:solidFill>
                  <a:srgbClr val="002060"/>
                </a:solidFill>
              </a:rPr>
              <a:t>かを述べなさい</a:t>
            </a:r>
            <a:r>
              <a:rPr lang="ja-JP" altLang="en-US" dirty="0" smtClean="0">
                <a:solidFill>
                  <a:srgbClr val="002060"/>
                </a:solidFill>
              </a:rPr>
              <a:t>。</a:t>
            </a:r>
            <a:r>
              <a:rPr lang="en-US" altLang="ja-JP" dirty="0" smtClean="0">
                <a:solidFill>
                  <a:srgbClr val="002060"/>
                </a:solidFill>
              </a:rPr>
              <a:t/>
            </a:r>
            <a:br>
              <a:rPr lang="en-US" altLang="ja-JP" dirty="0" smtClean="0">
                <a:solidFill>
                  <a:srgbClr val="002060"/>
                </a:solidFill>
              </a:rPr>
            </a:br>
            <a:endParaRPr lang="en-US" altLang="ja-JP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小課題</a:t>
            </a:r>
            <a:r>
              <a:rPr lang="en-US" altLang="ja-JP" b="1" dirty="0">
                <a:solidFill>
                  <a:srgbClr val="002060"/>
                </a:solidFill>
              </a:rPr>
              <a:t>C. </a:t>
            </a:r>
            <a:r>
              <a:rPr lang="ja-JP" altLang="en-US" dirty="0">
                <a:solidFill>
                  <a:srgbClr val="002060"/>
                </a:solidFill>
              </a:rPr>
              <a:t>　この小冊子を読んで、一番興味を感じた記事はどれか。「何ページの何」と答えた後、その理由を簡単に書きなさい</a:t>
            </a:r>
            <a:r>
              <a:rPr lang="ja-JP" altLang="en-US" sz="3200" dirty="0" smtClean="0">
                <a:solidFill>
                  <a:srgbClr val="002060"/>
                </a:solidFill>
              </a:rPr>
              <a:t>。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(</a:t>
            </a:r>
            <a:r>
              <a:rPr lang="ja-JP" altLang="en-US" sz="2400" dirty="0" smtClean="0">
                <a:solidFill>
                  <a:srgbClr val="002060"/>
                </a:solidFill>
              </a:rPr>
              <a:t>注</a:t>
            </a:r>
            <a:r>
              <a:rPr lang="en-US" altLang="ja-JP" sz="2400" dirty="0" smtClean="0">
                <a:solidFill>
                  <a:srgbClr val="002060"/>
                </a:solidFill>
              </a:rPr>
              <a:t>)</a:t>
            </a:r>
            <a:r>
              <a:rPr lang="ja-JP" altLang="en-US" sz="2400" dirty="0" smtClean="0">
                <a:solidFill>
                  <a:srgbClr val="002060"/>
                </a:solidFill>
              </a:rPr>
              <a:t>表紙は、レポート課題１と</a:t>
            </a:r>
            <a:r>
              <a:rPr lang="ja-JP" altLang="en-US" sz="2400" dirty="0" smtClean="0">
                <a:solidFill>
                  <a:srgbClr val="002060"/>
                </a:solidFill>
              </a:rPr>
              <a:t>同じ書式で作成</a:t>
            </a:r>
            <a:r>
              <a:rPr lang="ja-JP" altLang="en-US" sz="2400" dirty="0" smtClean="0">
                <a:solidFill>
                  <a:srgbClr val="002060"/>
                </a:solidFill>
              </a:rPr>
              <a:t>すること</a:t>
            </a:r>
            <a:r>
              <a:rPr lang="ja-JP" altLang="en-US" sz="2400" dirty="0" smtClean="0">
                <a:solidFill>
                  <a:srgbClr val="002060"/>
                </a:solidFill>
              </a:rPr>
              <a:t>。締め切りは、</a:t>
            </a:r>
            <a:r>
              <a:rPr lang="ja-JP" altLang="en-US" sz="2400" dirty="0" smtClean="0">
                <a:solidFill>
                  <a:srgbClr val="FF0000"/>
                </a:solidFill>
              </a:rPr>
              <a:t>６月２０日（月）</a:t>
            </a:r>
            <a:r>
              <a:rPr lang="ja-JP" altLang="en-US" sz="2400" dirty="0" smtClean="0">
                <a:solidFill>
                  <a:srgbClr val="002060"/>
                </a:solidFill>
              </a:rPr>
              <a:t>。</a:t>
            </a:r>
            <a:r>
              <a:rPr lang="en-US" altLang="ja-JP" sz="2400" dirty="0" smtClean="0">
                <a:solidFill>
                  <a:srgbClr val="002060"/>
                </a:solidFill>
              </a:rPr>
              <a:t/>
            </a:r>
            <a:br>
              <a:rPr lang="en-US" altLang="ja-JP" sz="2400" dirty="0" smtClean="0">
                <a:solidFill>
                  <a:srgbClr val="002060"/>
                </a:solidFill>
              </a:rPr>
            </a:br>
            <a:r>
              <a:rPr lang="ja-JP" altLang="en-US" sz="2400" dirty="0" smtClean="0">
                <a:solidFill>
                  <a:srgbClr val="002060"/>
                </a:solidFill>
              </a:rPr>
              <a:t>　　 </a:t>
            </a:r>
            <a:r>
              <a:rPr lang="ja-JP" altLang="en-US" sz="2400" dirty="0" smtClean="0">
                <a:solidFill>
                  <a:srgbClr val="002060"/>
                </a:solidFill>
              </a:rPr>
              <a:t>提出先</a:t>
            </a:r>
            <a:r>
              <a:rPr lang="ja-JP" altLang="en-US" sz="2400" dirty="0" smtClean="0">
                <a:solidFill>
                  <a:srgbClr val="002060"/>
                </a:solidFill>
              </a:rPr>
              <a:t>は、研</a:t>
            </a:r>
            <a:r>
              <a:rPr lang="en-US" altLang="ja-JP" sz="2400" dirty="0" smtClean="0">
                <a:solidFill>
                  <a:srgbClr val="002060"/>
                </a:solidFill>
              </a:rPr>
              <a:t>A</a:t>
            </a:r>
            <a:r>
              <a:rPr lang="ja-JP" altLang="en-US" sz="2400" dirty="0" smtClean="0">
                <a:solidFill>
                  <a:srgbClr val="002060"/>
                </a:solidFill>
              </a:rPr>
              <a:t>６階のレポート提出ボックス（窓際）</a:t>
            </a:r>
            <a:r>
              <a:rPr lang="ja-JP" altLang="en-US" sz="2400" dirty="0" smtClean="0">
                <a:solidFill>
                  <a:srgbClr val="002060"/>
                </a:solidFill>
              </a:rPr>
              <a:t>。</a:t>
            </a:r>
            <a:endParaRPr lang="en-US" altLang="ja-JP" sz="2400" dirty="0" smtClean="0">
              <a:solidFill>
                <a:srgbClr val="00206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838" y="112734"/>
            <a:ext cx="256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/>
              <a:t>８</a:t>
            </a:r>
            <a:r>
              <a:rPr kumimoji="1" lang="ja-JP" altLang="en-US" dirty="0" smtClean="0"/>
              <a:t>回目の資料（新規）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9858" y="114604"/>
            <a:ext cx="1131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/>
              <a:t>④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23652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２．みんなで議論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26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405</Words>
  <Application>Microsoft Office PowerPoint</Application>
  <PresentationFormat>ワイド画面</PresentationFormat>
  <Paragraphs>102</Paragraphs>
  <Slides>16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Wingdings</vt:lpstr>
      <vt:lpstr>Office テーマ</vt:lpstr>
      <vt:lpstr>コンピュータサイエンス概論２０１６第８日目（最終回）</vt:lpstr>
      <vt:lpstr>今日の予定</vt:lpstr>
      <vt:lpstr>レポートの確認</vt:lpstr>
      <vt:lpstr>宿題</vt:lpstr>
      <vt:lpstr>第3日目の自宅課題(home work)</vt:lpstr>
      <vt:lpstr>（続き）</vt:lpstr>
      <vt:lpstr>レポートNo.3</vt:lpstr>
      <vt:lpstr>レポートNo.4　小冊子「明日をつくるIT技術者 　　　　　　　　　　～ＩＴが開くその先の社会へ～」</vt:lpstr>
      <vt:lpstr>２．みんなで議論</vt:lpstr>
      <vt:lpstr>到達目標</vt:lpstr>
      <vt:lpstr>授業計画</vt:lpstr>
      <vt:lpstr>議論（意見交換）</vt:lpstr>
      <vt:lpstr>PowerPoint プレゼンテーション</vt:lpstr>
      <vt:lpstr>３．授業評価アンケート</vt:lpstr>
      <vt:lpstr>４．今後の確認等</vt:lpstr>
      <vt:lpstr>（おまけ）プログラミングコンテストのお知らせ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コンピュータサイエンス概論２０１５第８日目</dc:title>
  <dc:creator>Hiroyuki Kameda</dc:creator>
  <cp:lastModifiedBy>亀田 弘之</cp:lastModifiedBy>
  <cp:revision>23</cp:revision>
  <dcterms:created xsi:type="dcterms:W3CDTF">2015-06-08T01:41:13Z</dcterms:created>
  <dcterms:modified xsi:type="dcterms:W3CDTF">2016-06-06T03:54:46Z</dcterms:modified>
</cp:coreProperties>
</file>