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1"/>
  </p:notesMasterIdLst>
  <p:sldIdLst>
    <p:sldId id="257" r:id="rId2"/>
    <p:sldId id="318" r:id="rId3"/>
    <p:sldId id="319" r:id="rId4"/>
    <p:sldId id="321" r:id="rId5"/>
    <p:sldId id="322" r:id="rId6"/>
    <p:sldId id="279" r:id="rId7"/>
    <p:sldId id="258" r:id="rId8"/>
    <p:sldId id="310" r:id="rId9"/>
    <p:sldId id="259" r:id="rId10"/>
    <p:sldId id="280" r:id="rId11"/>
    <p:sldId id="263" r:id="rId12"/>
    <p:sldId id="265" r:id="rId13"/>
    <p:sldId id="266" r:id="rId14"/>
    <p:sldId id="311" r:id="rId15"/>
    <p:sldId id="312" r:id="rId16"/>
    <p:sldId id="309" r:id="rId17"/>
    <p:sldId id="260" r:id="rId18"/>
    <p:sldId id="307" r:id="rId19"/>
    <p:sldId id="267" r:id="rId20"/>
    <p:sldId id="268" r:id="rId21"/>
    <p:sldId id="282" r:id="rId22"/>
    <p:sldId id="283" r:id="rId23"/>
    <p:sldId id="284" r:id="rId24"/>
    <p:sldId id="285" r:id="rId25"/>
    <p:sldId id="286" r:id="rId26"/>
    <p:sldId id="281" r:id="rId27"/>
    <p:sldId id="314" r:id="rId28"/>
    <p:sldId id="269" r:id="rId29"/>
    <p:sldId id="270" r:id="rId30"/>
    <p:sldId id="271" r:id="rId31"/>
    <p:sldId id="272" r:id="rId32"/>
    <p:sldId id="274" r:id="rId33"/>
    <p:sldId id="313" r:id="rId34"/>
    <p:sldId id="275" r:id="rId35"/>
    <p:sldId id="276" r:id="rId36"/>
    <p:sldId id="315" r:id="rId37"/>
    <p:sldId id="277" r:id="rId38"/>
    <p:sldId id="278" r:id="rId39"/>
    <p:sldId id="287" r:id="rId40"/>
    <p:sldId id="317" r:id="rId41"/>
    <p:sldId id="288" r:id="rId42"/>
    <p:sldId id="289" r:id="rId43"/>
    <p:sldId id="290" r:id="rId44"/>
    <p:sldId id="291" r:id="rId45"/>
    <p:sldId id="296" r:id="rId46"/>
    <p:sldId id="295" r:id="rId47"/>
    <p:sldId id="299" r:id="rId48"/>
    <p:sldId id="298" r:id="rId49"/>
    <p:sldId id="297" r:id="rId50"/>
    <p:sldId id="293" r:id="rId51"/>
    <p:sldId id="294" r:id="rId52"/>
    <p:sldId id="300" r:id="rId53"/>
    <p:sldId id="302" r:id="rId54"/>
    <p:sldId id="303" r:id="rId55"/>
    <p:sldId id="324" r:id="rId56"/>
    <p:sldId id="304" r:id="rId57"/>
    <p:sldId id="305" r:id="rId58"/>
    <p:sldId id="306" r:id="rId59"/>
    <p:sldId id="323" r:id="rId60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99"/>
    <a:srgbClr val="99FF33"/>
    <a:srgbClr val="0099FF"/>
    <a:srgbClr val="00FFFF"/>
    <a:srgbClr val="C0C0C0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728" autoAdjust="0"/>
  </p:normalViewPr>
  <p:slideViewPr>
    <p:cSldViewPr snapToGrid="0">
      <p:cViewPr varScale="1">
        <p:scale>
          <a:sx n="109" d="100"/>
          <a:sy n="109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8A139C-7202-451F-8756-0660D289B7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ABFCF80-4711-43F7-9859-4A93A8C9173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クレジット利用者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1000</a:t>
          </a: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人</a:t>
          </a:r>
        </a:p>
      </dgm:t>
    </dgm:pt>
    <dgm:pt modelId="{27D6B1AA-155A-4712-B80E-B5730F311494}" type="parTrans" cxnId="{EAE34B87-B4AD-41E5-BE26-6837B1D687AD}">
      <dgm:prSet/>
      <dgm:spPr/>
    </dgm:pt>
    <dgm:pt modelId="{DEAAD79D-D5A6-4344-90CF-E249E5C2C0D5}" type="sibTrans" cxnId="{EAE34B87-B4AD-41E5-BE26-6837B1D687AD}">
      <dgm:prSet/>
      <dgm:spPr/>
    </dgm:pt>
    <dgm:pt modelId="{9ABAE6C9-BAB2-4C59-A74C-E3E2C1D3528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適切利用者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700</a:t>
          </a: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人</a:t>
          </a:r>
        </a:p>
      </dgm:t>
    </dgm:pt>
    <dgm:pt modelId="{869544C6-1DA4-42A2-B40C-2C0ED4D430F7}" type="parTrans" cxnId="{F88CA5DC-962B-428A-B9BA-90CAB8C320F8}">
      <dgm:prSet/>
      <dgm:spPr/>
    </dgm:pt>
    <dgm:pt modelId="{B6BB9189-0678-484E-B2E9-BC1514A6C76E}" type="sibTrans" cxnId="{F88CA5DC-962B-428A-B9BA-90CAB8C320F8}">
      <dgm:prSet/>
      <dgm:spPr/>
    </dgm:pt>
    <dgm:pt modelId="{0613FDAC-6A71-400F-8CAC-949E9B39890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負債あり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500</a:t>
          </a: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人</a:t>
          </a:r>
        </a:p>
      </dgm:t>
    </dgm:pt>
    <dgm:pt modelId="{4A7223CB-DABB-4F43-B7BC-44CCBF5722DF}" type="parTrans" cxnId="{EF5FC593-8AD6-4884-A7D8-C0EA98BFAED9}">
      <dgm:prSet/>
      <dgm:spPr/>
    </dgm:pt>
    <dgm:pt modelId="{25B3085F-D7BB-4274-AC7B-30C0D16F1083}" type="sibTrans" cxnId="{EF5FC593-8AD6-4884-A7D8-C0EA98BFAED9}">
      <dgm:prSet/>
      <dgm:spPr/>
    </dgm:pt>
    <dgm:pt modelId="{841FA619-B9AC-4D5F-A804-AB45A8E3255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負債なし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200</a:t>
          </a: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人</a:t>
          </a:r>
        </a:p>
      </dgm:t>
    </dgm:pt>
    <dgm:pt modelId="{32FDB751-E35E-4073-A468-AE360080C3D2}" type="parTrans" cxnId="{BA83D16A-6EF8-486E-8024-1B7FB58CF575}">
      <dgm:prSet/>
      <dgm:spPr/>
    </dgm:pt>
    <dgm:pt modelId="{30567C69-6568-4060-B1F9-E2ABA503B40C}" type="sibTrans" cxnId="{BA83D16A-6EF8-486E-8024-1B7FB58CF575}">
      <dgm:prSet/>
      <dgm:spPr/>
    </dgm:pt>
    <dgm:pt modelId="{041F83BF-872B-480F-B0E1-D35673E5BD9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不適切利用者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300</a:t>
          </a: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人</a:t>
          </a:r>
        </a:p>
      </dgm:t>
    </dgm:pt>
    <dgm:pt modelId="{60E460EC-E1AE-4D1C-A477-9C01C5F68A0C}" type="parTrans" cxnId="{C24E07FE-AF60-4A87-AAC4-3DB95F3B786C}">
      <dgm:prSet/>
      <dgm:spPr/>
    </dgm:pt>
    <dgm:pt modelId="{0D6B3C44-B9F6-4354-96DC-2EF30EEDCCEE}" type="sibTrans" cxnId="{C24E07FE-AF60-4A87-AAC4-3DB95F3B786C}">
      <dgm:prSet/>
      <dgm:spPr/>
    </dgm:pt>
    <dgm:pt modelId="{9F5B80B0-8F36-443E-93D2-28CABB5BB2C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ブラックリスト者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10</a:t>
          </a: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人</a:t>
          </a:r>
        </a:p>
      </dgm:t>
    </dgm:pt>
    <dgm:pt modelId="{CFCA6D31-5627-4669-B146-F26C889F6038}" type="parTrans" cxnId="{65696BB5-9D64-42D5-83E3-7F394BA0F67A}">
      <dgm:prSet/>
      <dgm:spPr/>
    </dgm:pt>
    <dgm:pt modelId="{EFDFB212-8F54-407B-94C4-CA2792C7AC59}" type="sibTrans" cxnId="{65696BB5-9D64-42D5-83E3-7F394BA0F67A}">
      <dgm:prSet/>
      <dgm:spPr/>
    </dgm:pt>
    <dgm:pt modelId="{D430B7ED-9C32-4591-9BBA-EB06D58D9CE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非ブラックリスト者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290</a:t>
          </a:r>
          <a:r>
            <a:rPr kumimoji="1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人</a:t>
          </a:r>
        </a:p>
      </dgm:t>
    </dgm:pt>
    <dgm:pt modelId="{9D8CCFE1-D0C7-4BC7-AF96-F828F34E5A19}" type="parTrans" cxnId="{45A39338-A6CB-4CA8-86F9-822BB7CE3A62}">
      <dgm:prSet/>
      <dgm:spPr/>
    </dgm:pt>
    <dgm:pt modelId="{32E16A90-8011-4278-8CC4-E30B9AFC0EC0}" type="sibTrans" cxnId="{45A39338-A6CB-4CA8-86F9-822BB7CE3A62}">
      <dgm:prSet/>
      <dgm:spPr/>
    </dgm:pt>
    <dgm:pt modelId="{9BBBFA3D-5069-4074-A12A-506EC9903167}" type="pres">
      <dgm:prSet presAssocID="{8D8A139C-7202-451F-8756-0660D289B7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4835AE-C7A0-45D9-9007-9CB68CB812D7}" type="pres">
      <dgm:prSet presAssocID="{5ABFCF80-4711-43F7-9859-4A93A8C91736}" presName="hierRoot1" presStyleCnt="0">
        <dgm:presLayoutVars>
          <dgm:hierBranch/>
        </dgm:presLayoutVars>
      </dgm:prSet>
      <dgm:spPr/>
    </dgm:pt>
    <dgm:pt modelId="{8B09F830-27FF-4694-A7F0-23B6EE3ACE68}" type="pres">
      <dgm:prSet presAssocID="{5ABFCF80-4711-43F7-9859-4A93A8C91736}" presName="rootComposite1" presStyleCnt="0"/>
      <dgm:spPr/>
    </dgm:pt>
    <dgm:pt modelId="{6B6B7F1F-88CC-4644-A3DD-40C3DFA4FC84}" type="pres">
      <dgm:prSet presAssocID="{5ABFCF80-4711-43F7-9859-4A93A8C9173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89E0501-246B-4C34-A9FF-4082F886E95D}" type="pres">
      <dgm:prSet presAssocID="{5ABFCF80-4711-43F7-9859-4A93A8C91736}" presName="rootConnector1" presStyleLbl="node1" presStyleIdx="0" presStyleCnt="0"/>
      <dgm:spPr/>
      <dgm:t>
        <a:bodyPr/>
        <a:lstStyle/>
        <a:p>
          <a:endParaRPr kumimoji="1" lang="ja-JP" altLang="en-US"/>
        </a:p>
      </dgm:t>
    </dgm:pt>
    <dgm:pt modelId="{5F6CEEE7-FC37-4C3D-A70C-A1222C53C96E}" type="pres">
      <dgm:prSet presAssocID="{5ABFCF80-4711-43F7-9859-4A93A8C91736}" presName="hierChild2" presStyleCnt="0"/>
      <dgm:spPr/>
    </dgm:pt>
    <dgm:pt modelId="{D954ACF9-EFA8-40CA-8B4A-C9A429459088}" type="pres">
      <dgm:prSet presAssocID="{869544C6-1DA4-42A2-B40C-2C0ED4D430F7}" presName="Name35" presStyleLbl="parChTrans1D2" presStyleIdx="0" presStyleCnt="2"/>
      <dgm:spPr/>
    </dgm:pt>
    <dgm:pt modelId="{AEA35565-9039-494A-ACA6-681519003A45}" type="pres">
      <dgm:prSet presAssocID="{9ABAE6C9-BAB2-4C59-A74C-E3E2C1D3528C}" presName="hierRoot2" presStyleCnt="0">
        <dgm:presLayoutVars>
          <dgm:hierBranch/>
        </dgm:presLayoutVars>
      </dgm:prSet>
      <dgm:spPr/>
    </dgm:pt>
    <dgm:pt modelId="{F8E79129-12D0-4792-A5D1-C01B5D69064D}" type="pres">
      <dgm:prSet presAssocID="{9ABAE6C9-BAB2-4C59-A74C-E3E2C1D3528C}" presName="rootComposite" presStyleCnt="0"/>
      <dgm:spPr/>
    </dgm:pt>
    <dgm:pt modelId="{6EAB4B65-0669-4867-9AEE-BD79044700BD}" type="pres">
      <dgm:prSet presAssocID="{9ABAE6C9-BAB2-4C59-A74C-E3E2C1D3528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157D57C-B4ED-4241-ACA4-45E802E8685A}" type="pres">
      <dgm:prSet presAssocID="{9ABAE6C9-BAB2-4C59-A74C-E3E2C1D3528C}" presName="rootConnector" presStyleLbl="node2" presStyleIdx="0" presStyleCnt="2"/>
      <dgm:spPr/>
      <dgm:t>
        <a:bodyPr/>
        <a:lstStyle/>
        <a:p>
          <a:endParaRPr kumimoji="1" lang="ja-JP" altLang="en-US"/>
        </a:p>
      </dgm:t>
    </dgm:pt>
    <dgm:pt modelId="{A98C19F8-4ED3-412B-AA5C-DD3840E68F03}" type="pres">
      <dgm:prSet presAssocID="{9ABAE6C9-BAB2-4C59-A74C-E3E2C1D3528C}" presName="hierChild4" presStyleCnt="0"/>
      <dgm:spPr/>
    </dgm:pt>
    <dgm:pt modelId="{596117E6-83D3-44A2-82B6-B412DFD4AD8F}" type="pres">
      <dgm:prSet presAssocID="{4A7223CB-DABB-4F43-B7BC-44CCBF5722DF}" presName="Name35" presStyleLbl="parChTrans1D3" presStyleIdx="0" presStyleCnt="4"/>
      <dgm:spPr/>
    </dgm:pt>
    <dgm:pt modelId="{2B9A0BBB-E192-4666-AFA6-78BEA734804D}" type="pres">
      <dgm:prSet presAssocID="{0613FDAC-6A71-400F-8CAC-949E9B398906}" presName="hierRoot2" presStyleCnt="0">
        <dgm:presLayoutVars>
          <dgm:hierBranch val="hang"/>
        </dgm:presLayoutVars>
      </dgm:prSet>
      <dgm:spPr/>
    </dgm:pt>
    <dgm:pt modelId="{05C25575-ECDE-4A81-BEFE-0BA26797508E}" type="pres">
      <dgm:prSet presAssocID="{0613FDAC-6A71-400F-8CAC-949E9B398906}" presName="rootComposite" presStyleCnt="0"/>
      <dgm:spPr/>
    </dgm:pt>
    <dgm:pt modelId="{E8D79F30-653F-41C0-9747-D88D674C6E5F}" type="pres">
      <dgm:prSet presAssocID="{0613FDAC-6A71-400F-8CAC-949E9B398906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F6CFBEE-A9F6-44E9-98D0-E38B35F5F7E3}" type="pres">
      <dgm:prSet presAssocID="{0613FDAC-6A71-400F-8CAC-949E9B398906}" presName="rootConnector" presStyleLbl="node3" presStyleIdx="0" presStyleCnt="4"/>
      <dgm:spPr/>
      <dgm:t>
        <a:bodyPr/>
        <a:lstStyle/>
        <a:p>
          <a:endParaRPr kumimoji="1" lang="ja-JP" altLang="en-US"/>
        </a:p>
      </dgm:t>
    </dgm:pt>
    <dgm:pt modelId="{1C07DB60-68B5-4665-81E7-2A5249EAD14C}" type="pres">
      <dgm:prSet presAssocID="{0613FDAC-6A71-400F-8CAC-949E9B398906}" presName="hierChild4" presStyleCnt="0"/>
      <dgm:spPr/>
    </dgm:pt>
    <dgm:pt modelId="{7F09E78D-99E9-4F85-BDBB-368A558D8EC8}" type="pres">
      <dgm:prSet presAssocID="{0613FDAC-6A71-400F-8CAC-949E9B398906}" presName="hierChild5" presStyleCnt="0"/>
      <dgm:spPr/>
    </dgm:pt>
    <dgm:pt modelId="{967AEB7C-0866-421D-B467-BB689D319922}" type="pres">
      <dgm:prSet presAssocID="{32FDB751-E35E-4073-A468-AE360080C3D2}" presName="Name35" presStyleLbl="parChTrans1D3" presStyleIdx="1" presStyleCnt="4"/>
      <dgm:spPr/>
    </dgm:pt>
    <dgm:pt modelId="{F7B58F4D-26D6-44A9-9294-91BCF9D23C4D}" type="pres">
      <dgm:prSet presAssocID="{841FA619-B9AC-4D5F-A804-AB45A8E32551}" presName="hierRoot2" presStyleCnt="0">
        <dgm:presLayoutVars>
          <dgm:hierBranch val="hang"/>
        </dgm:presLayoutVars>
      </dgm:prSet>
      <dgm:spPr/>
    </dgm:pt>
    <dgm:pt modelId="{9A1A0681-20B1-46FC-8BA8-3B0305099344}" type="pres">
      <dgm:prSet presAssocID="{841FA619-B9AC-4D5F-A804-AB45A8E32551}" presName="rootComposite" presStyleCnt="0"/>
      <dgm:spPr/>
    </dgm:pt>
    <dgm:pt modelId="{ED662A1B-D79B-4728-B5F1-3AFAE8FC8FF3}" type="pres">
      <dgm:prSet presAssocID="{841FA619-B9AC-4D5F-A804-AB45A8E32551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E66030A8-F6D9-4207-9EEC-495E14A6B0C6}" type="pres">
      <dgm:prSet presAssocID="{841FA619-B9AC-4D5F-A804-AB45A8E32551}" presName="rootConnector" presStyleLbl="node3" presStyleIdx="1" presStyleCnt="4"/>
      <dgm:spPr/>
      <dgm:t>
        <a:bodyPr/>
        <a:lstStyle/>
        <a:p>
          <a:endParaRPr kumimoji="1" lang="ja-JP" altLang="en-US"/>
        </a:p>
      </dgm:t>
    </dgm:pt>
    <dgm:pt modelId="{2037E58C-DD67-49BA-B4CE-C029D1AD75BC}" type="pres">
      <dgm:prSet presAssocID="{841FA619-B9AC-4D5F-A804-AB45A8E32551}" presName="hierChild4" presStyleCnt="0"/>
      <dgm:spPr/>
    </dgm:pt>
    <dgm:pt modelId="{2CB767FE-581E-4B8D-8911-035B7FCFA385}" type="pres">
      <dgm:prSet presAssocID="{841FA619-B9AC-4D5F-A804-AB45A8E32551}" presName="hierChild5" presStyleCnt="0"/>
      <dgm:spPr/>
    </dgm:pt>
    <dgm:pt modelId="{69F41373-6626-4828-AAF0-BEDE23BC77D7}" type="pres">
      <dgm:prSet presAssocID="{9ABAE6C9-BAB2-4C59-A74C-E3E2C1D3528C}" presName="hierChild5" presStyleCnt="0"/>
      <dgm:spPr/>
    </dgm:pt>
    <dgm:pt modelId="{F4CF09D7-76EF-40D7-BC41-F4D2501ED5B3}" type="pres">
      <dgm:prSet presAssocID="{60E460EC-E1AE-4D1C-A477-9C01C5F68A0C}" presName="Name35" presStyleLbl="parChTrans1D2" presStyleIdx="1" presStyleCnt="2"/>
      <dgm:spPr/>
    </dgm:pt>
    <dgm:pt modelId="{07F7400F-F8C6-4B4A-ACC1-8F6DCDADB821}" type="pres">
      <dgm:prSet presAssocID="{041F83BF-872B-480F-B0E1-D35673E5BD97}" presName="hierRoot2" presStyleCnt="0">
        <dgm:presLayoutVars>
          <dgm:hierBranch/>
        </dgm:presLayoutVars>
      </dgm:prSet>
      <dgm:spPr/>
    </dgm:pt>
    <dgm:pt modelId="{6CE3E4EE-20AD-4052-9BF2-FEB234D9F56F}" type="pres">
      <dgm:prSet presAssocID="{041F83BF-872B-480F-B0E1-D35673E5BD97}" presName="rootComposite" presStyleCnt="0"/>
      <dgm:spPr/>
    </dgm:pt>
    <dgm:pt modelId="{EE531218-BE0C-42FA-A0DC-4DFB9F39DB6F}" type="pres">
      <dgm:prSet presAssocID="{041F83BF-872B-480F-B0E1-D35673E5BD9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F9FF4E9-EC00-4193-8949-CCBC8180EDC4}" type="pres">
      <dgm:prSet presAssocID="{041F83BF-872B-480F-B0E1-D35673E5BD97}" presName="rootConnector" presStyleLbl="node2" presStyleIdx="1" presStyleCnt="2"/>
      <dgm:spPr/>
      <dgm:t>
        <a:bodyPr/>
        <a:lstStyle/>
        <a:p>
          <a:endParaRPr kumimoji="1" lang="ja-JP" altLang="en-US"/>
        </a:p>
      </dgm:t>
    </dgm:pt>
    <dgm:pt modelId="{80078A4D-C028-4B0C-9D23-BA52C4F16D4E}" type="pres">
      <dgm:prSet presAssocID="{041F83BF-872B-480F-B0E1-D35673E5BD97}" presName="hierChild4" presStyleCnt="0"/>
      <dgm:spPr/>
    </dgm:pt>
    <dgm:pt modelId="{C63E894F-DF74-48CC-8FFB-7EF5B62E9E0C}" type="pres">
      <dgm:prSet presAssocID="{CFCA6D31-5627-4669-B146-F26C889F6038}" presName="Name35" presStyleLbl="parChTrans1D3" presStyleIdx="2" presStyleCnt="4"/>
      <dgm:spPr/>
    </dgm:pt>
    <dgm:pt modelId="{20D699B9-6ACC-4A1E-B46D-7AB39EF56792}" type="pres">
      <dgm:prSet presAssocID="{9F5B80B0-8F36-443E-93D2-28CABB5BB2C7}" presName="hierRoot2" presStyleCnt="0">
        <dgm:presLayoutVars>
          <dgm:hierBranch val="r"/>
        </dgm:presLayoutVars>
      </dgm:prSet>
      <dgm:spPr/>
    </dgm:pt>
    <dgm:pt modelId="{363DA7A5-DBD8-4B94-A444-2D2ED4691AE7}" type="pres">
      <dgm:prSet presAssocID="{9F5B80B0-8F36-443E-93D2-28CABB5BB2C7}" presName="rootComposite" presStyleCnt="0"/>
      <dgm:spPr/>
    </dgm:pt>
    <dgm:pt modelId="{956EDAA4-95FA-411C-870D-5E2F78238A5A}" type="pres">
      <dgm:prSet presAssocID="{9F5B80B0-8F36-443E-93D2-28CABB5BB2C7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E142C8E-CA3A-4D3D-A6B6-3898D2333039}" type="pres">
      <dgm:prSet presAssocID="{9F5B80B0-8F36-443E-93D2-28CABB5BB2C7}" presName="rootConnector" presStyleLbl="node3" presStyleIdx="2" presStyleCnt="4"/>
      <dgm:spPr/>
      <dgm:t>
        <a:bodyPr/>
        <a:lstStyle/>
        <a:p>
          <a:endParaRPr kumimoji="1" lang="ja-JP" altLang="en-US"/>
        </a:p>
      </dgm:t>
    </dgm:pt>
    <dgm:pt modelId="{C260C25A-49EA-4FBA-A2BB-1F47E8BF075F}" type="pres">
      <dgm:prSet presAssocID="{9F5B80B0-8F36-443E-93D2-28CABB5BB2C7}" presName="hierChild4" presStyleCnt="0"/>
      <dgm:spPr/>
    </dgm:pt>
    <dgm:pt modelId="{916EAFC9-E763-4346-9D82-DDEC32520D56}" type="pres">
      <dgm:prSet presAssocID="{9F5B80B0-8F36-443E-93D2-28CABB5BB2C7}" presName="hierChild5" presStyleCnt="0"/>
      <dgm:spPr/>
    </dgm:pt>
    <dgm:pt modelId="{E930ADF6-DAD8-4606-8F68-E5C91D8C1357}" type="pres">
      <dgm:prSet presAssocID="{9D8CCFE1-D0C7-4BC7-AF96-F828F34E5A19}" presName="Name35" presStyleLbl="parChTrans1D3" presStyleIdx="3" presStyleCnt="4"/>
      <dgm:spPr/>
    </dgm:pt>
    <dgm:pt modelId="{DC3FEF42-09A3-4357-B456-FB964CC7346B}" type="pres">
      <dgm:prSet presAssocID="{D430B7ED-9C32-4591-9BBA-EB06D58D9CE7}" presName="hierRoot2" presStyleCnt="0">
        <dgm:presLayoutVars>
          <dgm:hierBranch val="r"/>
        </dgm:presLayoutVars>
      </dgm:prSet>
      <dgm:spPr/>
    </dgm:pt>
    <dgm:pt modelId="{BD3839D3-9FE2-4555-883F-AABAF4FC6F88}" type="pres">
      <dgm:prSet presAssocID="{D430B7ED-9C32-4591-9BBA-EB06D58D9CE7}" presName="rootComposite" presStyleCnt="0"/>
      <dgm:spPr/>
    </dgm:pt>
    <dgm:pt modelId="{EC459F90-F86A-452B-985F-787168CE081E}" type="pres">
      <dgm:prSet presAssocID="{D430B7ED-9C32-4591-9BBA-EB06D58D9CE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6C1CB3B-D24F-4073-9D0A-1C41C5034ABE}" type="pres">
      <dgm:prSet presAssocID="{D430B7ED-9C32-4591-9BBA-EB06D58D9CE7}" presName="rootConnector" presStyleLbl="node3" presStyleIdx="3" presStyleCnt="4"/>
      <dgm:spPr/>
      <dgm:t>
        <a:bodyPr/>
        <a:lstStyle/>
        <a:p>
          <a:endParaRPr kumimoji="1" lang="ja-JP" altLang="en-US"/>
        </a:p>
      </dgm:t>
    </dgm:pt>
    <dgm:pt modelId="{F8F668A0-5B21-4E6A-A0DD-2908A80811E4}" type="pres">
      <dgm:prSet presAssocID="{D430B7ED-9C32-4591-9BBA-EB06D58D9CE7}" presName="hierChild4" presStyleCnt="0"/>
      <dgm:spPr/>
    </dgm:pt>
    <dgm:pt modelId="{BC3AC0BB-58CC-4F36-9C75-C89DFA8416AA}" type="pres">
      <dgm:prSet presAssocID="{D430B7ED-9C32-4591-9BBA-EB06D58D9CE7}" presName="hierChild5" presStyleCnt="0"/>
      <dgm:spPr/>
    </dgm:pt>
    <dgm:pt modelId="{354A63DD-416B-4ED6-865F-E19BA95F65B6}" type="pres">
      <dgm:prSet presAssocID="{041F83BF-872B-480F-B0E1-D35673E5BD97}" presName="hierChild5" presStyleCnt="0"/>
      <dgm:spPr/>
    </dgm:pt>
    <dgm:pt modelId="{2026CB9C-D4C4-4898-B8AB-C9FEB10AA0C1}" type="pres">
      <dgm:prSet presAssocID="{5ABFCF80-4711-43F7-9859-4A93A8C91736}" presName="hierChild3" presStyleCnt="0"/>
      <dgm:spPr/>
    </dgm:pt>
  </dgm:ptLst>
  <dgm:cxnLst>
    <dgm:cxn modelId="{E4E83E80-C3CD-4885-97B1-E740FC4931BA}" type="presOf" srcId="{5ABFCF80-4711-43F7-9859-4A93A8C91736}" destId="{C89E0501-246B-4C34-A9FF-4082F886E95D}" srcOrd="1" destOrd="0" presId="urn:microsoft.com/office/officeart/2005/8/layout/orgChart1"/>
    <dgm:cxn modelId="{AF425258-3AB5-4B49-B290-3CE683FAAF7A}" type="presOf" srcId="{9F5B80B0-8F36-443E-93D2-28CABB5BB2C7}" destId="{956EDAA4-95FA-411C-870D-5E2F78238A5A}" srcOrd="0" destOrd="0" presId="urn:microsoft.com/office/officeart/2005/8/layout/orgChart1"/>
    <dgm:cxn modelId="{3C623565-AE72-43E9-A6AA-311335BA8FBE}" type="presOf" srcId="{0613FDAC-6A71-400F-8CAC-949E9B398906}" destId="{9F6CFBEE-A9F6-44E9-98D0-E38B35F5F7E3}" srcOrd="1" destOrd="0" presId="urn:microsoft.com/office/officeart/2005/8/layout/orgChart1"/>
    <dgm:cxn modelId="{EFD3051E-621D-4F04-9564-2B75CED1E839}" type="presOf" srcId="{D430B7ED-9C32-4591-9BBA-EB06D58D9CE7}" destId="{EC459F90-F86A-452B-985F-787168CE081E}" srcOrd="0" destOrd="0" presId="urn:microsoft.com/office/officeart/2005/8/layout/orgChart1"/>
    <dgm:cxn modelId="{CE4C1DE2-8641-48E4-B137-494545B839C9}" type="presOf" srcId="{841FA619-B9AC-4D5F-A804-AB45A8E32551}" destId="{ED662A1B-D79B-4728-B5F1-3AFAE8FC8FF3}" srcOrd="0" destOrd="0" presId="urn:microsoft.com/office/officeart/2005/8/layout/orgChart1"/>
    <dgm:cxn modelId="{EF5FC593-8AD6-4884-A7D8-C0EA98BFAED9}" srcId="{9ABAE6C9-BAB2-4C59-A74C-E3E2C1D3528C}" destId="{0613FDAC-6A71-400F-8CAC-949E9B398906}" srcOrd="0" destOrd="0" parTransId="{4A7223CB-DABB-4F43-B7BC-44CCBF5722DF}" sibTransId="{25B3085F-D7BB-4274-AC7B-30C0D16F1083}"/>
    <dgm:cxn modelId="{05C72A62-5E2D-431E-BE0E-8E8D9B888123}" type="presOf" srcId="{9F5B80B0-8F36-443E-93D2-28CABB5BB2C7}" destId="{FE142C8E-CA3A-4D3D-A6B6-3898D2333039}" srcOrd="1" destOrd="0" presId="urn:microsoft.com/office/officeart/2005/8/layout/orgChart1"/>
    <dgm:cxn modelId="{BA83D16A-6EF8-486E-8024-1B7FB58CF575}" srcId="{9ABAE6C9-BAB2-4C59-A74C-E3E2C1D3528C}" destId="{841FA619-B9AC-4D5F-A804-AB45A8E32551}" srcOrd="1" destOrd="0" parTransId="{32FDB751-E35E-4073-A468-AE360080C3D2}" sibTransId="{30567C69-6568-4060-B1F9-E2ABA503B40C}"/>
    <dgm:cxn modelId="{EAE34B87-B4AD-41E5-BE26-6837B1D687AD}" srcId="{8D8A139C-7202-451F-8756-0660D289B78A}" destId="{5ABFCF80-4711-43F7-9859-4A93A8C91736}" srcOrd="0" destOrd="0" parTransId="{27D6B1AA-155A-4712-B80E-B5730F311494}" sibTransId="{DEAAD79D-D5A6-4344-90CF-E249E5C2C0D5}"/>
    <dgm:cxn modelId="{65696BB5-9D64-42D5-83E3-7F394BA0F67A}" srcId="{041F83BF-872B-480F-B0E1-D35673E5BD97}" destId="{9F5B80B0-8F36-443E-93D2-28CABB5BB2C7}" srcOrd="0" destOrd="0" parTransId="{CFCA6D31-5627-4669-B146-F26C889F6038}" sibTransId="{EFDFB212-8F54-407B-94C4-CA2792C7AC59}"/>
    <dgm:cxn modelId="{FB11F758-0F61-498E-B546-67486E38F90F}" type="presOf" srcId="{60E460EC-E1AE-4D1C-A477-9C01C5F68A0C}" destId="{F4CF09D7-76EF-40D7-BC41-F4D2501ED5B3}" srcOrd="0" destOrd="0" presId="urn:microsoft.com/office/officeart/2005/8/layout/orgChart1"/>
    <dgm:cxn modelId="{A4E717A4-F087-4D84-AF44-FDFC19644226}" type="presOf" srcId="{9ABAE6C9-BAB2-4C59-A74C-E3E2C1D3528C}" destId="{8157D57C-B4ED-4241-ACA4-45E802E8685A}" srcOrd="1" destOrd="0" presId="urn:microsoft.com/office/officeart/2005/8/layout/orgChart1"/>
    <dgm:cxn modelId="{745EF6FB-CCF6-47DA-A2EF-84738E51070F}" type="presOf" srcId="{041F83BF-872B-480F-B0E1-D35673E5BD97}" destId="{EE531218-BE0C-42FA-A0DC-4DFB9F39DB6F}" srcOrd="0" destOrd="0" presId="urn:microsoft.com/office/officeart/2005/8/layout/orgChart1"/>
    <dgm:cxn modelId="{00CBE9EB-64BA-45FF-8606-4A4082F32CAE}" type="presOf" srcId="{869544C6-1DA4-42A2-B40C-2C0ED4D430F7}" destId="{D954ACF9-EFA8-40CA-8B4A-C9A429459088}" srcOrd="0" destOrd="0" presId="urn:microsoft.com/office/officeart/2005/8/layout/orgChart1"/>
    <dgm:cxn modelId="{3C301D0E-A33E-4749-9ADE-ED25CC91C6D6}" type="presOf" srcId="{D430B7ED-9C32-4591-9BBA-EB06D58D9CE7}" destId="{96C1CB3B-D24F-4073-9D0A-1C41C5034ABE}" srcOrd="1" destOrd="0" presId="urn:microsoft.com/office/officeart/2005/8/layout/orgChart1"/>
    <dgm:cxn modelId="{48FE68B3-51A6-4639-9D35-ADAA5E26A005}" type="presOf" srcId="{841FA619-B9AC-4D5F-A804-AB45A8E32551}" destId="{E66030A8-F6D9-4207-9EEC-495E14A6B0C6}" srcOrd="1" destOrd="0" presId="urn:microsoft.com/office/officeart/2005/8/layout/orgChart1"/>
    <dgm:cxn modelId="{9313E218-2082-4986-96BB-046E5E20E6D2}" type="presOf" srcId="{8D8A139C-7202-451F-8756-0660D289B78A}" destId="{9BBBFA3D-5069-4074-A12A-506EC9903167}" srcOrd="0" destOrd="0" presId="urn:microsoft.com/office/officeart/2005/8/layout/orgChart1"/>
    <dgm:cxn modelId="{68A77F5A-1B27-4DE2-B190-9C227113AC78}" type="presOf" srcId="{0613FDAC-6A71-400F-8CAC-949E9B398906}" destId="{E8D79F30-653F-41C0-9747-D88D674C6E5F}" srcOrd="0" destOrd="0" presId="urn:microsoft.com/office/officeart/2005/8/layout/orgChart1"/>
    <dgm:cxn modelId="{2DC52B3D-EE63-4A72-9309-E89748ADD828}" type="presOf" srcId="{5ABFCF80-4711-43F7-9859-4A93A8C91736}" destId="{6B6B7F1F-88CC-4644-A3DD-40C3DFA4FC84}" srcOrd="0" destOrd="0" presId="urn:microsoft.com/office/officeart/2005/8/layout/orgChart1"/>
    <dgm:cxn modelId="{9C455BF7-0678-42FB-8E88-DF1B5F7D8FE2}" type="presOf" srcId="{9ABAE6C9-BAB2-4C59-A74C-E3E2C1D3528C}" destId="{6EAB4B65-0669-4867-9AEE-BD79044700BD}" srcOrd="0" destOrd="0" presId="urn:microsoft.com/office/officeart/2005/8/layout/orgChart1"/>
    <dgm:cxn modelId="{74D94030-8896-4E3E-B9B7-80C09141E362}" type="presOf" srcId="{CFCA6D31-5627-4669-B146-F26C889F6038}" destId="{C63E894F-DF74-48CC-8FFB-7EF5B62E9E0C}" srcOrd="0" destOrd="0" presId="urn:microsoft.com/office/officeart/2005/8/layout/orgChart1"/>
    <dgm:cxn modelId="{C24E07FE-AF60-4A87-AAC4-3DB95F3B786C}" srcId="{5ABFCF80-4711-43F7-9859-4A93A8C91736}" destId="{041F83BF-872B-480F-B0E1-D35673E5BD97}" srcOrd="1" destOrd="0" parTransId="{60E460EC-E1AE-4D1C-A477-9C01C5F68A0C}" sibTransId="{0D6B3C44-B9F6-4354-96DC-2EF30EEDCCEE}"/>
    <dgm:cxn modelId="{45A39338-A6CB-4CA8-86F9-822BB7CE3A62}" srcId="{041F83BF-872B-480F-B0E1-D35673E5BD97}" destId="{D430B7ED-9C32-4591-9BBA-EB06D58D9CE7}" srcOrd="1" destOrd="0" parTransId="{9D8CCFE1-D0C7-4BC7-AF96-F828F34E5A19}" sibTransId="{32E16A90-8011-4278-8CC4-E30B9AFC0EC0}"/>
    <dgm:cxn modelId="{D0CC275A-5962-44A4-9D7A-09BD31233B1C}" type="presOf" srcId="{041F83BF-872B-480F-B0E1-D35673E5BD97}" destId="{5F9FF4E9-EC00-4193-8949-CCBC8180EDC4}" srcOrd="1" destOrd="0" presId="urn:microsoft.com/office/officeart/2005/8/layout/orgChart1"/>
    <dgm:cxn modelId="{EA8AD9FD-34B3-4B66-A322-65AB2909B4C1}" type="presOf" srcId="{9D8CCFE1-D0C7-4BC7-AF96-F828F34E5A19}" destId="{E930ADF6-DAD8-4606-8F68-E5C91D8C1357}" srcOrd="0" destOrd="0" presId="urn:microsoft.com/office/officeart/2005/8/layout/orgChart1"/>
    <dgm:cxn modelId="{F88CA5DC-962B-428A-B9BA-90CAB8C320F8}" srcId="{5ABFCF80-4711-43F7-9859-4A93A8C91736}" destId="{9ABAE6C9-BAB2-4C59-A74C-E3E2C1D3528C}" srcOrd="0" destOrd="0" parTransId="{869544C6-1DA4-42A2-B40C-2C0ED4D430F7}" sibTransId="{B6BB9189-0678-484E-B2E9-BC1514A6C76E}"/>
    <dgm:cxn modelId="{79F66A6A-AE7C-4C5A-89F2-3E8905D18265}" type="presOf" srcId="{32FDB751-E35E-4073-A468-AE360080C3D2}" destId="{967AEB7C-0866-421D-B467-BB689D319922}" srcOrd="0" destOrd="0" presId="urn:microsoft.com/office/officeart/2005/8/layout/orgChart1"/>
    <dgm:cxn modelId="{23D52390-98E4-4136-802C-984DAA726ED4}" type="presOf" srcId="{4A7223CB-DABB-4F43-B7BC-44CCBF5722DF}" destId="{596117E6-83D3-44A2-82B6-B412DFD4AD8F}" srcOrd="0" destOrd="0" presId="urn:microsoft.com/office/officeart/2005/8/layout/orgChart1"/>
    <dgm:cxn modelId="{7C137238-F813-4ECF-B35E-60C217054B50}" type="presParOf" srcId="{9BBBFA3D-5069-4074-A12A-506EC9903167}" destId="{694835AE-C7A0-45D9-9007-9CB68CB812D7}" srcOrd="0" destOrd="0" presId="urn:microsoft.com/office/officeart/2005/8/layout/orgChart1"/>
    <dgm:cxn modelId="{394AE779-72A7-482D-A735-8E8794489877}" type="presParOf" srcId="{694835AE-C7A0-45D9-9007-9CB68CB812D7}" destId="{8B09F830-27FF-4694-A7F0-23B6EE3ACE68}" srcOrd="0" destOrd="0" presId="urn:microsoft.com/office/officeart/2005/8/layout/orgChart1"/>
    <dgm:cxn modelId="{59115AFE-5DA0-4BDA-BF7F-0E57BB4FC952}" type="presParOf" srcId="{8B09F830-27FF-4694-A7F0-23B6EE3ACE68}" destId="{6B6B7F1F-88CC-4644-A3DD-40C3DFA4FC84}" srcOrd="0" destOrd="0" presId="urn:microsoft.com/office/officeart/2005/8/layout/orgChart1"/>
    <dgm:cxn modelId="{ADE849A7-66D4-427A-BDE6-17DF189F4172}" type="presParOf" srcId="{8B09F830-27FF-4694-A7F0-23B6EE3ACE68}" destId="{C89E0501-246B-4C34-A9FF-4082F886E95D}" srcOrd="1" destOrd="0" presId="urn:microsoft.com/office/officeart/2005/8/layout/orgChart1"/>
    <dgm:cxn modelId="{9DB9A4EA-5C98-4D11-83AF-8D7612B77E03}" type="presParOf" srcId="{694835AE-C7A0-45D9-9007-9CB68CB812D7}" destId="{5F6CEEE7-FC37-4C3D-A70C-A1222C53C96E}" srcOrd="1" destOrd="0" presId="urn:microsoft.com/office/officeart/2005/8/layout/orgChart1"/>
    <dgm:cxn modelId="{9BC789DD-AFC4-41EC-950E-80B410A0595B}" type="presParOf" srcId="{5F6CEEE7-FC37-4C3D-A70C-A1222C53C96E}" destId="{D954ACF9-EFA8-40CA-8B4A-C9A429459088}" srcOrd="0" destOrd="0" presId="urn:microsoft.com/office/officeart/2005/8/layout/orgChart1"/>
    <dgm:cxn modelId="{9953FEC6-693D-419E-9314-C6DB4ED8C9CC}" type="presParOf" srcId="{5F6CEEE7-FC37-4C3D-A70C-A1222C53C96E}" destId="{AEA35565-9039-494A-ACA6-681519003A45}" srcOrd="1" destOrd="0" presId="urn:microsoft.com/office/officeart/2005/8/layout/orgChart1"/>
    <dgm:cxn modelId="{82BD5031-1494-43B5-A108-031995E17BD0}" type="presParOf" srcId="{AEA35565-9039-494A-ACA6-681519003A45}" destId="{F8E79129-12D0-4792-A5D1-C01B5D69064D}" srcOrd="0" destOrd="0" presId="urn:microsoft.com/office/officeart/2005/8/layout/orgChart1"/>
    <dgm:cxn modelId="{BABFDFD1-312B-4C85-A58E-39AA1D490F9A}" type="presParOf" srcId="{F8E79129-12D0-4792-A5D1-C01B5D69064D}" destId="{6EAB4B65-0669-4867-9AEE-BD79044700BD}" srcOrd="0" destOrd="0" presId="urn:microsoft.com/office/officeart/2005/8/layout/orgChart1"/>
    <dgm:cxn modelId="{3EE99B31-E5E5-49BA-829C-69C56D0F3B4E}" type="presParOf" srcId="{F8E79129-12D0-4792-A5D1-C01B5D69064D}" destId="{8157D57C-B4ED-4241-ACA4-45E802E8685A}" srcOrd="1" destOrd="0" presId="urn:microsoft.com/office/officeart/2005/8/layout/orgChart1"/>
    <dgm:cxn modelId="{5563658A-6650-494F-BBE1-47BE0B4FCED5}" type="presParOf" srcId="{AEA35565-9039-494A-ACA6-681519003A45}" destId="{A98C19F8-4ED3-412B-AA5C-DD3840E68F03}" srcOrd="1" destOrd="0" presId="urn:microsoft.com/office/officeart/2005/8/layout/orgChart1"/>
    <dgm:cxn modelId="{111FD638-FACB-4AFF-B9CC-8BC89A3679AD}" type="presParOf" srcId="{A98C19F8-4ED3-412B-AA5C-DD3840E68F03}" destId="{596117E6-83D3-44A2-82B6-B412DFD4AD8F}" srcOrd="0" destOrd="0" presId="urn:microsoft.com/office/officeart/2005/8/layout/orgChart1"/>
    <dgm:cxn modelId="{56853240-AC10-4BAA-BC7E-7D9E778AC6E6}" type="presParOf" srcId="{A98C19F8-4ED3-412B-AA5C-DD3840E68F03}" destId="{2B9A0BBB-E192-4666-AFA6-78BEA734804D}" srcOrd="1" destOrd="0" presId="urn:microsoft.com/office/officeart/2005/8/layout/orgChart1"/>
    <dgm:cxn modelId="{E7DB484B-BAAC-4AF9-BCB0-EFFBE6230C67}" type="presParOf" srcId="{2B9A0BBB-E192-4666-AFA6-78BEA734804D}" destId="{05C25575-ECDE-4A81-BEFE-0BA26797508E}" srcOrd="0" destOrd="0" presId="urn:microsoft.com/office/officeart/2005/8/layout/orgChart1"/>
    <dgm:cxn modelId="{EE91590E-0E9C-4123-9090-46E107F5C3B2}" type="presParOf" srcId="{05C25575-ECDE-4A81-BEFE-0BA26797508E}" destId="{E8D79F30-653F-41C0-9747-D88D674C6E5F}" srcOrd="0" destOrd="0" presId="urn:microsoft.com/office/officeart/2005/8/layout/orgChart1"/>
    <dgm:cxn modelId="{7AC3A61F-D098-45EA-AE59-A8F1FF749B49}" type="presParOf" srcId="{05C25575-ECDE-4A81-BEFE-0BA26797508E}" destId="{9F6CFBEE-A9F6-44E9-98D0-E38B35F5F7E3}" srcOrd="1" destOrd="0" presId="urn:microsoft.com/office/officeart/2005/8/layout/orgChart1"/>
    <dgm:cxn modelId="{673177A2-E5FE-4C98-8E55-2A5DAD7B5DFD}" type="presParOf" srcId="{2B9A0BBB-E192-4666-AFA6-78BEA734804D}" destId="{1C07DB60-68B5-4665-81E7-2A5249EAD14C}" srcOrd="1" destOrd="0" presId="urn:microsoft.com/office/officeart/2005/8/layout/orgChart1"/>
    <dgm:cxn modelId="{14F263DF-2212-41CC-A8E7-1A1F67553D79}" type="presParOf" srcId="{2B9A0BBB-E192-4666-AFA6-78BEA734804D}" destId="{7F09E78D-99E9-4F85-BDBB-368A558D8EC8}" srcOrd="2" destOrd="0" presId="urn:microsoft.com/office/officeart/2005/8/layout/orgChart1"/>
    <dgm:cxn modelId="{CE8FA043-760E-445F-9D2A-07195F83407E}" type="presParOf" srcId="{A98C19F8-4ED3-412B-AA5C-DD3840E68F03}" destId="{967AEB7C-0866-421D-B467-BB689D319922}" srcOrd="2" destOrd="0" presId="urn:microsoft.com/office/officeart/2005/8/layout/orgChart1"/>
    <dgm:cxn modelId="{2703D022-2524-44AB-9FB2-887C1EF64BF5}" type="presParOf" srcId="{A98C19F8-4ED3-412B-AA5C-DD3840E68F03}" destId="{F7B58F4D-26D6-44A9-9294-91BCF9D23C4D}" srcOrd="3" destOrd="0" presId="urn:microsoft.com/office/officeart/2005/8/layout/orgChart1"/>
    <dgm:cxn modelId="{F809F733-C33C-4DFB-9FC1-745C5B100D76}" type="presParOf" srcId="{F7B58F4D-26D6-44A9-9294-91BCF9D23C4D}" destId="{9A1A0681-20B1-46FC-8BA8-3B0305099344}" srcOrd="0" destOrd="0" presId="urn:microsoft.com/office/officeart/2005/8/layout/orgChart1"/>
    <dgm:cxn modelId="{F9C46259-0F13-4F40-906E-CD1C25D73C09}" type="presParOf" srcId="{9A1A0681-20B1-46FC-8BA8-3B0305099344}" destId="{ED662A1B-D79B-4728-B5F1-3AFAE8FC8FF3}" srcOrd="0" destOrd="0" presId="urn:microsoft.com/office/officeart/2005/8/layout/orgChart1"/>
    <dgm:cxn modelId="{C1676187-57C0-476E-979C-45428B74EDB5}" type="presParOf" srcId="{9A1A0681-20B1-46FC-8BA8-3B0305099344}" destId="{E66030A8-F6D9-4207-9EEC-495E14A6B0C6}" srcOrd="1" destOrd="0" presId="urn:microsoft.com/office/officeart/2005/8/layout/orgChart1"/>
    <dgm:cxn modelId="{3CD2FD9B-A10A-485A-8385-574D40398E1A}" type="presParOf" srcId="{F7B58F4D-26D6-44A9-9294-91BCF9D23C4D}" destId="{2037E58C-DD67-49BA-B4CE-C029D1AD75BC}" srcOrd="1" destOrd="0" presId="urn:microsoft.com/office/officeart/2005/8/layout/orgChart1"/>
    <dgm:cxn modelId="{FEE2DEA0-413B-4DDC-9239-C42C50D41819}" type="presParOf" srcId="{F7B58F4D-26D6-44A9-9294-91BCF9D23C4D}" destId="{2CB767FE-581E-4B8D-8911-035B7FCFA385}" srcOrd="2" destOrd="0" presId="urn:microsoft.com/office/officeart/2005/8/layout/orgChart1"/>
    <dgm:cxn modelId="{4F476F7A-8AD9-4158-B8C3-FCD2CA4C86E9}" type="presParOf" srcId="{AEA35565-9039-494A-ACA6-681519003A45}" destId="{69F41373-6626-4828-AAF0-BEDE23BC77D7}" srcOrd="2" destOrd="0" presId="urn:microsoft.com/office/officeart/2005/8/layout/orgChart1"/>
    <dgm:cxn modelId="{56CC56F5-5408-4744-9538-766C5523C5D2}" type="presParOf" srcId="{5F6CEEE7-FC37-4C3D-A70C-A1222C53C96E}" destId="{F4CF09D7-76EF-40D7-BC41-F4D2501ED5B3}" srcOrd="2" destOrd="0" presId="urn:microsoft.com/office/officeart/2005/8/layout/orgChart1"/>
    <dgm:cxn modelId="{CDD5CCAE-A4D9-4399-979B-87C528948831}" type="presParOf" srcId="{5F6CEEE7-FC37-4C3D-A70C-A1222C53C96E}" destId="{07F7400F-F8C6-4B4A-ACC1-8F6DCDADB821}" srcOrd="3" destOrd="0" presId="urn:microsoft.com/office/officeart/2005/8/layout/orgChart1"/>
    <dgm:cxn modelId="{CBC68245-7852-46E5-B3C3-C4FD6A5A1FB3}" type="presParOf" srcId="{07F7400F-F8C6-4B4A-ACC1-8F6DCDADB821}" destId="{6CE3E4EE-20AD-4052-9BF2-FEB234D9F56F}" srcOrd="0" destOrd="0" presId="urn:microsoft.com/office/officeart/2005/8/layout/orgChart1"/>
    <dgm:cxn modelId="{5C7ABEF3-BF35-4180-8E31-C8FD5719086E}" type="presParOf" srcId="{6CE3E4EE-20AD-4052-9BF2-FEB234D9F56F}" destId="{EE531218-BE0C-42FA-A0DC-4DFB9F39DB6F}" srcOrd="0" destOrd="0" presId="urn:microsoft.com/office/officeart/2005/8/layout/orgChart1"/>
    <dgm:cxn modelId="{A81EDF98-03B5-489F-A633-3F858EEF25E4}" type="presParOf" srcId="{6CE3E4EE-20AD-4052-9BF2-FEB234D9F56F}" destId="{5F9FF4E9-EC00-4193-8949-CCBC8180EDC4}" srcOrd="1" destOrd="0" presId="urn:microsoft.com/office/officeart/2005/8/layout/orgChart1"/>
    <dgm:cxn modelId="{44711DA7-3CC2-4AD0-9D4A-14B1CDCC4E85}" type="presParOf" srcId="{07F7400F-F8C6-4B4A-ACC1-8F6DCDADB821}" destId="{80078A4D-C028-4B0C-9D23-BA52C4F16D4E}" srcOrd="1" destOrd="0" presId="urn:microsoft.com/office/officeart/2005/8/layout/orgChart1"/>
    <dgm:cxn modelId="{7C3DC291-BCAD-4D66-A05A-17DCA22B54A4}" type="presParOf" srcId="{80078A4D-C028-4B0C-9D23-BA52C4F16D4E}" destId="{C63E894F-DF74-48CC-8FFB-7EF5B62E9E0C}" srcOrd="0" destOrd="0" presId="urn:microsoft.com/office/officeart/2005/8/layout/orgChart1"/>
    <dgm:cxn modelId="{4157A774-AAF6-4F33-ACEE-0C8055C8C396}" type="presParOf" srcId="{80078A4D-C028-4B0C-9D23-BA52C4F16D4E}" destId="{20D699B9-6ACC-4A1E-B46D-7AB39EF56792}" srcOrd="1" destOrd="0" presId="urn:microsoft.com/office/officeart/2005/8/layout/orgChart1"/>
    <dgm:cxn modelId="{0AF4FFD3-448D-4959-8E9B-53AE97BB58F6}" type="presParOf" srcId="{20D699B9-6ACC-4A1E-B46D-7AB39EF56792}" destId="{363DA7A5-DBD8-4B94-A444-2D2ED4691AE7}" srcOrd="0" destOrd="0" presId="urn:microsoft.com/office/officeart/2005/8/layout/orgChart1"/>
    <dgm:cxn modelId="{9CDE1F77-47B7-42D5-88D6-CE73FFEC65FE}" type="presParOf" srcId="{363DA7A5-DBD8-4B94-A444-2D2ED4691AE7}" destId="{956EDAA4-95FA-411C-870D-5E2F78238A5A}" srcOrd="0" destOrd="0" presId="urn:microsoft.com/office/officeart/2005/8/layout/orgChart1"/>
    <dgm:cxn modelId="{9F951B35-09B6-43B2-9A49-78BB8E1B9952}" type="presParOf" srcId="{363DA7A5-DBD8-4B94-A444-2D2ED4691AE7}" destId="{FE142C8E-CA3A-4D3D-A6B6-3898D2333039}" srcOrd="1" destOrd="0" presId="urn:microsoft.com/office/officeart/2005/8/layout/orgChart1"/>
    <dgm:cxn modelId="{C37A8F03-CDA0-47B2-9C8D-F7B53A320305}" type="presParOf" srcId="{20D699B9-6ACC-4A1E-B46D-7AB39EF56792}" destId="{C260C25A-49EA-4FBA-A2BB-1F47E8BF075F}" srcOrd="1" destOrd="0" presId="urn:microsoft.com/office/officeart/2005/8/layout/orgChart1"/>
    <dgm:cxn modelId="{5DA7545F-E8A7-4BBF-BEDD-1B3F385DD34C}" type="presParOf" srcId="{20D699B9-6ACC-4A1E-B46D-7AB39EF56792}" destId="{916EAFC9-E763-4346-9D82-DDEC32520D56}" srcOrd="2" destOrd="0" presId="urn:microsoft.com/office/officeart/2005/8/layout/orgChart1"/>
    <dgm:cxn modelId="{C69DF27F-F2F4-4F17-A52D-A19FFF838E81}" type="presParOf" srcId="{80078A4D-C028-4B0C-9D23-BA52C4F16D4E}" destId="{E930ADF6-DAD8-4606-8F68-E5C91D8C1357}" srcOrd="2" destOrd="0" presId="urn:microsoft.com/office/officeart/2005/8/layout/orgChart1"/>
    <dgm:cxn modelId="{D7690593-C0D9-48A8-B2D2-91391732050D}" type="presParOf" srcId="{80078A4D-C028-4B0C-9D23-BA52C4F16D4E}" destId="{DC3FEF42-09A3-4357-B456-FB964CC7346B}" srcOrd="3" destOrd="0" presId="urn:microsoft.com/office/officeart/2005/8/layout/orgChart1"/>
    <dgm:cxn modelId="{F891130F-3AAE-456E-9C46-603A3A9EC0A3}" type="presParOf" srcId="{DC3FEF42-09A3-4357-B456-FB964CC7346B}" destId="{BD3839D3-9FE2-4555-883F-AABAF4FC6F88}" srcOrd="0" destOrd="0" presId="urn:microsoft.com/office/officeart/2005/8/layout/orgChart1"/>
    <dgm:cxn modelId="{AB6B7152-DAED-4B7B-97B3-627DE9893EC3}" type="presParOf" srcId="{BD3839D3-9FE2-4555-883F-AABAF4FC6F88}" destId="{EC459F90-F86A-452B-985F-787168CE081E}" srcOrd="0" destOrd="0" presId="urn:microsoft.com/office/officeart/2005/8/layout/orgChart1"/>
    <dgm:cxn modelId="{7196041C-48C1-4FD0-856A-3D839E9AA052}" type="presParOf" srcId="{BD3839D3-9FE2-4555-883F-AABAF4FC6F88}" destId="{96C1CB3B-D24F-4073-9D0A-1C41C5034ABE}" srcOrd="1" destOrd="0" presId="urn:microsoft.com/office/officeart/2005/8/layout/orgChart1"/>
    <dgm:cxn modelId="{9C916241-6520-40FD-B065-F8FDABA5CE9D}" type="presParOf" srcId="{DC3FEF42-09A3-4357-B456-FB964CC7346B}" destId="{F8F668A0-5B21-4E6A-A0DD-2908A80811E4}" srcOrd="1" destOrd="0" presId="urn:microsoft.com/office/officeart/2005/8/layout/orgChart1"/>
    <dgm:cxn modelId="{13594CBC-69EC-4A26-B00F-6B8A28F95BC0}" type="presParOf" srcId="{DC3FEF42-09A3-4357-B456-FB964CC7346B}" destId="{BC3AC0BB-58CC-4F36-9C75-C89DFA8416AA}" srcOrd="2" destOrd="0" presId="urn:microsoft.com/office/officeart/2005/8/layout/orgChart1"/>
    <dgm:cxn modelId="{28BECB70-CDAF-4AF2-8C6B-693A0D5FB8DE}" type="presParOf" srcId="{07F7400F-F8C6-4B4A-ACC1-8F6DCDADB821}" destId="{354A63DD-416B-4ED6-865F-E19BA95F65B6}" srcOrd="2" destOrd="0" presId="urn:microsoft.com/office/officeart/2005/8/layout/orgChart1"/>
    <dgm:cxn modelId="{6E8D9CE0-EC37-4F53-864B-9B0714232E7F}" type="presParOf" srcId="{694835AE-C7A0-45D9-9007-9CB68CB812D7}" destId="{2026CB9C-D4C4-4898-B8AB-C9FEB10AA0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0ADF6-DAD8-4606-8F68-E5C91D8C1357}">
      <dsp:nvSpPr>
        <dsp:cNvPr id="0" name=""/>
        <dsp:cNvSpPr/>
      </dsp:nvSpPr>
      <dsp:spPr>
        <a:xfrm>
          <a:off x="6263291" y="2706884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E894F-DF74-48CC-8FFB-7EF5B62E9E0C}">
      <dsp:nvSpPr>
        <dsp:cNvPr id="0" name=""/>
        <dsp:cNvSpPr/>
      </dsp:nvSpPr>
      <dsp:spPr>
        <a:xfrm>
          <a:off x="5189045" y="2706884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F09D7-76EF-40D7-BC41-F4D2501ED5B3}">
      <dsp:nvSpPr>
        <dsp:cNvPr id="0" name=""/>
        <dsp:cNvSpPr/>
      </dsp:nvSpPr>
      <dsp:spPr>
        <a:xfrm>
          <a:off x="4114800" y="1446199"/>
          <a:ext cx="2148491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2148491" y="186439"/>
              </a:lnTo>
              <a:lnTo>
                <a:pt x="2148491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AEB7C-0866-421D-B467-BB689D319922}">
      <dsp:nvSpPr>
        <dsp:cNvPr id="0" name=""/>
        <dsp:cNvSpPr/>
      </dsp:nvSpPr>
      <dsp:spPr>
        <a:xfrm>
          <a:off x="1966308" y="2706884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117E6-83D3-44A2-82B6-B412DFD4AD8F}">
      <dsp:nvSpPr>
        <dsp:cNvPr id="0" name=""/>
        <dsp:cNvSpPr/>
      </dsp:nvSpPr>
      <dsp:spPr>
        <a:xfrm>
          <a:off x="892063" y="2706884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4ACF9-EFA8-40CA-8B4A-C9A429459088}">
      <dsp:nvSpPr>
        <dsp:cNvPr id="0" name=""/>
        <dsp:cNvSpPr/>
      </dsp:nvSpPr>
      <dsp:spPr>
        <a:xfrm>
          <a:off x="1966308" y="1446199"/>
          <a:ext cx="2148491" cy="372878"/>
        </a:xfrm>
        <a:custGeom>
          <a:avLst/>
          <a:gdLst/>
          <a:ahLst/>
          <a:cxnLst/>
          <a:rect l="0" t="0" r="0" b="0"/>
          <a:pathLst>
            <a:path>
              <a:moveTo>
                <a:pt x="2148491" y="0"/>
              </a:moveTo>
              <a:lnTo>
                <a:pt x="2148491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B7F1F-88CC-4644-A3DD-40C3DFA4FC84}">
      <dsp:nvSpPr>
        <dsp:cNvPr id="0" name=""/>
        <dsp:cNvSpPr/>
      </dsp:nvSpPr>
      <dsp:spPr>
        <a:xfrm>
          <a:off x="3226993" y="55839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クレジット利用者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1000</a:t>
          </a:r>
          <a:r>
            <a:rPr kumimoji="1" lang="ja-JP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人</a:t>
          </a:r>
        </a:p>
      </dsp:txBody>
      <dsp:txXfrm>
        <a:off x="3226993" y="558393"/>
        <a:ext cx="1775612" cy="887806"/>
      </dsp:txXfrm>
    </dsp:sp>
    <dsp:sp modelId="{6EAB4B65-0669-4867-9AEE-BD79044700BD}">
      <dsp:nvSpPr>
        <dsp:cNvPr id="0" name=""/>
        <dsp:cNvSpPr/>
      </dsp:nvSpPr>
      <dsp:spPr>
        <a:xfrm>
          <a:off x="1078502" y="181907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適切利用者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700</a:t>
          </a:r>
          <a:r>
            <a:rPr kumimoji="1" lang="ja-JP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人</a:t>
          </a:r>
        </a:p>
      </dsp:txBody>
      <dsp:txXfrm>
        <a:off x="1078502" y="1819078"/>
        <a:ext cx="1775612" cy="887806"/>
      </dsp:txXfrm>
    </dsp:sp>
    <dsp:sp modelId="{E8D79F30-653F-41C0-9747-D88D674C6E5F}">
      <dsp:nvSpPr>
        <dsp:cNvPr id="0" name=""/>
        <dsp:cNvSpPr/>
      </dsp:nvSpPr>
      <dsp:spPr>
        <a:xfrm>
          <a:off x="4256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負債あり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500</a:t>
          </a:r>
          <a:r>
            <a:rPr kumimoji="1" lang="ja-JP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人</a:t>
          </a:r>
        </a:p>
      </dsp:txBody>
      <dsp:txXfrm>
        <a:off x="4256" y="3079763"/>
        <a:ext cx="1775612" cy="887806"/>
      </dsp:txXfrm>
    </dsp:sp>
    <dsp:sp modelId="{ED662A1B-D79B-4728-B5F1-3AFAE8FC8FF3}">
      <dsp:nvSpPr>
        <dsp:cNvPr id="0" name=""/>
        <dsp:cNvSpPr/>
      </dsp:nvSpPr>
      <dsp:spPr>
        <a:xfrm>
          <a:off x="2152748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負債なし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200</a:t>
          </a:r>
          <a:r>
            <a:rPr kumimoji="1" lang="ja-JP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人</a:t>
          </a:r>
        </a:p>
      </dsp:txBody>
      <dsp:txXfrm>
        <a:off x="2152748" y="3079763"/>
        <a:ext cx="1775612" cy="887806"/>
      </dsp:txXfrm>
    </dsp:sp>
    <dsp:sp modelId="{EE531218-BE0C-42FA-A0DC-4DFB9F39DB6F}">
      <dsp:nvSpPr>
        <dsp:cNvPr id="0" name=""/>
        <dsp:cNvSpPr/>
      </dsp:nvSpPr>
      <dsp:spPr>
        <a:xfrm>
          <a:off x="5375484" y="181907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不適切利用者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300</a:t>
          </a:r>
          <a:r>
            <a:rPr kumimoji="1" lang="ja-JP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人</a:t>
          </a:r>
        </a:p>
      </dsp:txBody>
      <dsp:txXfrm>
        <a:off x="5375484" y="1819078"/>
        <a:ext cx="1775612" cy="887806"/>
      </dsp:txXfrm>
    </dsp:sp>
    <dsp:sp modelId="{956EDAA4-95FA-411C-870D-5E2F78238A5A}">
      <dsp:nvSpPr>
        <dsp:cNvPr id="0" name=""/>
        <dsp:cNvSpPr/>
      </dsp:nvSpPr>
      <dsp:spPr>
        <a:xfrm>
          <a:off x="4301239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ブラックリスト者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10</a:t>
          </a:r>
          <a:r>
            <a:rPr kumimoji="1" lang="ja-JP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人</a:t>
          </a:r>
        </a:p>
      </dsp:txBody>
      <dsp:txXfrm>
        <a:off x="4301239" y="3079763"/>
        <a:ext cx="1775612" cy="887806"/>
      </dsp:txXfrm>
    </dsp:sp>
    <dsp:sp modelId="{EC459F90-F86A-452B-985F-787168CE081E}">
      <dsp:nvSpPr>
        <dsp:cNvPr id="0" name=""/>
        <dsp:cNvSpPr/>
      </dsp:nvSpPr>
      <dsp:spPr>
        <a:xfrm>
          <a:off x="6449730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ja-JP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非ブラックリスト者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ja-JP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290</a:t>
          </a:r>
          <a:r>
            <a:rPr kumimoji="1" lang="ja-JP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rPr>
            <a:t>人</a:t>
          </a:r>
        </a:p>
      </dsp:txBody>
      <dsp:txXfrm>
        <a:off x="6449730" y="3079763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9F930-50FA-46CE-B856-082C65D568A0}" type="datetimeFigureOut">
              <a:rPr kumimoji="1" lang="ja-JP" altLang="en-US" smtClean="0"/>
              <a:t>2017/5/12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6C123-8218-4C25-9AE4-9F9BCAABF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001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05449" y="6245225"/>
            <a:ext cx="4349578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4039D-7486-46F2-8942-9CE4B76FE1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460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8EE57-F836-436D-8ED7-20AC9801CA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405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FA424-5303-4E8C-9DD3-C0DBEE6C7C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1865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7AFB1-23BB-4073-8009-9271B3F57B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6119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4C811-33EE-46BE-B852-98B0A1BA0D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637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245225"/>
            <a:ext cx="39624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2B45E-2CD8-49A6-8F5A-2DEA89104F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867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8CB40-48A6-4B78-8C3E-2E655C6ED5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397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284AF-A090-4896-89B5-EC7DF94AA4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62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07FC1-78F3-41E3-9C2B-7D610CF363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528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1D27C-27A5-4AFB-BBE8-3072FC4A15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584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DF8E-B3E3-4EBA-9EC8-F4CD4DDEAA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10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2559B-A931-4885-B9C9-037FA2A8E8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630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C5942-A778-4C3F-8E22-1FA23419FA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584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5225"/>
            <a:ext cx="3962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832D33F-0F46-49D0-80F7-F56E02BBC6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先進的データ分析法</a:t>
            </a:r>
            <a:r>
              <a:rPr lang="en-US" altLang="ja-JP" dirty="0" smtClean="0"/>
              <a:t>2017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400" dirty="0" smtClean="0"/>
              <a:t>- Advanced Data Analysis </a:t>
            </a:r>
            <a:r>
              <a:rPr lang="en-US" altLang="ja-JP" sz="2400" dirty="0" smtClean="0"/>
              <a:t>2107 </a:t>
            </a:r>
            <a:r>
              <a:rPr lang="en-US" altLang="ja-JP" sz="2400" dirty="0" smtClean="0"/>
              <a:t>-</a:t>
            </a:r>
            <a:endParaRPr lang="ja-JP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東京工科大学大学院</a:t>
            </a:r>
          </a:p>
          <a:p>
            <a:pPr eaLnBrk="1" hangingPunct="1"/>
            <a:r>
              <a:rPr lang="ja-JP" altLang="en-US" smtClean="0"/>
              <a:t>バイオニクス・情報メディア学専攻科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担当：　亀田　弘之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922338"/>
          </a:xfrm>
        </p:spPr>
        <p:txBody>
          <a:bodyPr/>
          <a:lstStyle/>
          <a:p>
            <a:pPr marL="838200" indent="-838200" eaLnBrk="1" hangingPunct="1"/>
            <a:r>
              <a:rPr lang="ja-JP" altLang="en-US" smtClean="0"/>
              <a:t>統計的データ解析</a:t>
            </a:r>
            <a:r>
              <a:rPr lang="en-US" altLang="ja-JP" smtClean="0"/>
              <a:t>(EDA</a:t>
            </a:r>
            <a:r>
              <a:rPr lang="ja-JP" altLang="en-US" smtClean="0"/>
              <a:t>の基礎</a:t>
            </a:r>
            <a:r>
              <a:rPr lang="en-US" altLang="ja-JP" smtClean="0"/>
              <a:t>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7594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視覚的分析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mtClean="0"/>
              <a:t>表：	度数分布表</a:t>
            </a:r>
            <a:r>
              <a:rPr lang="en-US" altLang="ja-JP" smtClean="0"/>
              <a:t>(frequency table)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mtClean="0"/>
              <a:t>図：	ヒストグラム</a:t>
            </a:r>
            <a:r>
              <a:rPr lang="en-US" altLang="ja-JP" smtClean="0"/>
              <a:t>(histogram)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数値的分析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mtClean="0"/>
              <a:t>代表値：	平均 </a:t>
            </a:r>
            <a:r>
              <a:rPr lang="en-US" altLang="ja-JP" smtClean="0"/>
              <a:t>(mean)</a:t>
            </a:r>
            <a:br>
              <a:rPr lang="en-US" altLang="ja-JP" smtClean="0"/>
            </a:br>
            <a:r>
              <a:rPr lang="en-US" altLang="ja-JP" smtClean="0"/>
              <a:t>		</a:t>
            </a:r>
            <a:r>
              <a:rPr lang="ja-JP" altLang="en-US" smtClean="0"/>
              <a:t>中央値 </a:t>
            </a:r>
            <a:r>
              <a:rPr lang="en-US" altLang="ja-JP" smtClean="0"/>
              <a:t>(median)</a:t>
            </a:r>
            <a:br>
              <a:rPr lang="en-US" altLang="ja-JP" smtClean="0"/>
            </a:br>
            <a:r>
              <a:rPr lang="en-US" altLang="ja-JP" smtClean="0"/>
              <a:t>		</a:t>
            </a:r>
            <a:r>
              <a:rPr lang="ja-JP" altLang="en-US" smtClean="0"/>
              <a:t>モード </a:t>
            </a:r>
            <a:r>
              <a:rPr lang="en-US" altLang="ja-JP" smtClean="0"/>
              <a:t>(mode,</a:t>
            </a:r>
            <a:r>
              <a:rPr lang="ja-JP" altLang="en-US" smtClean="0"/>
              <a:t>最頻値）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mtClean="0"/>
              <a:t>ばらつき度：分散</a:t>
            </a:r>
            <a:r>
              <a:rPr lang="en-US" altLang="ja-JP" smtClean="0"/>
              <a:t>(variance)</a:t>
            </a:r>
            <a:br>
              <a:rPr lang="en-US" altLang="ja-JP" smtClean="0"/>
            </a:br>
            <a:r>
              <a:rPr lang="en-US" altLang="ja-JP" smtClean="0"/>
              <a:t>		</a:t>
            </a:r>
            <a:r>
              <a:rPr lang="ja-JP" altLang="en-US" smtClean="0"/>
              <a:t>平均偏差</a:t>
            </a:r>
            <a:r>
              <a:rPr lang="en-US" altLang="ja-JP" smtClean="0"/>
              <a:t>(mean deviation; MD)</a:t>
            </a:r>
            <a:br>
              <a:rPr lang="en-US" altLang="ja-JP" smtClean="0"/>
            </a:br>
            <a:r>
              <a:rPr lang="en-US" altLang="ja-JP" smtClean="0"/>
              <a:t>		</a:t>
            </a:r>
            <a:r>
              <a:rPr lang="ja-JP" altLang="en-US" smtClean="0"/>
              <a:t>標準偏差</a:t>
            </a:r>
            <a:r>
              <a:rPr lang="en-US" altLang="ja-JP" smtClean="0"/>
              <a:t>(standard deviation)</a:t>
            </a:r>
            <a:br>
              <a:rPr lang="en-US" altLang="ja-JP" smtClean="0"/>
            </a:br>
            <a:r>
              <a:rPr lang="en-US" altLang="ja-JP" smtClean="0"/>
              <a:t>		</a:t>
            </a:r>
            <a:r>
              <a:rPr lang="ja-JP" altLang="en-US" smtClean="0"/>
              <a:t>範囲</a:t>
            </a:r>
            <a:r>
              <a:rPr lang="en-US" altLang="ja-JP" smtClean="0"/>
              <a:t>(range = </a:t>
            </a:r>
            <a:r>
              <a:rPr lang="ja-JP" altLang="en-US" smtClean="0"/>
              <a:t>最大値ー最小値</a:t>
            </a:r>
            <a:r>
              <a:rPr lang="en-US" altLang="ja-JP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mtClean="0"/>
              <a:t>その他	四分位数</a:t>
            </a:r>
            <a:r>
              <a:rPr lang="en-US" altLang="ja-JP" smtClean="0"/>
              <a:t>(quartile,</a:t>
            </a:r>
            <a:r>
              <a:rPr lang="ja-JP" altLang="en-US" smtClean="0"/>
              <a:t>第一・二・三）</a:t>
            </a:r>
            <a:br>
              <a:rPr lang="ja-JP" altLang="en-US" smtClean="0"/>
            </a:br>
            <a:r>
              <a:rPr lang="ja-JP" altLang="en-US" smtClean="0"/>
              <a:t>		外れ値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endParaRPr lang="en-US" altLang="ja-JP" smtClean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476375" y="1341438"/>
            <a:ext cx="5472113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47813" y="2781300"/>
            <a:ext cx="10795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476375" y="4005263"/>
            <a:ext cx="17272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276600" y="2708275"/>
            <a:ext cx="3455988" cy="1296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3276600" y="4005263"/>
            <a:ext cx="4895850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276600" y="5661025"/>
            <a:ext cx="482441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" dur="indefinite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7" dur="indefinite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2" dur="indefinite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7" dur="indefinite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2" dur="indefinite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animBg="1"/>
      <p:bldP spid="31752" grpId="0" animBg="1"/>
      <p:bldP spid="31753" grpId="0" animBg="1"/>
      <p:bldP spid="317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922338"/>
          </a:xfrm>
        </p:spPr>
        <p:txBody>
          <a:bodyPr/>
          <a:lstStyle/>
          <a:p>
            <a:pPr marL="838200" indent="-838200" eaLnBrk="1" hangingPunct="1"/>
            <a:r>
              <a:rPr lang="ja-JP" altLang="en-US" smtClean="0"/>
              <a:t>統計的データ解析</a:t>
            </a:r>
            <a:r>
              <a:rPr lang="en-US" altLang="ja-JP" smtClean="0"/>
              <a:t>(EDA</a:t>
            </a:r>
            <a:r>
              <a:rPr lang="ja-JP" altLang="en-US" smtClean="0"/>
              <a:t>の基礎</a:t>
            </a:r>
            <a:r>
              <a:rPr lang="en-US" altLang="ja-JP" smtClean="0"/>
              <a:t>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7594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視覚的分析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mtClean="0"/>
              <a:t>表：	</a:t>
            </a:r>
            <a:r>
              <a:rPr lang="ja-JP" altLang="en-US" smtClean="0">
                <a:solidFill>
                  <a:srgbClr val="FF3300"/>
                </a:solidFill>
              </a:rPr>
              <a:t>度数分布表</a:t>
            </a:r>
            <a:r>
              <a:rPr lang="en-US" altLang="ja-JP" smtClean="0"/>
              <a:t>(frequency table)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mtClean="0"/>
              <a:t>図：	</a:t>
            </a:r>
            <a:r>
              <a:rPr lang="ja-JP" altLang="en-US" smtClean="0">
                <a:solidFill>
                  <a:srgbClr val="FF3300"/>
                </a:solidFill>
              </a:rPr>
              <a:t>ヒストグラム</a:t>
            </a:r>
            <a:r>
              <a:rPr lang="en-US" altLang="ja-JP" smtClean="0"/>
              <a:t>(histogram)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数値的分析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mtClean="0"/>
              <a:t>代表値：	</a:t>
            </a:r>
            <a:r>
              <a:rPr lang="ja-JP" altLang="en-US" smtClean="0">
                <a:solidFill>
                  <a:srgbClr val="FF3300"/>
                </a:solidFill>
              </a:rPr>
              <a:t>平均</a:t>
            </a:r>
            <a:r>
              <a:rPr lang="ja-JP" altLang="en-US" smtClean="0"/>
              <a:t> </a:t>
            </a:r>
            <a:r>
              <a:rPr lang="en-US" altLang="ja-JP" smtClean="0"/>
              <a:t>(mean)</a:t>
            </a:r>
            <a:br>
              <a:rPr lang="en-US" altLang="ja-JP" smtClean="0"/>
            </a:br>
            <a:r>
              <a:rPr lang="en-US" altLang="ja-JP" smtClean="0"/>
              <a:t>		</a:t>
            </a:r>
            <a:r>
              <a:rPr lang="ja-JP" altLang="en-US" smtClean="0">
                <a:solidFill>
                  <a:srgbClr val="FF3300"/>
                </a:solidFill>
              </a:rPr>
              <a:t>中央値</a:t>
            </a:r>
            <a:r>
              <a:rPr lang="ja-JP" altLang="en-US" smtClean="0"/>
              <a:t> </a:t>
            </a:r>
            <a:r>
              <a:rPr lang="en-US" altLang="ja-JP" smtClean="0"/>
              <a:t>(median)</a:t>
            </a:r>
            <a:br>
              <a:rPr lang="en-US" altLang="ja-JP" smtClean="0"/>
            </a:br>
            <a:r>
              <a:rPr lang="en-US" altLang="ja-JP" smtClean="0"/>
              <a:t>		</a:t>
            </a:r>
            <a:r>
              <a:rPr lang="ja-JP" altLang="en-US" smtClean="0"/>
              <a:t>モード </a:t>
            </a:r>
            <a:r>
              <a:rPr lang="en-US" altLang="ja-JP" smtClean="0"/>
              <a:t>(mode,</a:t>
            </a:r>
            <a:r>
              <a:rPr lang="ja-JP" altLang="en-US" smtClean="0"/>
              <a:t>最頻値）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mtClean="0"/>
              <a:t>ばらつき度：</a:t>
            </a:r>
            <a:r>
              <a:rPr lang="ja-JP" altLang="en-US" smtClean="0">
                <a:solidFill>
                  <a:srgbClr val="FF3300"/>
                </a:solidFill>
              </a:rPr>
              <a:t>分散</a:t>
            </a:r>
            <a:r>
              <a:rPr lang="en-US" altLang="ja-JP" smtClean="0"/>
              <a:t>(variance)</a:t>
            </a:r>
            <a:br>
              <a:rPr lang="en-US" altLang="ja-JP" smtClean="0"/>
            </a:br>
            <a:r>
              <a:rPr lang="en-US" altLang="ja-JP" smtClean="0"/>
              <a:t>		</a:t>
            </a:r>
            <a:r>
              <a:rPr lang="ja-JP" altLang="en-US" smtClean="0"/>
              <a:t>平均偏差</a:t>
            </a:r>
            <a:r>
              <a:rPr lang="en-US" altLang="ja-JP" smtClean="0"/>
              <a:t>(mean deviation; MD)</a:t>
            </a:r>
            <a:br>
              <a:rPr lang="en-US" altLang="ja-JP" smtClean="0"/>
            </a:br>
            <a:r>
              <a:rPr lang="en-US" altLang="ja-JP" smtClean="0"/>
              <a:t>		</a:t>
            </a:r>
            <a:r>
              <a:rPr lang="ja-JP" altLang="en-US" smtClean="0">
                <a:solidFill>
                  <a:srgbClr val="FF3300"/>
                </a:solidFill>
              </a:rPr>
              <a:t>標準偏差</a:t>
            </a:r>
            <a:r>
              <a:rPr lang="en-US" altLang="ja-JP" smtClean="0"/>
              <a:t>(standard deviation)</a:t>
            </a:r>
            <a:br>
              <a:rPr lang="en-US" altLang="ja-JP" smtClean="0"/>
            </a:br>
            <a:r>
              <a:rPr lang="en-US" altLang="ja-JP" smtClean="0"/>
              <a:t>		</a:t>
            </a:r>
            <a:r>
              <a:rPr lang="ja-JP" altLang="en-US" smtClean="0"/>
              <a:t>範囲</a:t>
            </a:r>
            <a:r>
              <a:rPr lang="en-US" altLang="ja-JP" smtClean="0"/>
              <a:t>(range = </a:t>
            </a:r>
            <a:r>
              <a:rPr lang="ja-JP" altLang="en-US" smtClean="0"/>
              <a:t>最大値ー最小値</a:t>
            </a:r>
            <a:r>
              <a:rPr lang="en-US" altLang="ja-JP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mtClean="0"/>
              <a:t>その他	</a:t>
            </a:r>
            <a:r>
              <a:rPr lang="ja-JP" altLang="en-US" smtClean="0">
                <a:solidFill>
                  <a:srgbClr val="FF3300"/>
                </a:solidFill>
              </a:rPr>
              <a:t>四分位数</a:t>
            </a:r>
            <a:r>
              <a:rPr lang="en-US" altLang="ja-JP" smtClean="0"/>
              <a:t>(quartile,</a:t>
            </a:r>
            <a:r>
              <a:rPr lang="ja-JP" altLang="en-US" smtClean="0"/>
              <a:t>第一・二・三）</a:t>
            </a:r>
            <a:br>
              <a:rPr lang="ja-JP" altLang="en-US" smtClean="0"/>
            </a:br>
            <a:r>
              <a:rPr lang="ja-JP" altLang="en-US" smtClean="0"/>
              <a:t>		</a:t>
            </a:r>
            <a:r>
              <a:rPr lang="ja-JP" altLang="en-US" smtClean="0">
                <a:solidFill>
                  <a:srgbClr val="FF3300"/>
                </a:solidFill>
              </a:rPr>
              <a:t>外れ値（</a:t>
            </a:r>
            <a:r>
              <a:rPr lang="en-US" altLang="ja-JP" smtClean="0">
                <a:solidFill>
                  <a:srgbClr val="FF3300"/>
                </a:solidFill>
              </a:rPr>
              <a:t>outlier</a:t>
            </a:r>
            <a:r>
              <a:rPr lang="ja-JP" altLang="en-US" smtClean="0">
                <a:solidFill>
                  <a:srgbClr val="FF3300"/>
                </a:solidFill>
              </a:rPr>
              <a:t>）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endParaRPr lang="en-US" altLang="ja-JP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1042988" y="765175"/>
            <a:ext cx="6121400" cy="172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75945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幹葉表示</a:t>
            </a:r>
            <a:r>
              <a:rPr lang="en-US" altLang="ja-JP" smtClean="0"/>
              <a:t>(stem-and-leaf display)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要約値</a:t>
            </a:r>
            <a:r>
              <a:rPr lang="en-US" altLang="ja-JP" smtClean="0"/>
              <a:t>(letter value display)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箱ヒゲ図</a:t>
            </a:r>
            <a:r>
              <a:rPr lang="en-US" altLang="ja-JP" smtClean="0"/>
              <a:t>(box-whisker plots)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Ｘ－Ｙ表示</a:t>
            </a:r>
            <a:r>
              <a:rPr lang="en-US" altLang="ja-JP" smtClean="0"/>
              <a:t>(X-Y plotting)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抵抗性のある直線回帰</a:t>
            </a:r>
            <a:r>
              <a:rPr lang="en-US" altLang="ja-JP" smtClean="0"/>
              <a:t>(registant line)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中央値分散分析</a:t>
            </a:r>
            <a:r>
              <a:rPr lang="en-US" altLang="ja-JP" smtClean="0"/>
              <a:t>(median polish)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時系列データのならし</a:t>
            </a:r>
            <a:r>
              <a:rPr lang="en-US" altLang="ja-JP" smtClean="0"/>
              <a:t>(smoothing)</a:t>
            </a:r>
          </a:p>
          <a:p>
            <a:pPr marL="990600" lvl="1" indent="-533400" eaLnBrk="1" hangingPunct="1">
              <a:buFontTx/>
              <a:buNone/>
            </a:pPr>
            <a:endParaRPr lang="en-US" altLang="ja-JP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922338"/>
          </a:xfrm>
        </p:spPr>
        <p:txBody>
          <a:bodyPr/>
          <a:lstStyle/>
          <a:p>
            <a:pPr marL="838200" indent="-838200" eaLnBrk="1" hangingPunct="1"/>
            <a:r>
              <a:rPr lang="ja-JP" altLang="en-US" smtClean="0"/>
              <a:t>探索的データ解析</a:t>
            </a:r>
            <a:r>
              <a:rPr lang="en-US" altLang="ja-JP" smtClean="0"/>
              <a:t>(EDA)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1116013" y="3500438"/>
            <a:ext cx="525621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187450" y="2420938"/>
            <a:ext cx="5329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116013" y="1341438"/>
            <a:ext cx="460851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922338"/>
          </a:xfrm>
        </p:spPr>
        <p:txBody>
          <a:bodyPr/>
          <a:lstStyle/>
          <a:p>
            <a:pPr marL="838200" indent="-838200" eaLnBrk="1" hangingPunct="1"/>
            <a:r>
              <a:rPr lang="ja-JP" altLang="en-US" smtClean="0"/>
              <a:t>探索的データ解析</a:t>
            </a:r>
            <a:r>
              <a:rPr lang="en-US" altLang="ja-JP" smtClean="0"/>
              <a:t>(EDA)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75945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幹葉表示</a:t>
            </a:r>
            <a:r>
              <a:rPr lang="en-US" altLang="ja-JP" smtClean="0"/>
              <a:t>(stem-and-leaf display)</a:t>
            </a:r>
            <a:br>
              <a:rPr lang="en-US" altLang="ja-JP" smtClean="0"/>
            </a:br>
            <a:r>
              <a:rPr lang="ja-JP" altLang="en-US" smtClean="0"/>
              <a:t>ヒストグラムに代わる手法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要約値</a:t>
            </a:r>
            <a:r>
              <a:rPr lang="en-US" altLang="ja-JP" smtClean="0"/>
              <a:t>(letter value display)</a:t>
            </a:r>
            <a:br>
              <a:rPr lang="en-US" altLang="ja-JP" smtClean="0"/>
            </a:br>
            <a:r>
              <a:rPr lang="ja-JP" altLang="en-US" smtClean="0"/>
              <a:t>平均値・標準偏差に代わるもの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箱ヒゲ図</a:t>
            </a:r>
            <a:r>
              <a:rPr lang="en-US" altLang="ja-JP" smtClean="0"/>
              <a:t>(box-whisker plots)</a:t>
            </a:r>
            <a:br>
              <a:rPr lang="en-US" altLang="ja-JP" smtClean="0"/>
            </a:br>
            <a:r>
              <a:rPr lang="ja-JP" altLang="en-US" smtClean="0"/>
              <a:t>分布の形と外れ値の図的表示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089025" y="3832225"/>
            <a:ext cx="4614863" cy="101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ＤＭ </a:t>
            </a:r>
            <a:r>
              <a:rPr lang="en-US" altLang="ja-JP" smtClean="0"/>
              <a:t>Methodology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Exploratory data analysis</a:t>
            </a:r>
            <a:br>
              <a:rPr lang="en-US" altLang="ja-JP" smtClean="0"/>
            </a:br>
            <a:r>
              <a:rPr lang="ja-JP" altLang="en-US" smtClean="0"/>
              <a:t>（探索的データ解析）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Computational data mining</a:t>
            </a:r>
            <a:br>
              <a:rPr lang="en-US" altLang="ja-JP" smtClean="0"/>
            </a:br>
            <a:r>
              <a:rPr lang="ja-JP" altLang="en-US" smtClean="0"/>
              <a:t>（計算論的データマイニング）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Statistical data mining</a:t>
            </a:r>
            <a:br>
              <a:rPr lang="en-US" altLang="ja-JP" smtClean="0"/>
            </a:br>
            <a:r>
              <a:rPr lang="ja-JP" altLang="en-US" smtClean="0"/>
              <a:t>（統計的データマイニング）</a:t>
            </a:r>
          </a:p>
          <a:p>
            <a:pPr marL="609600" indent="-609600" eaLnBrk="1" hangingPunct="1">
              <a:buFontTx/>
              <a:buNone/>
            </a:pPr>
            <a:endParaRPr lang="en-US" altLang="ja-JP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３．</a:t>
            </a:r>
            <a:r>
              <a:rPr lang="en-US" altLang="ja-JP" smtClean="0"/>
              <a:t>Statistical data mining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en-US" altLang="ja-JP" smtClean="0"/>
              <a:t>Statistic models</a:t>
            </a:r>
            <a:r>
              <a:rPr lang="ja-JP" altLang="en-US" smtClean="0"/>
              <a:t>（統計モデル）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altLang="ja-JP" smtClean="0"/>
              <a:t>Statistic inference</a:t>
            </a:r>
            <a:r>
              <a:rPr lang="ja-JP" altLang="en-US" smtClean="0"/>
              <a:t>（統計的推論）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altLang="ja-JP" smtClean="0"/>
              <a:t>Non-parametric model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altLang="ja-JP" smtClean="0"/>
              <a:t>General linear model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altLang="ja-JP" smtClean="0"/>
              <a:t>Log-linear model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altLang="ja-JP" smtClean="0"/>
              <a:t>Graphical model</a:t>
            </a:r>
            <a:br>
              <a:rPr lang="en-US" altLang="ja-JP" smtClean="0"/>
            </a:br>
            <a:r>
              <a:rPr lang="en-US" altLang="ja-JP" smtClean="0"/>
              <a:t>etc.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030288" y="2743200"/>
            <a:ext cx="5065712" cy="1058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ＤＭ </a:t>
            </a:r>
            <a:r>
              <a:rPr lang="en-US" altLang="ja-JP" smtClean="0"/>
              <a:t>Methodology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Exploratory data analysis</a:t>
            </a:r>
            <a:br>
              <a:rPr lang="en-US" altLang="ja-JP" smtClean="0"/>
            </a:br>
            <a:r>
              <a:rPr lang="ja-JP" altLang="en-US" smtClean="0"/>
              <a:t>（探索的データ解析）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Computational data mining</a:t>
            </a:r>
            <a:br>
              <a:rPr lang="en-US" altLang="ja-JP" smtClean="0"/>
            </a:br>
            <a:r>
              <a:rPr lang="ja-JP" altLang="en-US" smtClean="0"/>
              <a:t>（計算論的データマイニング）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Statistical data mining</a:t>
            </a:r>
            <a:br>
              <a:rPr lang="en-US" altLang="ja-JP" smtClean="0"/>
            </a:br>
            <a:r>
              <a:rPr lang="ja-JP" altLang="en-US" smtClean="0"/>
              <a:t>（統計的データマイニング）</a:t>
            </a:r>
          </a:p>
          <a:p>
            <a:pPr marL="609600" indent="-609600" eaLnBrk="1" hangingPunct="1">
              <a:buFontTx/>
              <a:buNone/>
            </a:pPr>
            <a:endParaRPr lang="en-US" altLang="ja-JP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２．</a:t>
            </a:r>
            <a:r>
              <a:rPr lang="en-US" altLang="ja-JP" smtClean="0"/>
              <a:t>Computational data mining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/>
              <a:t>Cluster analysis</a:t>
            </a:r>
            <a:r>
              <a:rPr lang="ja-JP" altLang="en-US" sz="2800" smtClean="0"/>
              <a:t>（クラスター分析）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/>
              <a:t>Tree models</a:t>
            </a:r>
            <a:r>
              <a:rPr lang="ja-JP" altLang="en-US" sz="2800" smtClean="0"/>
              <a:t>（木モデル）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/>
              <a:t>Linear regression</a:t>
            </a:r>
            <a:r>
              <a:rPr lang="ja-JP" altLang="en-US" sz="2800" smtClean="0"/>
              <a:t>（線形回帰）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/>
              <a:t>Logistic regression</a:t>
            </a:r>
            <a:r>
              <a:rPr lang="ja-JP" altLang="en-US" sz="2800" smtClean="0"/>
              <a:t>（ロジスティック回帰）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/>
              <a:t>Neural networks</a:t>
            </a:r>
            <a:r>
              <a:rPr lang="ja-JP" altLang="en-US" sz="2800" smtClean="0"/>
              <a:t>（ニューラルネットワーク）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/>
              <a:t>ILP(Inductive Logic Programming;</a:t>
            </a:r>
            <a:br>
              <a:rPr lang="en-US" altLang="ja-JP" sz="2800" smtClean="0"/>
            </a:br>
            <a:r>
              <a:rPr lang="en-US" altLang="ja-JP" sz="2800" smtClean="0"/>
              <a:t>	</a:t>
            </a:r>
            <a:r>
              <a:rPr lang="ja-JP" altLang="en-US" sz="2800" smtClean="0"/>
              <a:t>　　帰納論理プログラミング）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/>
              <a:t>SVM(support vector machines)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/>
              <a:t>	etc.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116013" y="1628775"/>
            <a:ext cx="58324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1116013" y="4249738"/>
            <a:ext cx="6164262" cy="92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116013" y="2133600"/>
            <a:ext cx="5838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altLang="ja-JP" smtClean="0"/>
              <a:t>Tree models</a:t>
            </a:r>
            <a:r>
              <a:rPr lang="ja-JP" altLang="en-US" smtClean="0"/>
              <a:t>（木モデル）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altLang="ja-JP" smtClean="0"/>
              <a:t>Cluster analysis</a:t>
            </a:r>
            <a:r>
              <a:rPr lang="ja-JP" altLang="en-US" smtClean="0"/>
              <a:t>（クラスター分析）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altLang="ja-JP" smtClean="0"/>
              <a:t>Linear regression</a:t>
            </a:r>
            <a:r>
              <a:rPr lang="ja-JP" altLang="en-US" smtClean="0"/>
              <a:t>（線形回帰）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altLang="ja-JP" smtClean="0"/>
              <a:t>Logistic regression</a:t>
            </a:r>
            <a:r>
              <a:rPr lang="ja-JP" altLang="en-US" smtClean="0"/>
              <a:t>（ロジスティック回帰）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altLang="ja-JP" smtClean="0"/>
              <a:t>Neural networks</a:t>
            </a:r>
            <a:r>
              <a:rPr lang="ja-JP" altLang="en-US" smtClean="0"/>
              <a:t>（ニューラルネットワーク）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altLang="ja-JP" smtClean="0"/>
              <a:t>ILP(Inductive Logic Programming;</a:t>
            </a:r>
            <a:br>
              <a:rPr lang="en-US" altLang="ja-JP" smtClean="0"/>
            </a:br>
            <a:r>
              <a:rPr lang="en-US" altLang="ja-JP" smtClean="0"/>
              <a:t>	</a:t>
            </a:r>
            <a:r>
              <a:rPr lang="ja-JP" altLang="en-US" smtClean="0"/>
              <a:t>　　帰納論理プログラミング）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ja-JP" altLang="en-US" smtClean="0"/>
              <a:t>	</a:t>
            </a:r>
            <a:r>
              <a:rPr lang="en-US" altLang="ja-JP" smtClean="0"/>
              <a:t>etc.</a:t>
            </a:r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２．</a:t>
            </a:r>
            <a:r>
              <a:rPr lang="en-US" altLang="ja-JP" smtClean="0"/>
              <a:t>Computational data mining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a</a:t>
            </a:r>
            <a:r>
              <a:rPr lang="ja-JP" altLang="en-US" smtClean="0"/>
              <a:t>．</a:t>
            </a:r>
            <a:r>
              <a:rPr lang="ja-JP" altLang="en-US" smtClean="0">
                <a:solidFill>
                  <a:srgbClr val="0070C0"/>
                </a:solidFill>
              </a:rPr>
              <a:t>クラスター分析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>
              <a:buFontTx/>
              <a:buAutoNum type="romanLcPeriod"/>
            </a:pPr>
            <a:r>
              <a:rPr lang="en-US" altLang="ja-JP" smtClean="0"/>
              <a:t>Hierarchical methods</a:t>
            </a:r>
            <a:r>
              <a:rPr lang="ja-JP" altLang="en-US" smtClean="0"/>
              <a:t>（階層型法）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ja-JP" smtClean="0"/>
              <a:t>Non-hierarchical methods</a:t>
            </a:r>
            <a:r>
              <a:rPr lang="ja-JP" altLang="en-US" smtClean="0"/>
              <a:t>（非階層型法）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先週の復習</a:t>
            </a:r>
          </a:p>
        </p:txBody>
      </p:sp>
      <p:sp>
        <p:nvSpPr>
          <p:cNvPr id="409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データ分析に挑戦</a:t>
            </a:r>
            <a:r>
              <a:rPr lang="ja-JP" altLang="en-US" dirty="0" smtClean="0"/>
              <a:t>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先週のパワポの残りの</a:t>
            </a:r>
            <a:r>
              <a:rPr lang="ja-JP" altLang="en-US" dirty="0"/>
              <a:t>説明</a:t>
            </a:r>
            <a:r>
              <a:rPr lang="ja-JP" altLang="en-US" dirty="0" smtClean="0"/>
              <a:t>から始めます</a:t>
            </a:r>
            <a:r>
              <a:rPr lang="ja-JP" altLang="en-US" dirty="0"/>
              <a:t>。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2479431" y="6245225"/>
            <a:ext cx="4073769" cy="476250"/>
          </a:xfrm>
        </p:spPr>
        <p:txBody>
          <a:bodyPr/>
          <a:lstStyle/>
          <a:p>
            <a:pPr>
              <a:defRPr/>
            </a:pPr>
            <a:r>
              <a:rPr lang="ja-JP" altLang="en-US" dirty="0" smtClean="0"/>
              <a:t>東京工科大学　コンピュータサイエンス学部 </a:t>
            </a:r>
            <a:r>
              <a:rPr lang="en-US" altLang="ja-JP" dirty="0" smtClean="0"/>
              <a:t>2017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a</a:t>
            </a:r>
            <a:r>
              <a:rPr lang="ja-JP" altLang="en-US" smtClean="0"/>
              <a:t>．クラスター分析（２）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ja-JP" altLang="en-US" smtClean="0"/>
              <a:t>基本的考え方：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近いデータをかき集めてグループを作る。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近いグループ同士をかき集めて新たなグループを作る。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これの繰り返し。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クラスター分析（例）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1908175" y="292417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979613" y="34290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771775" y="29972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1908175" y="39338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5651500" y="43656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3276600" y="50847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2843213" y="52292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3132138" y="45815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3924300" y="270827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3708400" y="48688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6084888" y="48688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4140200" y="249237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5292725" y="33575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2195513" y="36449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2700338" y="47974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2700338" y="3500438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72" name="Oval 20"/>
          <p:cNvSpPr>
            <a:spLocks noChangeArrowheads="1"/>
          </p:cNvSpPr>
          <p:nvPr/>
        </p:nvSpPr>
        <p:spPr bwMode="auto">
          <a:xfrm>
            <a:off x="6084888" y="27813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6443663" y="29972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6156325" y="3284538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6300788" y="50847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76" name="Oval 24"/>
          <p:cNvSpPr>
            <a:spLocks noChangeArrowheads="1"/>
          </p:cNvSpPr>
          <p:nvPr/>
        </p:nvSpPr>
        <p:spPr bwMode="auto">
          <a:xfrm>
            <a:off x="6516688" y="43656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2268538" y="33575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578" name="Oval 26"/>
          <p:cNvSpPr>
            <a:spLocks noChangeArrowheads="1"/>
          </p:cNvSpPr>
          <p:nvPr/>
        </p:nvSpPr>
        <p:spPr bwMode="auto">
          <a:xfrm>
            <a:off x="2411413" y="27813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35"/>
          <p:cNvSpPr>
            <a:spLocks noChangeArrowheads="1"/>
          </p:cNvSpPr>
          <p:nvPr/>
        </p:nvSpPr>
        <p:spPr bwMode="auto">
          <a:xfrm>
            <a:off x="6443663" y="4221163"/>
            <a:ext cx="360362" cy="360362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79" name="Oval 33"/>
          <p:cNvSpPr>
            <a:spLocks noChangeArrowheads="1"/>
          </p:cNvSpPr>
          <p:nvPr/>
        </p:nvSpPr>
        <p:spPr bwMode="auto">
          <a:xfrm>
            <a:off x="5580063" y="4221163"/>
            <a:ext cx="287337" cy="3603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80" name="Oval 32"/>
          <p:cNvSpPr>
            <a:spLocks noChangeArrowheads="1"/>
          </p:cNvSpPr>
          <p:nvPr/>
        </p:nvSpPr>
        <p:spPr bwMode="auto">
          <a:xfrm>
            <a:off x="5219700" y="3213100"/>
            <a:ext cx="288925" cy="431800"/>
          </a:xfrm>
          <a:prstGeom prst="ellipse">
            <a:avLst/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81" name="Oval 31"/>
          <p:cNvSpPr>
            <a:spLocks noChangeArrowheads="1"/>
          </p:cNvSpPr>
          <p:nvPr/>
        </p:nvSpPr>
        <p:spPr bwMode="auto">
          <a:xfrm>
            <a:off x="6011863" y="4652963"/>
            <a:ext cx="504825" cy="720725"/>
          </a:xfrm>
          <a:prstGeom prst="ellipse">
            <a:avLst/>
          </a:prstGeom>
          <a:solidFill>
            <a:srgbClr val="99FF33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82" name="Oval 30"/>
          <p:cNvSpPr>
            <a:spLocks noChangeArrowheads="1"/>
          </p:cNvSpPr>
          <p:nvPr/>
        </p:nvSpPr>
        <p:spPr bwMode="auto">
          <a:xfrm>
            <a:off x="5940425" y="2636838"/>
            <a:ext cx="719138" cy="936625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83" name="Oval 29"/>
          <p:cNvSpPr>
            <a:spLocks noChangeArrowheads="1"/>
          </p:cNvSpPr>
          <p:nvPr/>
        </p:nvSpPr>
        <p:spPr bwMode="auto">
          <a:xfrm>
            <a:off x="3851275" y="2349500"/>
            <a:ext cx="504825" cy="5746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84" name="Oval 28"/>
          <p:cNvSpPr>
            <a:spLocks noChangeArrowheads="1"/>
          </p:cNvSpPr>
          <p:nvPr/>
        </p:nvSpPr>
        <p:spPr bwMode="auto">
          <a:xfrm>
            <a:off x="2555875" y="4508500"/>
            <a:ext cx="1439863" cy="10080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85" name="Oval 27"/>
          <p:cNvSpPr>
            <a:spLocks noChangeArrowheads="1"/>
          </p:cNvSpPr>
          <p:nvPr/>
        </p:nvSpPr>
        <p:spPr bwMode="auto">
          <a:xfrm>
            <a:off x="1476375" y="2492375"/>
            <a:ext cx="1655763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クラスター分析（例）</a:t>
            </a:r>
          </a:p>
        </p:txBody>
      </p:sp>
      <p:sp>
        <p:nvSpPr>
          <p:cNvPr id="24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4588" name="Oval 4"/>
          <p:cNvSpPr>
            <a:spLocks noChangeArrowheads="1"/>
          </p:cNvSpPr>
          <p:nvPr/>
        </p:nvSpPr>
        <p:spPr bwMode="auto">
          <a:xfrm>
            <a:off x="1908175" y="292417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89" name="Oval 5"/>
          <p:cNvSpPr>
            <a:spLocks noChangeArrowheads="1"/>
          </p:cNvSpPr>
          <p:nvPr/>
        </p:nvSpPr>
        <p:spPr bwMode="auto">
          <a:xfrm>
            <a:off x="1979613" y="34290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90" name="Oval 6"/>
          <p:cNvSpPr>
            <a:spLocks noChangeArrowheads="1"/>
          </p:cNvSpPr>
          <p:nvPr/>
        </p:nvSpPr>
        <p:spPr bwMode="auto">
          <a:xfrm>
            <a:off x="2771775" y="29972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91" name="Oval 7"/>
          <p:cNvSpPr>
            <a:spLocks noChangeArrowheads="1"/>
          </p:cNvSpPr>
          <p:nvPr/>
        </p:nvSpPr>
        <p:spPr bwMode="auto">
          <a:xfrm>
            <a:off x="1908175" y="39338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92" name="Oval 8"/>
          <p:cNvSpPr>
            <a:spLocks noChangeArrowheads="1"/>
          </p:cNvSpPr>
          <p:nvPr/>
        </p:nvSpPr>
        <p:spPr bwMode="auto">
          <a:xfrm>
            <a:off x="5651500" y="43656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93" name="Oval 9"/>
          <p:cNvSpPr>
            <a:spLocks noChangeArrowheads="1"/>
          </p:cNvSpPr>
          <p:nvPr/>
        </p:nvSpPr>
        <p:spPr bwMode="auto">
          <a:xfrm>
            <a:off x="3276600" y="50847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94" name="Oval 10"/>
          <p:cNvSpPr>
            <a:spLocks noChangeArrowheads="1"/>
          </p:cNvSpPr>
          <p:nvPr/>
        </p:nvSpPr>
        <p:spPr bwMode="auto">
          <a:xfrm>
            <a:off x="2843213" y="52292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95" name="Oval 11"/>
          <p:cNvSpPr>
            <a:spLocks noChangeArrowheads="1"/>
          </p:cNvSpPr>
          <p:nvPr/>
        </p:nvSpPr>
        <p:spPr bwMode="auto">
          <a:xfrm>
            <a:off x="3132138" y="45815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96" name="Oval 12"/>
          <p:cNvSpPr>
            <a:spLocks noChangeArrowheads="1"/>
          </p:cNvSpPr>
          <p:nvPr/>
        </p:nvSpPr>
        <p:spPr bwMode="auto">
          <a:xfrm>
            <a:off x="3924300" y="270827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97" name="Oval 13"/>
          <p:cNvSpPr>
            <a:spLocks noChangeArrowheads="1"/>
          </p:cNvSpPr>
          <p:nvPr/>
        </p:nvSpPr>
        <p:spPr bwMode="auto">
          <a:xfrm>
            <a:off x="3708400" y="48688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98" name="Oval 14"/>
          <p:cNvSpPr>
            <a:spLocks noChangeArrowheads="1"/>
          </p:cNvSpPr>
          <p:nvPr/>
        </p:nvSpPr>
        <p:spPr bwMode="auto">
          <a:xfrm>
            <a:off x="6084888" y="48688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99" name="Oval 15"/>
          <p:cNvSpPr>
            <a:spLocks noChangeArrowheads="1"/>
          </p:cNvSpPr>
          <p:nvPr/>
        </p:nvSpPr>
        <p:spPr bwMode="auto">
          <a:xfrm>
            <a:off x="4140200" y="249237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600" name="Oval 16"/>
          <p:cNvSpPr>
            <a:spLocks noChangeArrowheads="1"/>
          </p:cNvSpPr>
          <p:nvPr/>
        </p:nvSpPr>
        <p:spPr bwMode="auto">
          <a:xfrm>
            <a:off x="5292725" y="33575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601" name="Oval 17"/>
          <p:cNvSpPr>
            <a:spLocks noChangeArrowheads="1"/>
          </p:cNvSpPr>
          <p:nvPr/>
        </p:nvSpPr>
        <p:spPr bwMode="auto">
          <a:xfrm>
            <a:off x="2195513" y="36449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602" name="Oval 18"/>
          <p:cNvSpPr>
            <a:spLocks noChangeArrowheads="1"/>
          </p:cNvSpPr>
          <p:nvPr/>
        </p:nvSpPr>
        <p:spPr bwMode="auto">
          <a:xfrm>
            <a:off x="2700338" y="47974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603" name="Oval 19"/>
          <p:cNvSpPr>
            <a:spLocks noChangeArrowheads="1"/>
          </p:cNvSpPr>
          <p:nvPr/>
        </p:nvSpPr>
        <p:spPr bwMode="auto">
          <a:xfrm>
            <a:off x="2700338" y="3500438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604" name="Oval 20"/>
          <p:cNvSpPr>
            <a:spLocks noChangeArrowheads="1"/>
          </p:cNvSpPr>
          <p:nvPr/>
        </p:nvSpPr>
        <p:spPr bwMode="auto">
          <a:xfrm>
            <a:off x="6084888" y="27813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605" name="Oval 21"/>
          <p:cNvSpPr>
            <a:spLocks noChangeArrowheads="1"/>
          </p:cNvSpPr>
          <p:nvPr/>
        </p:nvSpPr>
        <p:spPr bwMode="auto">
          <a:xfrm>
            <a:off x="6443663" y="29972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606" name="Oval 22"/>
          <p:cNvSpPr>
            <a:spLocks noChangeArrowheads="1"/>
          </p:cNvSpPr>
          <p:nvPr/>
        </p:nvSpPr>
        <p:spPr bwMode="auto">
          <a:xfrm>
            <a:off x="6156325" y="3284538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607" name="Oval 23"/>
          <p:cNvSpPr>
            <a:spLocks noChangeArrowheads="1"/>
          </p:cNvSpPr>
          <p:nvPr/>
        </p:nvSpPr>
        <p:spPr bwMode="auto">
          <a:xfrm>
            <a:off x="6300788" y="50847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608" name="Oval 24"/>
          <p:cNvSpPr>
            <a:spLocks noChangeArrowheads="1"/>
          </p:cNvSpPr>
          <p:nvPr/>
        </p:nvSpPr>
        <p:spPr bwMode="auto">
          <a:xfrm>
            <a:off x="6516688" y="43656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609" name="Oval 25"/>
          <p:cNvSpPr>
            <a:spLocks noChangeArrowheads="1"/>
          </p:cNvSpPr>
          <p:nvPr/>
        </p:nvSpPr>
        <p:spPr bwMode="auto">
          <a:xfrm>
            <a:off x="2268538" y="33575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610" name="Oval 26"/>
          <p:cNvSpPr>
            <a:spLocks noChangeArrowheads="1"/>
          </p:cNvSpPr>
          <p:nvPr/>
        </p:nvSpPr>
        <p:spPr bwMode="auto">
          <a:xfrm>
            <a:off x="2411413" y="27813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6443663" y="4221163"/>
            <a:ext cx="360362" cy="360362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5580063" y="4221163"/>
            <a:ext cx="287337" cy="3603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219700" y="3213100"/>
            <a:ext cx="288925" cy="431800"/>
          </a:xfrm>
          <a:prstGeom prst="ellipse">
            <a:avLst/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6011863" y="4652963"/>
            <a:ext cx="504825" cy="720725"/>
          </a:xfrm>
          <a:prstGeom prst="ellipse">
            <a:avLst/>
          </a:prstGeom>
          <a:solidFill>
            <a:srgbClr val="99FF33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5940425" y="2636838"/>
            <a:ext cx="719138" cy="936625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3851275" y="2349500"/>
            <a:ext cx="504825" cy="5746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2555875" y="4508500"/>
            <a:ext cx="1439863" cy="10080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1476375" y="2492375"/>
            <a:ext cx="1655763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クラスター分析（例）</a:t>
            </a: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1908175" y="292417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1979613" y="34290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2771775" y="29972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1908175" y="39338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651500" y="43656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3276600" y="50847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2843213" y="52292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3132138" y="45815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20" name="Oval 20"/>
          <p:cNvSpPr>
            <a:spLocks noChangeArrowheads="1"/>
          </p:cNvSpPr>
          <p:nvPr/>
        </p:nvSpPr>
        <p:spPr bwMode="auto">
          <a:xfrm>
            <a:off x="3924300" y="270827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21" name="Oval 21"/>
          <p:cNvSpPr>
            <a:spLocks noChangeArrowheads="1"/>
          </p:cNvSpPr>
          <p:nvPr/>
        </p:nvSpPr>
        <p:spPr bwMode="auto">
          <a:xfrm>
            <a:off x="3708400" y="48688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6084888" y="48688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4140200" y="249237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24" name="Oval 24"/>
          <p:cNvSpPr>
            <a:spLocks noChangeArrowheads="1"/>
          </p:cNvSpPr>
          <p:nvPr/>
        </p:nvSpPr>
        <p:spPr bwMode="auto">
          <a:xfrm>
            <a:off x="5292725" y="33575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2195513" y="36449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2700338" y="47974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2700338" y="3500438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6084888" y="27813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6443663" y="29972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6156325" y="3284538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6300788" y="50847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6516688" y="43656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2268538" y="33575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2411413" y="27813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635" name="Freeform 36"/>
          <p:cNvSpPr>
            <a:spLocks/>
          </p:cNvSpPr>
          <p:nvPr/>
        </p:nvSpPr>
        <p:spPr bwMode="auto">
          <a:xfrm>
            <a:off x="5080000" y="2508250"/>
            <a:ext cx="1889125" cy="3121025"/>
          </a:xfrm>
          <a:custGeom>
            <a:avLst/>
            <a:gdLst>
              <a:gd name="T0" fmla="*/ 2147483646 w 1190"/>
              <a:gd name="T1" fmla="*/ 2147483646 h 1966"/>
              <a:gd name="T2" fmla="*/ 2147483646 w 1190"/>
              <a:gd name="T3" fmla="*/ 2147483646 h 1966"/>
              <a:gd name="T4" fmla="*/ 2147483646 w 1190"/>
              <a:gd name="T5" fmla="*/ 2147483646 h 1966"/>
              <a:gd name="T6" fmla="*/ 2147483646 w 1190"/>
              <a:gd name="T7" fmla="*/ 2147483646 h 1966"/>
              <a:gd name="T8" fmla="*/ 2147483646 w 1190"/>
              <a:gd name="T9" fmla="*/ 2147483646 h 1966"/>
              <a:gd name="T10" fmla="*/ 2147483646 w 1190"/>
              <a:gd name="T11" fmla="*/ 2147483646 h 1966"/>
              <a:gd name="T12" fmla="*/ 2147483646 w 1190"/>
              <a:gd name="T13" fmla="*/ 2147483646 h 1966"/>
              <a:gd name="T14" fmla="*/ 2147483646 w 1190"/>
              <a:gd name="T15" fmla="*/ 2147483646 h 1966"/>
              <a:gd name="T16" fmla="*/ 2147483646 w 1190"/>
              <a:gd name="T17" fmla="*/ 2147483646 h 19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0"/>
              <a:gd name="T28" fmla="*/ 0 h 1966"/>
              <a:gd name="T29" fmla="*/ 1190 w 1190"/>
              <a:gd name="T30" fmla="*/ 1966 h 196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0" h="1966">
                <a:moveTo>
                  <a:pt x="375" y="322"/>
                </a:moveTo>
                <a:cubicBezTo>
                  <a:pt x="305" y="374"/>
                  <a:pt x="443" y="258"/>
                  <a:pt x="384" y="313"/>
                </a:cubicBezTo>
                <a:cubicBezTo>
                  <a:pt x="325" y="368"/>
                  <a:pt x="0" y="432"/>
                  <a:pt x="18" y="651"/>
                </a:cubicBezTo>
                <a:cubicBezTo>
                  <a:pt x="36" y="870"/>
                  <a:pt x="360" y="1425"/>
                  <a:pt x="494" y="1629"/>
                </a:cubicBezTo>
                <a:cubicBezTo>
                  <a:pt x="628" y="1833"/>
                  <a:pt x="713" y="1966"/>
                  <a:pt x="823" y="1876"/>
                </a:cubicBezTo>
                <a:cubicBezTo>
                  <a:pt x="933" y="1786"/>
                  <a:pt x="1114" y="1350"/>
                  <a:pt x="1152" y="1090"/>
                </a:cubicBezTo>
                <a:cubicBezTo>
                  <a:pt x="1190" y="830"/>
                  <a:pt x="1109" y="494"/>
                  <a:pt x="1051" y="313"/>
                </a:cubicBezTo>
                <a:cubicBezTo>
                  <a:pt x="993" y="132"/>
                  <a:pt x="918" y="0"/>
                  <a:pt x="805" y="2"/>
                </a:cubicBezTo>
                <a:cubicBezTo>
                  <a:pt x="692" y="4"/>
                  <a:pt x="445" y="270"/>
                  <a:pt x="375" y="32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6443663" y="4221163"/>
            <a:ext cx="360362" cy="360362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5580063" y="4221163"/>
            <a:ext cx="287337" cy="3603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5219700" y="3213100"/>
            <a:ext cx="288925" cy="431800"/>
          </a:xfrm>
          <a:prstGeom prst="ellipse">
            <a:avLst/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6011863" y="4652963"/>
            <a:ext cx="504825" cy="720725"/>
          </a:xfrm>
          <a:prstGeom prst="ellipse">
            <a:avLst/>
          </a:prstGeom>
          <a:solidFill>
            <a:srgbClr val="99FF33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5940425" y="2636838"/>
            <a:ext cx="719138" cy="936625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3851275" y="2349500"/>
            <a:ext cx="504825" cy="5746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2555875" y="4508500"/>
            <a:ext cx="1439863" cy="10080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1476375" y="2492375"/>
            <a:ext cx="1655763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クラスター分析（例）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1908175" y="292417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1979613" y="34290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2771775" y="29972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1908175" y="39338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5651500" y="43656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>
            <a:off x="3276600" y="50847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2843213" y="52292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43" name="Oval 19"/>
          <p:cNvSpPr>
            <a:spLocks noChangeArrowheads="1"/>
          </p:cNvSpPr>
          <p:nvPr/>
        </p:nvSpPr>
        <p:spPr bwMode="auto">
          <a:xfrm>
            <a:off x="3132138" y="45815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44" name="Oval 20"/>
          <p:cNvSpPr>
            <a:spLocks noChangeArrowheads="1"/>
          </p:cNvSpPr>
          <p:nvPr/>
        </p:nvSpPr>
        <p:spPr bwMode="auto">
          <a:xfrm>
            <a:off x="3924300" y="270827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45" name="Oval 21"/>
          <p:cNvSpPr>
            <a:spLocks noChangeArrowheads="1"/>
          </p:cNvSpPr>
          <p:nvPr/>
        </p:nvSpPr>
        <p:spPr bwMode="auto">
          <a:xfrm>
            <a:off x="3708400" y="48688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46" name="Oval 22"/>
          <p:cNvSpPr>
            <a:spLocks noChangeArrowheads="1"/>
          </p:cNvSpPr>
          <p:nvPr/>
        </p:nvSpPr>
        <p:spPr bwMode="auto">
          <a:xfrm>
            <a:off x="6084888" y="48688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47" name="Oval 23"/>
          <p:cNvSpPr>
            <a:spLocks noChangeArrowheads="1"/>
          </p:cNvSpPr>
          <p:nvPr/>
        </p:nvSpPr>
        <p:spPr bwMode="auto">
          <a:xfrm>
            <a:off x="4140200" y="249237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48" name="Oval 24"/>
          <p:cNvSpPr>
            <a:spLocks noChangeArrowheads="1"/>
          </p:cNvSpPr>
          <p:nvPr/>
        </p:nvSpPr>
        <p:spPr bwMode="auto">
          <a:xfrm>
            <a:off x="5292725" y="33575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49" name="Oval 25"/>
          <p:cNvSpPr>
            <a:spLocks noChangeArrowheads="1"/>
          </p:cNvSpPr>
          <p:nvPr/>
        </p:nvSpPr>
        <p:spPr bwMode="auto">
          <a:xfrm>
            <a:off x="2195513" y="36449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50" name="Oval 26"/>
          <p:cNvSpPr>
            <a:spLocks noChangeArrowheads="1"/>
          </p:cNvSpPr>
          <p:nvPr/>
        </p:nvSpPr>
        <p:spPr bwMode="auto">
          <a:xfrm>
            <a:off x="2700338" y="47974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51" name="Oval 27"/>
          <p:cNvSpPr>
            <a:spLocks noChangeArrowheads="1"/>
          </p:cNvSpPr>
          <p:nvPr/>
        </p:nvSpPr>
        <p:spPr bwMode="auto">
          <a:xfrm>
            <a:off x="2700338" y="3500438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52" name="Oval 28"/>
          <p:cNvSpPr>
            <a:spLocks noChangeArrowheads="1"/>
          </p:cNvSpPr>
          <p:nvPr/>
        </p:nvSpPr>
        <p:spPr bwMode="auto">
          <a:xfrm>
            <a:off x="6084888" y="27813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53" name="Oval 29"/>
          <p:cNvSpPr>
            <a:spLocks noChangeArrowheads="1"/>
          </p:cNvSpPr>
          <p:nvPr/>
        </p:nvSpPr>
        <p:spPr bwMode="auto">
          <a:xfrm>
            <a:off x="6443663" y="29972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54" name="Oval 30"/>
          <p:cNvSpPr>
            <a:spLocks noChangeArrowheads="1"/>
          </p:cNvSpPr>
          <p:nvPr/>
        </p:nvSpPr>
        <p:spPr bwMode="auto">
          <a:xfrm>
            <a:off x="6156325" y="3284538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55" name="Oval 31"/>
          <p:cNvSpPr>
            <a:spLocks noChangeArrowheads="1"/>
          </p:cNvSpPr>
          <p:nvPr/>
        </p:nvSpPr>
        <p:spPr bwMode="auto">
          <a:xfrm>
            <a:off x="6300788" y="50847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56" name="Oval 32"/>
          <p:cNvSpPr>
            <a:spLocks noChangeArrowheads="1"/>
          </p:cNvSpPr>
          <p:nvPr/>
        </p:nvSpPr>
        <p:spPr bwMode="auto">
          <a:xfrm>
            <a:off x="6516688" y="43656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57" name="Oval 33"/>
          <p:cNvSpPr>
            <a:spLocks noChangeArrowheads="1"/>
          </p:cNvSpPr>
          <p:nvPr/>
        </p:nvSpPr>
        <p:spPr bwMode="auto">
          <a:xfrm>
            <a:off x="2268538" y="33575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58" name="Oval 34"/>
          <p:cNvSpPr>
            <a:spLocks noChangeArrowheads="1"/>
          </p:cNvSpPr>
          <p:nvPr/>
        </p:nvSpPr>
        <p:spPr bwMode="auto">
          <a:xfrm>
            <a:off x="2411413" y="27813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59" name="Freeform 35"/>
          <p:cNvSpPr>
            <a:spLocks/>
          </p:cNvSpPr>
          <p:nvPr/>
        </p:nvSpPr>
        <p:spPr bwMode="auto">
          <a:xfrm>
            <a:off x="5080000" y="2508250"/>
            <a:ext cx="1889125" cy="3121025"/>
          </a:xfrm>
          <a:custGeom>
            <a:avLst/>
            <a:gdLst>
              <a:gd name="T0" fmla="*/ 2147483646 w 1190"/>
              <a:gd name="T1" fmla="*/ 2147483646 h 1966"/>
              <a:gd name="T2" fmla="*/ 2147483646 w 1190"/>
              <a:gd name="T3" fmla="*/ 2147483646 h 1966"/>
              <a:gd name="T4" fmla="*/ 2147483646 w 1190"/>
              <a:gd name="T5" fmla="*/ 2147483646 h 1966"/>
              <a:gd name="T6" fmla="*/ 2147483646 w 1190"/>
              <a:gd name="T7" fmla="*/ 2147483646 h 1966"/>
              <a:gd name="T8" fmla="*/ 2147483646 w 1190"/>
              <a:gd name="T9" fmla="*/ 2147483646 h 1966"/>
              <a:gd name="T10" fmla="*/ 2147483646 w 1190"/>
              <a:gd name="T11" fmla="*/ 2147483646 h 1966"/>
              <a:gd name="T12" fmla="*/ 2147483646 w 1190"/>
              <a:gd name="T13" fmla="*/ 2147483646 h 1966"/>
              <a:gd name="T14" fmla="*/ 2147483646 w 1190"/>
              <a:gd name="T15" fmla="*/ 2147483646 h 1966"/>
              <a:gd name="T16" fmla="*/ 2147483646 w 1190"/>
              <a:gd name="T17" fmla="*/ 2147483646 h 19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0"/>
              <a:gd name="T28" fmla="*/ 0 h 1966"/>
              <a:gd name="T29" fmla="*/ 1190 w 1190"/>
              <a:gd name="T30" fmla="*/ 1966 h 196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0" h="1966">
                <a:moveTo>
                  <a:pt x="375" y="322"/>
                </a:moveTo>
                <a:cubicBezTo>
                  <a:pt x="305" y="374"/>
                  <a:pt x="443" y="258"/>
                  <a:pt x="384" y="313"/>
                </a:cubicBezTo>
                <a:cubicBezTo>
                  <a:pt x="325" y="368"/>
                  <a:pt x="0" y="432"/>
                  <a:pt x="18" y="651"/>
                </a:cubicBezTo>
                <a:cubicBezTo>
                  <a:pt x="36" y="870"/>
                  <a:pt x="360" y="1425"/>
                  <a:pt x="494" y="1629"/>
                </a:cubicBezTo>
                <a:cubicBezTo>
                  <a:pt x="628" y="1833"/>
                  <a:pt x="713" y="1966"/>
                  <a:pt x="823" y="1876"/>
                </a:cubicBezTo>
                <a:cubicBezTo>
                  <a:pt x="933" y="1786"/>
                  <a:pt x="1114" y="1350"/>
                  <a:pt x="1152" y="1090"/>
                </a:cubicBezTo>
                <a:cubicBezTo>
                  <a:pt x="1190" y="830"/>
                  <a:pt x="1109" y="494"/>
                  <a:pt x="1051" y="313"/>
                </a:cubicBezTo>
                <a:cubicBezTo>
                  <a:pt x="993" y="132"/>
                  <a:pt x="918" y="0"/>
                  <a:pt x="805" y="2"/>
                </a:cubicBezTo>
                <a:cubicBezTo>
                  <a:pt x="692" y="4"/>
                  <a:pt x="445" y="270"/>
                  <a:pt x="375" y="32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60" name="Freeform 36"/>
          <p:cNvSpPr>
            <a:spLocks/>
          </p:cNvSpPr>
          <p:nvPr/>
        </p:nvSpPr>
        <p:spPr bwMode="auto">
          <a:xfrm>
            <a:off x="1306513" y="2265363"/>
            <a:ext cx="2895600" cy="3379787"/>
          </a:xfrm>
          <a:custGeom>
            <a:avLst/>
            <a:gdLst>
              <a:gd name="T0" fmla="*/ 2147483646 w 1824"/>
              <a:gd name="T1" fmla="*/ 2147483646 h 2129"/>
              <a:gd name="T2" fmla="*/ 2147483646 w 1824"/>
              <a:gd name="T3" fmla="*/ 2147483646 h 2129"/>
              <a:gd name="T4" fmla="*/ 2147483646 w 1824"/>
              <a:gd name="T5" fmla="*/ 2147483646 h 2129"/>
              <a:gd name="T6" fmla="*/ 2147483646 w 1824"/>
              <a:gd name="T7" fmla="*/ 2147483646 h 2129"/>
              <a:gd name="T8" fmla="*/ 2147483646 w 1824"/>
              <a:gd name="T9" fmla="*/ 2147483646 h 2129"/>
              <a:gd name="T10" fmla="*/ 2147483646 w 1824"/>
              <a:gd name="T11" fmla="*/ 2147483646 h 2129"/>
              <a:gd name="T12" fmla="*/ 2147483646 w 1824"/>
              <a:gd name="T13" fmla="*/ 2147483646 h 2129"/>
              <a:gd name="T14" fmla="*/ 2147483646 w 1824"/>
              <a:gd name="T15" fmla="*/ 2147483646 h 2129"/>
              <a:gd name="T16" fmla="*/ 2147483646 w 1824"/>
              <a:gd name="T17" fmla="*/ 2147483646 h 2129"/>
              <a:gd name="T18" fmla="*/ 2147483646 w 1824"/>
              <a:gd name="T19" fmla="*/ 2147483646 h 2129"/>
              <a:gd name="T20" fmla="*/ 2147483646 w 1824"/>
              <a:gd name="T21" fmla="*/ 2147483646 h 2129"/>
              <a:gd name="T22" fmla="*/ 2147483646 w 1824"/>
              <a:gd name="T23" fmla="*/ 2147483646 h 2129"/>
              <a:gd name="T24" fmla="*/ 2147483646 w 1824"/>
              <a:gd name="T25" fmla="*/ 2147483646 h 21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24"/>
              <a:gd name="T40" fmla="*/ 0 h 2129"/>
              <a:gd name="T41" fmla="*/ 1824 w 1824"/>
              <a:gd name="T42" fmla="*/ 2129 h 212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24" h="2129">
                <a:moveTo>
                  <a:pt x="379" y="98"/>
                </a:moveTo>
                <a:cubicBezTo>
                  <a:pt x="252" y="190"/>
                  <a:pt x="54" y="431"/>
                  <a:pt x="27" y="603"/>
                </a:cubicBezTo>
                <a:cubicBezTo>
                  <a:pt x="0" y="775"/>
                  <a:pt x="115" y="999"/>
                  <a:pt x="219" y="1133"/>
                </a:cubicBezTo>
                <a:cubicBezTo>
                  <a:pt x="323" y="1267"/>
                  <a:pt x="562" y="1311"/>
                  <a:pt x="649" y="1407"/>
                </a:cubicBezTo>
                <a:cubicBezTo>
                  <a:pt x="736" y="1503"/>
                  <a:pt x="691" y="1599"/>
                  <a:pt x="740" y="1709"/>
                </a:cubicBezTo>
                <a:cubicBezTo>
                  <a:pt x="789" y="1819"/>
                  <a:pt x="834" y="2003"/>
                  <a:pt x="942" y="2066"/>
                </a:cubicBezTo>
                <a:cubicBezTo>
                  <a:pt x="1050" y="2129"/>
                  <a:pt x="1247" y="2118"/>
                  <a:pt x="1390" y="2084"/>
                </a:cubicBezTo>
                <a:cubicBezTo>
                  <a:pt x="1533" y="2050"/>
                  <a:pt x="1778" y="1978"/>
                  <a:pt x="1801" y="1864"/>
                </a:cubicBezTo>
                <a:cubicBezTo>
                  <a:pt x="1824" y="1750"/>
                  <a:pt x="1631" y="1512"/>
                  <a:pt x="1527" y="1398"/>
                </a:cubicBezTo>
                <a:cubicBezTo>
                  <a:pt x="1423" y="1284"/>
                  <a:pt x="1242" y="1343"/>
                  <a:pt x="1179" y="1179"/>
                </a:cubicBezTo>
                <a:cubicBezTo>
                  <a:pt x="1116" y="1015"/>
                  <a:pt x="1215" y="603"/>
                  <a:pt x="1150" y="415"/>
                </a:cubicBezTo>
                <a:cubicBezTo>
                  <a:pt x="1085" y="227"/>
                  <a:pt x="923" y="106"/>
                  <a:pt x="787" y="53"/>
                </a:cubicBezTo>
                <a:cubicBezTo>
                  <a:pt x="651" y="0"/>
                  <a:pt x="523" y="7"/>
                  <a:pt x="379" y="9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クラスター分析（例）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1908175" y="292417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1979613" y="34290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2771775" y="29972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1908175" y="39338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651500" y="43656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3276600" y="50847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2843213" y="52292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3132138" y="45815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3924300" y="270827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3708400" y="48688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6084888" y="48688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4140200" y="249237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64" name="Oval 16"/>
          <p:cNvSpPr>
            <a:spLocks noChangeArrowheads="1"/>
          </p:cNvSpPr>
          <p:nvPr/>
        </p:nvSpPr>
        <p:spPr bwMode="auto">
          <a:xfrm>
            <a:off x="5292725" y="33575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65" name="Oval 17"/>
          <p:cNvSpPr>
            <a:spLocks noChangeArrowheads="1"/>
          </p:cNvSpPr>
          <p:nvPr/>
        </p:nvSpPr>
        <p:spPr bwMode="auto">
          <a:xfrm>
            <a:off x="2195513" y="36449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>
            <a:off x="2700338" y="47974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67" name="Oval 19"/>
          <p:cNvSpPr>
            <a:spLocks noChangeArrowheads="1"/>
          </p:cNvSpPr>
          <p:nvPr/>
        </p:nvSpPr>
        <p:spPr bwMode="auto">
          <a:xfrm>
            <a:off x="2700338" y="3500438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68" name="Oval 20"/>
          <p:cNvSpPr>
            <a:spLocks noChangeArrowheads="1"/>
          </p:cNvSpPr>
          <p:nvPr/>
        </p:nvSpPr>
        <p:spPr bwMode="auto">
          <a:xfrm>
            <a:off x="6084888" y="27813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69" name="Oval 21"/>
          <p:cNvSpPr>
            <a:spLocks noChangeArrowheads="1"/>
          </p:cNvSpPr>
          <p:nvPr/>
        </p:nvSpPr>
        <p:spPr bwMode="auto">
          <a:xfrm>
            <a:off x="6443663" y="29972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70" name="Oval 22"/>
          <p:cNvSpPr>
            <a:spLocks noChangeArrowheads="1"/>
          </p:cNvSpPr>
          <p:nvPr/>
        </p:nvSpPr>
        <p:spPr bwMode="auto">
          <a:xfrm>
            <a:off x="6156325" y="3284538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71" name="Oval 23"/>
          <p:cNvSpPr>
            <a:spLocks noChangeArrowheads="1"/>
          </p:cNvSpPr>
          <p:nvPr/>
        </p:nvSpPr>
        <p:spPr bwMode="auto">
          <a:xfrm>
            <a:off x="6300788" y="50847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72" name="Oval 24"/>
          <p:cNvSpPr>
            <a:spLocks noChangeArrowheads="1"/>
          </p:cNvSpPr>
          <p:nvPr/>
        </p:nvSpPr>
        <p:spPr bwMode="auto">
          <a:xfrm>
            <a:off x="6516688" y="43656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73" name="Oval 25"/>
          <p:cNvSpPr>
            <a:spLocks noChangeArrowheads="1"/>
          </p:cNvSpPr>
          <p:nvPr/>
        </p:nvSpPr>
        <p:spPr bwMode="auto">
          <a:xfrm>
            <a:off x="2268538" y="3357563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74" name="Oval 26"/>
          <p:cNvSpPr>
            <a:spLocks noChangeArrowheads="1"/>
          </p:cNvSpPr>
          <p:nvPr/>
        </p:nvSpPr>
        <p:spPr bwMode="auto">
          <a:xfrm>
            <a:off x="2411413" y="27813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2555875" y="1628775"/>
            <a:ext cx="2952750" cy="42481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 flipV="1">
            <a:off x="3995738" y="1700213"/>
            <a:ext cx="2160587" cy="20161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971550" y="4076700"/>
            <a:ext cx="76327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クラスター分析（２）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ja-JP" altLang="en-US" smtClean="0"/>
              <a:t>基本的考え方：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近いデータをかき集めてグループを作る。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近いグループ同士をかき集めて新たなグループを作る。</a:t>
            </a:r>
          </a:p>
          <a:p>
            <a:pPr marL="990600" lvl="1" indent="-533400" eaLnBrk="1" hangingPunct="1">
              <a:buFontTx/>
              <a:buAutoNum type="arabicPeriod"/>
            </a:pPr>
            <a:endParaRPr lang="ja-JP" altLang="en-US" smtClean="0"/>
          </a:p>
          <a:p>
            <a:pPr marL="990600" lvl="1" indent="-533400" eaLnBrk="1" hangingPunct="1">
              <a:buFontTx/>
              <a:buNone/>
            </a:pPr>
            <a:r>
              <a:rPr lang="ja-JP" altLang="en-US" smtClean="0">
                <a:solidFill>
                  <a:srgbClr val="FF3300"/>
                </a:solidFill>
              </a:rPr>
              <a:t>近い</a:t>
            </a:r>
            <a:r>
              <a:rPr lang="ja-JP" altLang="en-US" smtClean="0"/>
              <a:t>　＝＞　</a:t>
            </a:r>
            <a:r>
              <a:rPr lang="ja-JP" altLang="en-US" smtClean="0">
                <a:solidFill>
                  <a:srgbClr val="FF3300"/>
                </a:solidFill>
              </a:rPr>
              <a:t>距離</a:t>
            </a:r>
            <a:r>
              <a:rPr lang="en-US" altLang="ja-JP" smtClean="0"/>
              <a:t>(distance)</a:t>
            </a:r>
            <a:r>
              <a:rPr lang="ja-JP" altLang="en-US" smtClean="0"/>
              <a:t>が主要な役割を果たす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27088" y="2568575"/>
            <a:ext cx="71262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6000"/>
              <a:t>距離って何だっけ？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距離</a:t>
            </a:r>
            <a:r>
              <a:rPr lang="en-US" altLang="ja-JP" smtClean="0"/>
              <a:t>(distance)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1468438"/>
          </a:xfrm>
        </p:spPr>
        <p:txBody>
          <a:bodyPr/>
          <a:lstStyle/>
          <a:p>
            <a:pPr marL="609600" indent="-609600" eaLnBrk="1" hangingPunct="1"/>
            <a:r>
              <a:rPr lang="ja-JP" altLang="en-US" sz="2800" smtClean="0"/>
              <a:t>空間Ｓの任意の２点</a:t>
            </a:r>
            <a:r>
              <a:rPr lang="en-US" altLang="ja-JP" sz="2800" smtClean="0"/>
              <a:t>x,y</a:t>
            </a:r>
            <a:r>
              <a:rPr lang="ja-JP" altLang="en-US" sz="2800" smtClean="0"/>
              <a:t>の間に、１つの実数</a:t>
            </a:r>
            <a:r>
              <a:rPr lang="en-US" altLang="ja-JP" sz="2800" smtClean="0"/>
              <a:t>d(x,y)</a:t>
            </a:r>
            <a:r>
              <a:rPr lang="ja-JP" altLang="en-US" sz="2800" smtClean="0"/>
              <a:t>が定義されていて、これが次の４つの条件を満たしているとき、</a:t>
            </a:r>
            <a:r>
              <a:rPr lang="en-US" altLang="ja-JP" sz="2800" smtClean="0"/>
              <a:t>d(x,y)</a:t>
            </a:r>
            <a:r>
              <a:rPr lang="ja-JP" altLang="en-US" sz="2800" smtClean="0"/>
              <a:t>を２点</a:t>
            </a:r>
            <a:r>
              <a:rPr lang="en-US" altLang="ja-JP" sz="2800" smtClean="0"/>
              <a:t>x,y</a:t>
            </a:r>
            <a:r>
              <a:rPr lang="ja-JP" altLang="en-US" sz="2800" smtClean="0"/>
              <a:t>間の</a:t>
            </a:r>
            <a:r>
              <a:rPr lang="ja-JP" altLang="en-US" sz="2800" smtClean="0">
                <a:solidFill>
                  <a:srgbClr val="FF3300"/>
                </a:solidFill>
              </a:rPr>
              <a:t>距離</a:t>
            </a:r>
            <a:r>
              <a:rPr lang="ja-JP" altLang="en-US" sz="2800" smtClean="0"/>
              <a:t>という。</a:t>
            </a:r>
          </a:p>
          <a:p>
            <a:pPr marL="990600" lvl="1" indent="-533400" eaLnBrk="1" hangingPunct="1">
              <a:buFontTx/>
              <a:buAutoNum type="arabicPeriod"/>
            </a:pPr>
            <a:endParaRPr lang="en-US" altLang="ja-JP" sz="2400" smtClean="0"/>
          </a:p>
        </p:txBody>
      </p:sp>
      <p:graphicFrame>
        <p:nvGraphicFramePr>
          <p:cNvPr id="3072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74788" y="3522663"/>
          <a:ext cx="5834062" cy="277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数式" r:id="rId3" imgW="1866900" imgH="889000" progId="Equation.3">
                  <p:embed/>
                </p:oleObj>
              </mc:Choice>
              <mc:Fallback>
                <p:oleObj name="数式" r:id="rId3" imgW="1866900" imgH="889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3522663"/>
                        <a:ext cx="5834062" cy="277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7AFB1-23BB-4073-8009-9271B3F57BFE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1187450" y="1628775"/>
            <a:ext cx="7488238" cy="4105275"/>
          </a:xfrm>
          <a:prstGeom prst="cloudCallout">
            <a:avLst>
              <a:gd name="adj1" fmla="val -32935"/>
              <a:gd name="adj2" fmla="val 668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2987675" y="33575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5435600" y="4292600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練習問題（１）</a:t>
            </a:r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ja-JP" altLang="en-US" dirty="0" smtClean="0"/>
              <a:t>次のことを真似してやってください。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</a:t>
            </a:r>
            <a:r>
              <a:rPr lang="en-US" altLang="ja-JP" dirty="0" smtClean="0"/>
              <a:t>R</a:t>
            </a:r>
            <a:r>
              <a:rPr lang="ja-JP" altLang="en-US" dirty="0" smtClean="0"/>
              <a:t>の基本的な使い方の練習）</a:t>
            </a:r>
            <a:endParaRPr lang="en-US" altLang="ja-JP" dirty="0" smtClean="0"/>
          </a:p>
          <a:p>
            <a:pPr marL="914400" lvl="1" indent="-514350"/>
            <a:r>
              <a:rPr lang="ja-JP" altLang="en-US" dirty="0" smtClean="0"/>
              <a:t>キーボードからの読み込み</a:t>
            </a:r>
            <a:endParaRPr lang="en-US" altLang="ja-JP" dirty="0" smtClean="0"/>
          </a:p>
          <a:p>
            <a:pPr marL="914400" lvl="1" indent="-514350"/>
            <a:r>
              <a:rPr lang="en-US" altLang="ja-JP" dirty="0" smtClean="0"/>
              <a:t>Clipboard</a:t>
            </a:r>
            <a:r>
              <a:rPr lang="ja-JP" altLang="en-US" dirty="0" smtClean="0"/>
              <a:t>からの読み込み</a:t>
            </a:r>
            <a:endParaRPr lang="en-US" altLang="ja-JP" dirty="0" smtClean="0"/>
          </a:p>
          <a:p>
            <a:pPr marL="914400" lvl="1" indent="-514350"/>
            <a:r>
              <a:rPr lang="ja-JP" altLang="en-US" dirty="0" smtClean="0"/>
              <a:t>ファイルからの読み込み</a:t>
            </a:r>
            <a:endParaRPr lang="en-US" altLang="ja-JP" dirty="0" smtClean="0"/>
          </a:p>
          <a:p>
            <a:pPr marL="914400" lvl="1" indent="-514350"/>
            <a:r>
              <a:rPr lang="ja-JP" altLang="en-US" dirty="0" smtClean="0"/>
              <a:t>平均を求める</a:t>
            </a:r>
            <a:r>
              <a:rPr lang="en-US" altLang="ja-JP" dirty="0" smtClean="0"/>
              <a:t>(mean</a:t>
            </a:r>
            <a:r>
              <a:rPr lang="ja-JP" altLang="en-US" dirty="0" smtClean="0"/>
              <a:t>関数</a:t>
            </a:r>
            <a:r>
              <a:rPr lang="en-US" altLang="ja-JP" dirty="0" smtClean="0"/>
              <a:t>)</a:t>
            </a:r>
          </a:p>
          <a:p>
            <a:pPr marL="914400" lvl="1" indent="-514350"/>
            <a:r>
              <a:rPr lang="ja-JP" altLang="en-US" dirty="0" smtClean="0"/>
              <a:t>ヒストグラム作成（</a:t>
            </a:r>
            <a:r>
              <a:rPr lang="en-US" altLang="ja-JP" dirty="0" err="1" smtClean="0"/>
              <a:t>hist</a:t>
            </a:r>
            <a:r>
              <a:rPr lang="ja-JP" altLang="en-US" dirty="0" smtClean="0"/>
              <a:t>関数）</a:t>
            </a:r>
            <a:endParaRPr lang="en-US" altLang="ja-JP" dirty="0" smtClean="0"/>
          </a:p>
          <a:p>
            <a:pPr marL="914400" lvl="1" indent="-514350"/>
            <a:r>
              <a:rPr lang="ja-JP" altLang="en-US" dirty="0" smtClean="0"/>
              <a:t>箱</a:t>
            </a:r>
            <a:r>
              <a:rPr lang="ja-JP" altLang="en-US" dirty="0" err="1" smtClean="0"/>
              <a:t>ひげ</a:t>
            </a:r>
            <a:r>
              <a:rPr lang="ja-JP" altLang="en-US" dirty="0" smtClean="0"/>
              <a:t>図作成</a:t>
            </a:r>
            <a:r>
              <a:rPr lang="en-US" altLang="ja-JP" dirty="0" smtClean="0"/>
              <a:t>(boxplot</a:t>
            </a:r>
            <a:r>
              <a:rPr lang="ja-JP" altLang="en-US" dirty="0" smtClean="0"/>
              <a:t>関数</a:t>
            </a:r>
            <a:r>
              <a:rPr lang="en-US" altLang="ja-JP" dirty="0" smtClean="0"/>
              <a:t>)</a:t>
            </a:r>
          </a:p>
          <a:p>
            <a:pPr marL="914400" lvl="1" indent="-514350"/>
            <a:endParaRPr lang="ja-JP" altLang="en-US" dirty="0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２点間の距離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1187450" y="1628775"/>
            <a:ext cx="7488238" cy="4105275"/>
          </a:xfrm>
          <a:prstGeom prst="cloudCallout">
            <a:avLst>
              <a:gd name="adj1" fmla="val -32935"/>
              <a:gd name="adj2" fmla="val 668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2987675" y="33575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5435600" y="4292600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cxnSp>
        <p:nvCxnSpPr>
          <p:cNvPr id="32775" name="AutoShape 7"/>
          <p:cNvCxnSpPr>
            <a:cxnSpLocks noChangeShapeType="1"/>
            <a:stCxn id="32773" idx="5"/>
            <a:endCxn id="32774" idx="1"/>
          </p:cNvCxnSpPr>
          <p:nvPr/>
        </p:nvCxnSpPr>
        <p:spPr bwMode="auto">
          <a:xfrm>
            <a:off x="3111500" y="3481388"/>
            <a:ext cx="2344738" cy="8318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851275" y="3141663"/>
            <a:ext cx="302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２点間の距離</a:t>
            </a:r>
            <a:r>
              <a:rPr lang="en-US" altLang="ja-JP" sz="2400" b="1"/>
              <a:t>d(x,y)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627313" y="292417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b="1"/>
              <a:t>x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724525" y="4365625"/>
            <a:ext cx="28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b="1"/>
              <a:t>y</a:t>
            </a:r>
          </a:p>
        </p:txBody>
      </p:sp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6516688" y="1844675"/>
            <a:ext cx="935037" cy="431800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443663" y="1844675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空間Ｓ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２グループ間の距離は？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187450" y="1628775"/>
            <a:ext cx="7488238" cy="4105275"/>
          </a:xfrm>
          <a:prstGeom prst="cloudCallout">
            <a:avLst>
              <a:gd name="adj1" fmla="val -32935"/>
              <a:gd name="adj2" fmla="val 668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3797" name="AutoShape 7"/>
          <p:cNvSpPr>
            <a:spLocks noChangeArrowheads="1"/>
          </p:cNvSpPr>
          <p:nvPr/>
        </p:nvSpPr>
        <p:spPr bwMode="auto">
          <a:xfrm>
            <a:off x="2124075" y="2492375"/>
            <a:ext cx="2374900" cy="2016125"/>
          </a:xfrm>
          <a:prstGeom prst="irregularSeal1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3798" name="Oval 5"/>
          <p:cNvSpPr>
            <a:spLocks noChangeArrowheads="1"/>
          </p:cNvSpPr>
          <p:nvPr/>
        </p:nvSpPr>
        <p:spPr bwMode="auto">
          <a:xfrm>
            <a:off x="2987675" y="33575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3799" name="AutoShape 8"/>
          <p:cNvSpPr>
            <a:spLocks noChangeArrowheads="1"/>
          </p:cNvSpPr>
          <p:nvPr/>
        </p:nvSpPr>
        <p:spPr bwMode="auto">
          <a:xfrm rot="465002">
            <a:off x="4711700" y="3597275"/>
            <a:ext cx="2601913" cy="11001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3800" name="Oval 6"/>
          <p:cNvSpPr>
            <a:spLocks noChangeArrowheads="1"/>
          </p:cNvSpPr>
          <p:nvPr/>
        </p:nvSpPr>
        <p:spPr bwMode="auto">
          <a:xfrm>
            <a:off x="5435600" y="4292600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3203575" y="35734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3563938" y="3284538"/>
            <a:ext cx="144462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3276600" y="3284538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2627313" y="3573463"/>
            <a:ext cx="144462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3805" name="Oval 13"/>
          <p:cNvSpPr>
            <a:spLocks noChangeArrowheads="1"/>
          </p:cNvSpPr>
          <p:nvPr/>
        </p:nvSpPr>
        <p:spPr bwMode="auto">
          <a:xfrm>
            <a:off x="3419475" y="37893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6227763" y="4149725"/>
            <a:ext cx="144462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3807" name="Oval 15"/>
          <p:cNvSpPr>
            <a:spLocks noChangeArrowheads="1"/>
          </p:cNvSpPr>
          <p:nvPr/>
        </p:nvSpPr>
        <p:spPr bwMode="auto">
          <a:xfrm>
            <a:off x="6372225" y="4437063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5940425" y="4437063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6011863" y="4221163"/>
            <a:ext cx="144462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3810" name="Oval 19"/>
          <p:cNvSpPr>
            <a:spLocks noChangeArrowheads="1"/>
          </p:cNvSpPr>
          <p:nvPr/>
        </p:nvSpPr>
        <p:spPr bwMode="auto">
          <a:xfrm>
            <a:off x="5867400" y="3860800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２グループ間の距離は？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1187450" y="1628775"/>
            <a:ext cx="7488238" cy="4105275"/>
          </a:xfrm>
          <a:prstGeom prst="cloudCallout">
            <a:avLst>
              <a:gd name="adj1" fmla="val -32935"/>
              <a:gd name="adj2" fmla="val 668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2124075" y="2492375"/>
            <a:ext cx="2374900" cy="2016125"/>
          </a:xfrm>
          <a:prstGeom prst="irregularSeal1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2987675" y="33575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 rot="465002">
            <a:off x="4711700" y="3597275"/>
            <a:ext cx="2601913" cy="11001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5435600" y="4292600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3203575" y="35734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3563938" y="3284538"/>
            <a:ext cx="144462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3276600" y="3284538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2627313" y="3573463"/>
            <a:ext cx="144462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3419475" y="37893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6227763" y="4149725"/>
            <a:ext cx="144462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31" name="Oval 15"/>
          <p:cNvSpPr>
            <a:spLocks noChangeArrowheads="1"/>
          </p:cNvSpPr>
          <p:nvPr/>
        </p:nvSpPr>
        <p:spPr bwMode="auto">
          <a:xfrm>
            <a:off x="6372225" y="4437063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32" name="Oval 16"/>
          <p:cNvSpPr>
            <a:spLocks noChangeArrowheads="1"/>
          </p:cNvSpPr>
          <p:nvPr/>
        </p:nvSpPr>
        <p:spPr bwMode="auto">
          <a:xfrm>
            <a:off x="5940425" y="4437063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33" name="Oval 17"/>
          <p:cNvSpPr>
            <a:spLocks noChangeArrowheads="1"/>
          </p:cNvSpPr>
          <p:nvPr/>
        </p:nvSpPr>
        <p:spPr bwMode="auto">
          <a:xfrm>
            <a:off x="6011863" y="4221163"/>
            <a:ext cx="144462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5867400" y="3860800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35" name="Text Box 22"/>
          <p:cNvSpPr txBox="1">
            <a:spLocks noChangeArrowheads="1"/>
          </p:cNvSpPr>
          <p:nvPr/>
        </p:nvSpPr>
        <p:spPr bwMode="auto">
          <a:xfrm>
            <a:off x="2051050" y="2133600"/>
            <a:ext cx="1655763" cy="45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>
                <a:solidFill>
                  <a:srgbClr val="FF3300"/>
                </a:solidFill>
              </a:rPr>
              <a:t>グループ</a:t>
            </a:r>
            <a:r>
              <a:rPr lang="en-US" altLang="ja-JP" sz="2400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34836" name="Text Box 23"/>
          <p:cNvSpPr txBox="1">
            <a:spLocks noChangeArrowheads="1"/>
          </p:cNvSpPr>
          <p:nvPr/>
        </p:nvSpPr>
        <p:spPr bwMode="auto">
          <a:xfrm>
            <a:off x="6300788" y="3429000"/>
            <a:ext cx="1655762" cy="45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>
                <a:solidFill>
                  <a:srgbClr val="FFFF00"/>
                </a:solidFill>
              </a:rPr>
              <a:t>グループＢ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２グループ間の距離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1187450" y="1628775"/>
            <a:ext cx="7488238" cy="4105275"/>
          </a:xfrm>
          <a:prstGeom prst="cloudCallout">
            <a:avLst>
              <a:gd name="adj1" fmla="val -32935"/>
              <a:gd name="adj2" fmla="val 668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2124075" y="2492375"/>
            <a:ext cx="2374900" cy="2016125"/>
          </a:xfrm>
          <a:prstGeom prst="irregularSeal1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2987675" y="33575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 rot="465002">
            <a:off x="4711700" y="3597275"/>
            <a:ext cx="2601913" cy="11001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5435600" y="4292600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3203575" y="35734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3563938" y="3284538"/>
            <a:ext cx="144462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3276600" y="3284538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2627313" y="3573463"/>
            <a:ext cx="144462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3419475" y="37893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6227763" y="4149725"/>
            <a:ext cx="144462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5855" name="Oval 15"/>
          <p:cNvSpPr>
            <a:spLocks noChangeArrowheads="1"/>
          </p:cNvSpPr>
          <p:nvPr/>
        </p:nvSpPr>
        <p:spPr bwMode="auto">
          <a:xfrm>
            <a:off x="6372225" y="4437063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5856" name="Oval 16"/>
          <p:cNvSpPr>
            <a:spLocks noChangeArrowheads="1"/>
          </p:cNvSpPr>
          <p:nvPr/>
        </p:nvSpPr>
        <p:spPr bwMode="auto">
          <a:xfrm>
            <a:off x="5940425" y="4437063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5857" name="Oval 17"/>
          <p:cNvSpPr>
            <a:spLocks noChangeArrowheads="1"/>
          </p:cNvSpPr>
          <p:nvPr/>
        </p:nvSpPr>
        <p:spPr bwMode="auto">
          <a:xfrm>
            <a:off x="6011863" y="4221163"/>
            <a:ext cx="144462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5858" name="Oval 18"/>
          <p:cNvSpPr>
            <a:spLocks noChangeArrowheads="1"/>
          </p:cNvSpPr>
          <p:nvPr/>
        </p:nvSpPr>
        <p:spPr bwMode="auto">
          <a:xfrm>
            <a:off x="5867400" y="3860800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4140200" y="4221163"/>
            <a:ext cx="576263" cy="287337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triangle" w="lg" len="lg"/>
            <a:tailEnd type="triangl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5580063" y="5661025"/>
            <a:ext cx="237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距離</a:t>
            </a:r>
            <a:r>
              <a:rPr lang="en-US" altLang="ja-JP" sz="2400" b="1"/>
              <a:t>d(A,B)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2051050" y="2133600"/>
            <a:ext cx="1655763" cy="45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>
                <a:solidFill>
                  <a:srgbClr val="FF3300"/>
                </a:solidFill>
              </a:rPr>
              <a:t>グループ</a:t>
            </a:r>
            <a:r>
              <a:rPr lang="en-US" altLang="ja-JP" sz="2400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6300788" y="3429000"/>
            <a:ext cx="1655762" cy="45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>
                <a:solidFill>
                  <a:srgbClr val="FFFF00"/>
                </a:solidFill>
              </a:rPr>
              <a:t>グループＢ</a:t>
            </a:r>
          </a:p>
        </p:txBody>
      </p:sp>
      <p:sp>
        <p:nvSpPr>
          <p:cNvPr id="35863" name="Freeform 23"/>
          <p:cNvSpPr>
            <a:spLocks/>
          </p:cNvSpPr>
          <p:nvPr/>
        </p:nvSpPr>
        <p:spPr bwMode="auto">
          <a:xfrm>
            <a:off x="4078288" y="4365625"/>
            <a:ext cx="1573212" cy="1511300"/>
          </a:xfrm>
          <a:custGeom>
            <a:avLst/>
            <a:gdLst>
              <a:gd name="T0" fmla="*/ 2147483646 w 991"/>
              <a:gd name="T1" fmla="*/ 0 h 952"/>
              <a:gd name="T2" fmla="*/ 2147483646 w 991"/>
              <a:gd name="T3" fmla="*/ 2147483646 h 952"/>
              <a:gd name="T4" fmla="*/ 2147483646 w 991"/>
              <a:gd name="T5" fmla="*/ 2147483646 h 952"/>
              <a:gd name="T6" fmla="*/ 0 60000 65536"/>
              <a:gd name="T7" fmla="*/ 0 60000 65536"/>
              <a:gd name="T8" fmla="*/ 0 60000 65536"/>
              <a:gd name="T9" fmla="*/ 0 w 991"/>
              <a:gd name="T10" fmla="*/ 0 h 952"/>
              <a:gd name="T11" fmla="*/ 991 w 991"/>
              <a:gd name="T12" fmla="*/ 952 h 9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1" h="952">
                <a:moveTo>
                  <a:pt x="220" y="0"/>
                </a:moveTo>
                <a:cubicBezTo>
                  <a:pt x="205" y="87"/>
                  <a:pt x="0" y="364"/>
                  <a:pt x="128" y="523"/>
                </a:cubicBezTo>
                <a:cubicBezTo>
                  <a:pt x="256" y="682"/>
                  <a:pt x="811" y="863"/>
                  <a:pt x="991" y="9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２グループ間の距離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1187450" y="1628775"/>
            <a:ext cx="7488238" cy="4105275"/>
          </a:xfrm>
          <a:prstGeom prst="cloudCallout">
            <a:avLst>
              <a:gd name="adj1" fmla="val -32935"/>
              <a:gd name="adj2" fmla="val 668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2124075" y="2492375"/>
            <a:ext cx="2374900" cy="2016125"/>
          </a:xfrm>
          <a:prstGeom prst="irregularSeal1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2987675" y="33575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 rot="465002">
            <a:off x="4711700" y="3597275"/>
            <a:ext cx="2601913" cy="11001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5435600" y="4292600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3203575" y="35734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3563938" y="3284538"/>
            <a:ext cx="144462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3276600" y="3284538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6876" name="Oval 12"/>
          <p:cNvSpPr>
            <a:spLocks noChangeArrowheads="1"/>
          </p:cNvSpPr>
          <p:nvPr/>
        </p:nvSpPr>
        <p:spPr bwMode="auto">
          <a:xfrm>
            <a:off x="2627313" y="3573463"/>
            <a:ext cx="144462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6877" name="Oval 13"/>
          <p:cNvSpPr>
            <a:spLocks noChangeArrowheads="1"/>
          </p:cNvSpPr>
          <p:nvPr/>
        </p:nvSpPr>
        <p:spPr bwMode="auto">
          <a:xfrm>
            <a:off x="3419475" y="37893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6878" name="Oval 14"/>
          <p:cNvSpPr>
            <a:spLocks noChangeArrowheads="1"/>
          </p:cNvSpPr>
          <p:nvPr/>
        </p:nvSpPr>
        <p:spPr bwMode="auto">
          <a:xfrm>
            <a:off x="6227763" y="4149725"/>
            <a:ext cx="144462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6879" name="Oval 15"/>
          <p:cNvSpPr>
            <a:spLocks noChangeArrowheads="1"/>
          </p:cNvSpPr>
          <p:nvPr/>
        </p:nvSpPr>
        <p:spPr bwMode="auto">
          <a:xfrm>
            <a:off x="6372225" y="4437063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6880" name="Oval 16"/>
          <p:cNvSpPr>
            <a:spLocks noChangeArrowheads="1"/>
          </p:cNvSpPr>
          <p:nvPr/>
        </p:nvSpPr>
        <p:spPr bwMode="auto">
          <a:xfrm>
            <a:off x="5940425" y="4437063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6881" name="Oval 17"/>
          <p:cNvSpPr>
            <a:spLocks noChangeArrowheads="1"/>
          </p:cNvSpPr>
          <p:nvPr/>
        </p:nvSpPr>
        <p:spPr bwMode="auto">
          <a:xfrm>
            <a:off x="6011863" y="4221163"/>
            <a:ext cx="144462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6882" name="Oval 18"/>
          <p:cNvSpPr>
            <a:spLocks noChangeArrowheads="1"/>
          </p:cNvSpPr>
          <p:nvPr/>
        </p:nvSpPr>
        <p:spPr bwMode="auto">
          <a:xfrm>
            <a:off x="5867400" y="3860800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3348038" y="3500438"/>
            <a:ext cx="2592387" cy="79216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triangle" w="lg" len="lg"/>
            <a:tailEnd type="triangl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580063" y="5661025"/>
            <a:ext cx="237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距離</a:t>
            </a:r>
            <a:r>
              <a:rPr lang="en-US" altLang="ja-JP" sz="2400" b="1"/>
              <a:t>d(A,B)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051050" y="2133600"/>
            <a:ext cx="1655763" cy="45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>
                <a:solidFill>
                  <a:srgbClr val="FF3300"/>
                </a:solidFill>
              </a:rPr>
              <a:t>グループ</a:t>
            </a:r>
            <a:r>
              <a:rPr lang="en-US" altLang="ja-JP" sz="2400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6300788" y="3429000"/>
            <a:ext cx="1655762" cy="45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>
                <a:solidFill>
                  <a:srgbClr val="FFFF00"/>
                </a:solidFill>
              </a:rPr>
              <a:t>グループＢ</a:t>
            </a:r>
          </a:p>
        </p:txBody>
      </p:sp>
      <p:sp>
        <p:nvSpPr>
          <p:cNvPr id="36887" name="Freeform 23"/>
          <p:cNvSpPr>
            <a:spLocks/>
          </p:cNvSpPr>
          <p:nvPr/>
        </p:nvSpPr>
        <p:spPr bwMode="auto">
          <a:xfrm>
            <a:off x="4067175" y="3933825"/>
            <a:ext cx="1573213" cy="1943100"/>
          </a:xfrm>
          <a:custGeom>
            <a:avLst/>
            <a:gdLst>
              <a:gd name="T0" fmla="*/ 2147483646 w 991"/>
              <a:gd name="T1" fmla="*/ 0 h 952"/>
              <a:gd name="T2" fmla="*/ 2147483646 w 991"/>
              <a:gd name="T3" fmla="*/ 2147483646 h 952"/>
              <a:gd name="T4" fmla="*/ 2147483646 w 991"/>
              <a:gd name="T5" fmla="*/ 2147483646 h 952"/>
              <a:gd name="T6" fmla="*/ 0 60000 65536"/>
              <a:gd name="T7" fmla="*/ 0 60000 65536"/>
              <a:gd name="T8" fmla="*/ 0 60000 65536"/>
              <a:gd name="T9" fmla="*/ 0 w 991"/>
              <a:gd name="T10" fmla="*/ 0 h 952"/>
              <a:gd name="T11" fmla="*/ 991 w 991"/>
              <a:gd name="T12" fmla="*/ 952 h 9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1" h="952">
                <a:moveTo>
                  <a:pt x="220" y="0"/>
                </a:moveTo>
                <a:cubicBezTo>
                  <a:pt x="205" y="87"/>
                  <a:pt x="0" y="364"/>
                  <a:pt x="128" y="523"/>
                </a:cubicBezTo>
                <a:cubicBezTo>
                  <a:pt x="256" y="682"/>
                  <a:pt x="811" y="863"/>
                  <a:pt x="991" y="9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5076825" y="2420938"/>
            <a:ext cx="280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平均値・中央値</a:t>
            </a:r>
          </a:p>
        </p:txBody>
      </p:sp>
      <p:sp>
        <p:nvSpPr>
          <p:cNvPr id="36889" name="Freeform 25"/>
          <p:cNvSpPr>
            <a:spLocks/>
          </p:cNvSpPr>
          <p:nvPr/>
        </p:nvSpPr>
        <p:spPr bwMode="auto">
          <a:xfrm>
            <a:off x="3348038" y="2436813"/>
            <a:ext cx="1800225" cy="992187"/>
          </a:xfrm>
          <a:custGeom>
            <a:avLst/>
            <a:gdLst>
              <a:gd name="T0" fmla="*/ 2147483646 w 1134"/>
              <a:gd name="T1" fmla="*/ 2147483646 h 625"/>
              <a:gd name="T2" fmla="*/ 2147483646 w 1134"/>
              <a:gd name="T3" fmla="*/ 2147483646 h 625"/>
              <a:gd name="T4" fmla="*/ 0 w 1134"/>
              <a:gd name="T5" fmla="*/ 2147483646 h 625"/>
              <a:gd name="T6" fmla="*/ 0 60000 65536"/>
              <a:gd name="T7" fmla="*/ 0 60000 65536"/>
              <a:gd name="T8" fmla="*/ 0 60000 65536"/>
              <a:gd name="T9" fmla="*/ 0 w 1134"/>
              <a:gd name="T10" fmla="*/ 0 h 625"/>
              <a:gd name="T11" fmla="*/ 1134 w 1134"/>
              <a:gd name="T12" fmla="*/ 625 h 6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625">
                <a:moveTo>
                  <a:pt x="1134" y="126"/>
                </a:moveTo>
                <a:cubicBezTo>
                  <a:pt x="1016" y="119"/>
                  <a:pt x="613" y="0"/>
                  <a:pt x="424" y="83"/>
                </a:cubicBezTo>
                <a:cubicBezTo>
                  <a:pt x="235" y="166"/>
                  <a:pt x="88" y="512"/>
                  <a:pt x="0" y="6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90" name="Freeform 26"/>
          <p:cNvSpPr>
            <a:spLocks/>
          </p:cNvSpPr>
          <p:nvPr/>
        </p:nvSpPr>
        <p:spPr bwMode="auto">
          <a:xfrm>
            <a:off x="6011863" y="2852738"/>
            <a:ext cx="471487" cy="1439862"/>
          </a:xfrm>
          <a:custGeom>
            <a:avLst/>
            <a:gdLst>
              <a:gd name="T0" fmla="*/ 2147483646 w 297"/>
              <a:gd name="T1" fmla="*/ 0 h 907"/>
              <a:gd name="T2" fmla="*/ 2147483646 w 297"/>
              <a:gd name="T3" fmla="*/ 2147483646 h 907"/>
              <a:gd name="T4" fmla="*/ 0 w 297"/>
              <a:gd name="T5" fmla="*/ 2147483646 h 907"/>
              <a:gd name="T6" fmla="*/ 0 60000 65536"/>
              <a:gd name="T7" fmla="*/ 0 60000 65536"/>
              <a:gd name="T8" fmla="*/ 0 60000 65536"/>
              <a:gd name="T9" fmla="*/ 0 w 297"/>
              <a:gd name="T10" fmla="*/ 0 h 907"/>
              <a:gd name="T11" fmla="*/ 297 w 297"/>
              <a:gd name="T12" fmla="*/ 907 h 9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7" h="907">
                <a:moveTo>
                  <a:pt x="91" y="0"/>
                </a:moveTo>
                <a:cubicBezTo>
                  <a:pt x="123" y="46"/>
                  <a:pt x="297" y="127"/>
                  <a:pt x="282" y="278"/>
                </a:cubicBezTo>
                <a:cubicBezTo>
                  <a:pt x="267" y="429"/>
                  <a:pt x="59" y="776"/>
                  <a:pt x="0" y="90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２グループ間の距離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1187450" y="1628775"/>
            <a:ext cx="7488238" cy="4105275"/>
          </a:xfrm>
          <a:prstGeom prst="cloudCallout">
            <a:avLst>
              <a:gd name="adj1" fmla="val -32935"/>
              <a:gd name="adj2" fmla="val 668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2124075" y="2492375"/>
            <a:ext cx="2374900" cy="2016125"/>
          </a:xfrm>
          <a:prstGeom prst="irregularSeal1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2987675" y="33575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 rot="465002">
            <a:off x="4711700" y="3597275"/>
            <a:ext cx="2601913" cy="11001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5435600" y="4292600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3203575" y="35734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3563938" y="3284538"/>
            <a:ext cx="144462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3276600" y="3284538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900" name="Oval 12"/>
          <p:cNvSpPr>
            <a:spLocks noChangeArrowheads="1"/>
          </p:cNvSpPr>
          <p:nvPr/>
        </p:nvSpPr>
        <p:spPr bwMode="auto">
          <a:xfrm>
            <a:off x="2627313" y="3573463"/>
            <a:ext cx="144462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901" name="Oval 13"/>
          <p:cNvSpPr>
            <a:spLocks noChangeArrowheads="1"/>
          </p:cNvSpPr>
          <p:nvPr/>
        </p:nvSpPr>
        <p:spPr bwMode="auto">
          <a:xfrm>
            <a:off x="3419475" y="3789363"/>
            <a:ext cx="144463" cy="1444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902" name="Oval 14"/>
          <p:cNvSpPr>
            <a:spLocks noChangeArrowheads="1"/>
          </p:cNvSpPr>
          <p:nvPr/>
        </p:nvSpPr>
        <p:spPr bwMode="auto">
          <a:xfrm>
            <a:off x="6227763" y="4149725"/>
            <a:ext cx="144462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903" name="Oval 15"/>
          <p:cNvSpPr>
            <a:spLocks noChangeArrowheads="1"/>
          </p:cNvSpPr>
          <p:nvPr/>
        </p:nvSpPr>
        <p:spPr bwMode="auto">
          <a:xfrm>
            <a:off x="6372225" y="4437063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904" name="Oval 16"/>
          <p:cNvSpPr>
            <a:spLocks noChangeArrowheads="1"/>
          </p:cNvSpPr>
          <p:nvPr/>
        </p:nvSpPr>
        <p:spPr bwMode="auto">
          <a:xfrm>
            <a:off x="5940425" y="4437063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6011863" y="4221163"/>
            <a:ext cx="144462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5867400" y="3860800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3348038" y="3500438"/>
            <a:ext cx="2592387" cy="79216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triangle" w="lg" len="lg"/>
            <a:tailEnd type="triangl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5580063" y="5661025"/>
            <a:ext cx="237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距離</a:t>
            </a:r>
            <a:r>
              <a:rPr lang="en-US" altLang="ja-JP" sz="2400" b="1"/>
              <a:t>d(A,B)</a:t>
            </a: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2051050" y="2133600"/>
            <a:ext cx="1655763" cy="45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>
                <a:solidFill>
                  <a:srgbClr val="FF3300"/>
                </a:solidFill>
              </a:rPr>
              <a:t>グループ</a:t>
            </a:r>
            <a:r>
              <a:rPr lang="en-US" altLang="ja-JP" sz="2400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6300788" y="3429000"/>
            <a:ext cx="1655762" cy="45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>
                <a:solidFill>
                  <a:srgbClr val="FFFF00"/>
                </a:solidFill>
              </a:rPr>
              <a:t>グループＢ</a:t>
            </a:r>
          </a:p>
        </p:txBody>
      </p:sp>
      <p:sp>
        <p:nvSpPr>
          <p:cNvPr id="37911" name="Freeform 23"/>
          <p:cNvSpPr>
            <a:spLocks/>
          </p:cNvSpPr>
          <p:nvPr/>
        </p:nvSpPr>
        <p:spPr bwMode="auto">
          <a:xfrm>
            <a:off x="4067175" y="3933825"/>
            <a:ext cx="1573213" cy="1943100"/>
          </a:xfrm>
          <a:custGeom>
            <a:avLst/>
            <a:gdLst>
              <a:gd name="T0" fmla="*/ 2147483646 w 991"/>
              <a:gd name="T1" fmla="*/ 0 h 952"/>
              <a:gd name="T2" fmla="*/ 2147483646 w 991"/>
              <a:gd name="T3" fmla="*/ 2147483646 h 952"/>
              <a:gd name="T4" fmla="*/ 2147483646 w 991"/>
              <a:gd name="T5" fmla="*/ 2147483646 h 952"/>
              <a:gd name="T6" fmla="*/ 0 60000 65536"/>
              <a:gd name="T7" fmla="*/ 0 60000 65536"/>
              <a:gd name="T8" fmla="*/ 0 60000 65536"/>
              <a:gd name="T9" fmla="*/ 0 w 991"/>
              <a:gd name="T10" fmla="*/ 0 h 952"/>
              <a:gd name="T11" fmla="*/ 991 w 991"/>
              <a:gd name="T12" fmla="*/ 952 h 9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1" h="952">
                <a:moveTo>
                  <a:pt x="220" y="0"/>
                </a:moveTo>
                <a:cubicBezTo>
                  <a:pt x="205" y="87"/>
                  <a:pt x="0" y="364"/>
                  <a:pt x="128" y="523"/>
                </a:cubicBezTo>
                <a:cubicBezTo>
                  <a:pt x="256" y="682"/>
                  <a:pt x="811" y="863"/>
                  <a:pt x="991" y="9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5076825" y="2420938"/>
            <a:ext cx="280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平均値・中央値</a:t>
            </a:r>
          </a:p>
        </p:txBody>
      </p:sp>
      <p:sp>
        <p:nvSpPr>
          <p:cNvPr id="37913" name="Freeform 25"/>
          <p:cNvSpPr>
            <a:spLocks/>
          </p:cNvSpPr>
          <p:nvPr/>
        </p:nvSpPr>
        <p:spPr bwMode="auto">
          <a:xfrm>
            <a:off x="3348038" y="2436813"/>
            <a:ext cx="1800225" cy="992187"/>
          </a:xfrm>
          <a:custGeom>
            <a:avLst/>
            <a:gdLst>
              <a:gd name="T0" fmla="*/ 2147483646 w 1134"/>
              <a:gd name="T1" fmla="*/ 2147483646 h 625"/>
              <a:gd name="T2" fmla="*/ 2147483646 w 1134"/>
              <a:gd name="T3" fmla="*/ 2147483646 h 625"/>
              <a:gd name="T4" fmla="*/ 0 w 1134"/>
              <a:gd name="T5" fmla="*/ 2147483646 h 625"/>
              <a:gd name="T6" fmla="*/ 0 60000 65536"/>
              <a:gd name="T7" fmla="*/ 0 60000 65536"/>
              <a:gd name="T8" fmla="*/ 0 60000 65536"/>
              <a:gd name="T9" fmla="*/ 0 w 1134"/>
              <a:gd name="T10" fmla="*/ 0 h 625"/>
              <a:gd name="T11" fmla="*/ 1134 w 1134"/>
              <a:gd name="T12" fmla="*/ 625 h 6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625">
                <a:moveTo>
                  <a:pt x="1134" y="126"/>
                </a:moveTo>
                <a:cubicBezTo>
                  <a:pt x="1016" y="119"/>
                  <a:pt x="613" y="0"/>
                  <a:pt x="424" y="83"/>
                </a:cubicBezTo>
                <a:cubicBezTo>
                  <a:pt x="235" y="166"/>
                  <a:pt x="88" y="512"/>
                  <a:pt x="0" y="6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914" name="Freeform 26"/>
          <p:cNvSpPr>
            <a:spLocks/>
          </p:cNvSpPr>
          <p:nvPr/>
        </p:nvSpPr>
        <p:spPr bwMode="auto">
          <a:xfrm>
            <a:off x="6011863" y="2852738"/>
            <a:ext cx="471487" cy="1439862"/>
          </a:xfrm>
          <a:custGeom>
            <a:avLst/>
            <a:gdLst>
              <a:gd name="T0" fmla="*/ 2147483646 w 297"/>
              <a:gd name="T1" fmla="*/ 0 h 907"/>
              <a:gd name="T2" fmla="*/ 2147483646 w 297"/>
              <a:gd name="T3" fmla="*/ 2147483646 h 907"/>
              <a:gd name="T4" fmla="*/ 0 w 297"/>
              <a:gd name="T5" fmla="*/ 2147483646 h 907"/>
              <a:gd name="T6" fmla="*/ 0 60000 65536"/>
              <a:gd name="T7" fmla="*/ 0 60000 65536"/>
              <a:gd name="T8" fmla="*/ 0 60000 65536"/>
              <a:gd name="T9" fmla="*/ 0 w 297"/>
              <a:gd name="T10" fmla="*/ 0 h 907"/>
              <a:gd name="T11" fmla="*/ 297 w 297"/>
              <a:gd name="T12" fmla="*/ 907 h 9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7" h="907">
                <a:moveTo>
                  <a:pt x="91" y="0"/>
                </a:moveTo>
                <a:cubicBezTo>
                  <a:pt x="123" y="46"/>
                  <a:pt x="297" y="127"/>
                  <a:pt x="282" y="278"/>
                </a:cubicBezTo>
                <a:cubicBezTo>
                  <a:pt x="267" y="429"/>
                  <a:pt x="59" y="776"/>
                  <a:pt x="0" y="90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4859338" y="6094413"/>
            <a:ext cx="3529012" cy="5032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00FFFF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ja-JP" altLang="en-US" sz="2800" b="1">
                <a:latin typeface="Arial" charset="0"/>
              </a:rPr>
              <a:t>代表値間の距離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クラスター分析法の種類</a:t>
            </a:r>
          </a:p>
        </p:txBody>
      </p:sp>
      <p:sp>
        <p:nvSpPr>
          <p:cNvPr id="3891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ja-JP" altLang="en-US" smtClean="0"/>
              <a:t>最短距離法</a:t>
            </a:r>
            <a:endParaRPr lang="en-US" altLang="ja-JP" smtClean="0"/>
          </a:p>
          <a:p>
            <a:pPr marL="514350" indent="-514350">
              <a:buFontTx/>
              <a:buAutoNum type="arabicPeriod"/>
            </a:pPr>
            <a:r>
              <a:rPr lang="ja-JP" altLang="en-US" smtClean="0"/>
              <a:t>最長距離法</a:t>
            </a:r>
            <a:endParaRPr lang="en-US" altLang="ja-JP" smtClean="0"/>
          </a:p>
          <a:p>
            <a:pPr marL="514350" indent="-514350">
              <a:buFontTx/>
              <a:buAutoNum type="arabicPeriod"/>
            </a:pPr>
            <a:r>
              <a:rPr lang="ja-JP" altLang="en-US" smtClean="0"/>
              <a:t>群平均法</a:t>
            </a:r>
            <a:endParaRPr lang="en-US" altLang="ja-JP" smtClean="0"/>
          </a:p>
          <a:p>
            <a:pPr marL="514350" indent="-514350">
              <a:buFontTx/>
              <a:buAutoNum type="arabicPeriod"/>
            </a:pPr>
            <a:r>
              <a:rPr lang="ja-JP" altLang="en-US" smtClean="0"/>
              <a:t>重心法</a:t>
            </a:r>
            <a:endParaRPr lang="en-US" altLang="ja-JP" smtClean="0"/>
          </a:p>
          <a:p>
            <a:pPr marL="514350" indent="-514350">
              <a:buFontTx/>
              <a:buAutoNum type="arabicPeriod"/>
            </a:pPr>
            <a:r>
              <a:rPr lang="ja-JP" altLang="en-US" smtClean="0"/>
              <a:t>ウォード法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36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いろいろな距離（関数）</a:t>
            </a:r>
          </a:p>
        </p:txBody>
      </p:sp>
      <p:graphicFrame>
        <p:nvGraphicFramePr>
          <p:cNvPr id="3993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77875" y="1887538"/>
          <a:ext cx="7732713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数式" r:id="rId3" imgW="2476500" imgH="1168400" progId="Equation.3">
                  <p:embed/>
                </p:oleObj>
              </mc:Choice>
              <mc:Fallback>
                <p:oleObj name="数式" r:id="rId3" imgW="2476500" imgH="116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1887538"/>
                        <a:ext cx="7732713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37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いろいろな距離（関数）（２）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Euclidean distance</a:t>
            </a:r>
            <a:r>
              <a:rPr lang="ja-JP" altLang="en-US" smtClean="0"/>
              <a:t>（ユークリッド距離）</a:t>
            </a:r>
          </a:p>
          <a:p>
            <a:pPr eaLnBrk="1" hangingPunct="1"/>
            <a:r>
              <a:rPr lang="en-US" altLang="ja-JP" smtClean="0"/>
              <a:t>Mahalanobis disntance</a:t>
            </a:r>
            <a:r>
              <a:rPr lang="ja-JP" altLang="en-US" smtClean="0"/>
              <a:t>（マハラノビス距離）</a:t>
            </a:r>
          </a:p>
          <a:p>
            <a:pPr eaLnBrk="1" hangingPunct="1"/>
            <a:r>
              <a:rPr lang="en-US" altLang="ja-JP" smtClean="0"/>
              <a:t>Edit distance</a:t>
            </a:r>
            <a:r>
              <a:rPr lang="ja-JP" altLang="en-US" smtClean="0"/>
              <a:t>（エディト距離）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	</a:t>
            </a:r>
            <a:r>
              <a:rPr lang="en-US" altLang="ja-JP" smtClean="0"/>
              <a:t>etc.</a:t>
            </a:r>
          </a:p>
          <a:p>
            <a:pPr eaLnBrk="1" hangingPunct="1"/>
            <a:endParaRPr lang="en-US" altLang="ja-JP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38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</a:t>
            </a:r>
            <a:r>
              <a:rPr lang="ja-JP" altLang="en-US" smtClean="0"/>
              <a:t>．</a:t>
            </a:r>
            <a:r>
              <a:rPr lang="ja-JP" altLang="en-US" smtClean="0">
                <a:solidFill>
                  <a:srgbClr val="0070C0"/>
                </a:solidFill>
              </a:rPr>
              <a:t>木モデル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決定木</a:t>
            </a:r>
            <a:r>
              <a:rPr lang="en-US" altLang="ja-JP" smtClean="0"/>
              <a:t>(decision tree)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39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練習問題（２）　陸上競技データ</a:t>
            </a:r>
          </a:p>
        </p:txBody>
      </p:sp>
      <p:sp>
        <p:nvSpPr>
          <p:cNvPr id="614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ja-JP" altLang="en-US" dirty="0" smtClean="0"/>
              <a:t>ファイル（</a:t>
            </a:r>
            <a:r>
              <a:rPr lang="en-US" altLang="ja-JP" dirty="0" smtClean="0"/>
              <a:t>csv</a:t>
            </a:r>
            <a:r>
              <a:rPr lang="ja-JP" altLang="en-US" dirty="0" smtClean="0"/>
              <a:t>形式）の読み込み</a:t>
            </a:r>
            <a:endParaRPr lang="en-US" altLang="ja-JP" dirty="0" smtClean="0"/>
          </a:p>
          <a:p>
            <a:pPr marL="514350" indent="-514350">
              <a:buFontTx/>
              <a:buAutoNum type="arabicPeriod"/>
            </a:pPr>
            <a:r>
              <a:rPr lang="ja-JP" altLang="en-US" dirty="0" smtClean="0"/>
              <a:t>データの構造確認（</a:t>
            </a:r>
            <a:r>
              <a:rPr lang="en-US" altLang="ja-JP" dirty="0" err="1" smtClean="0"/>
              <a:t>str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514350" indent="-514350">
              <a:buFontTx/>
              <a:buAutoNum type="arabicPeriod"/>
            </a:pPr>
            <a:r>
              <a:rPr lang="ja-JP" altLang="en-US" dirty="0" smtClean="0"/>
              <a:t>数値要約の表示（</a:t>
            </a:r>
            <a:r>
              <a:rPr lang="en-US" altLang="ja-JP" dirty="0" smtClean="0"/>
              <a:t>summary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514350" indent="-514350">
              <a:buFontTx/>
              <a:buAutoNum type="arabicPeriod"/>
            </a:pPr>
            <a:r>
              <a:rPr lang="ja-JP" altLang="en-US" dirty="0" smtClean="0"/>
              <a:t>散布図作成（開催年と記録の関係）</a:t>
            </a:r>
            <a:endParaRPr lang="en-US" altLang="ja-JP" dirty="0" smtClean="0"/>
          </a:p>
          <a:p>
            <a:pPr marL="514350" indent="-514350">
              <a:buFontTx/>
              <a:buAutoNum type="arabicPeriod"/>
            </a:pPr>
            <a:r>
              <a:rPr lang="ja-JP" altLang="en-US" dirty="0" smtClean="0"/>
              <a:t>ヒストグラム作成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次回の予定</a:t>
            </a: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ここまでの総復習</a:t>
            </a:r>
            <a:endParaRPr lang="en-US" altLang="ja-JP" dirty="0" smtClean="0"/>
          </a:p>
          <a:p>
            <a:r>
              <a:rPr lang="ja-JP" altLang="en-US" dirty="0" smtClean="0"/>
              <a:t>決定木</a:t>
            </a:r>
            <a:r>
              <a:rPr lang="en-US" altLang="ja-JP" dirty="0" smtClean="0"/>
              <a:t>(decision tree)</a:t>
            </a:r>
            <a:r>
              <a:rPr lang="ja-JP" altLang="en-US" dirty="0" smtClean="0"/>
              <a:t>の話</a:t>
            </a:r>
            <a:endParaRPr lang="en-US" altLang="ja-JP" dirty="0" smtClean="0"/>
          </a:p>
          <a:p>
            <a:r>
              <a:rPr lang="ja-JP" altLang="en-US" dirty="0" smtClean="0"/>
              <a:t>決定木作成・解釈の演習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（特に予習は必要ありません。）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40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決定木の用途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分類問題</a:t>
            </a:r>
          </a:p>
          <a:p>
            <a:pPr eaLnBrk="1" hangingPunct="1"/>
            <a:r>
              <a:rPr lang="ja-JP" altLang="en-US" smtClean="0"/>
              <a:t>診断問題</a:t>
            </a:r>
          </a:p>
          <a:p>
            <a:pPr eaLnBrk="1" hangingPunct="1"/>
            <a:r>
              <a:rPr lang="ja-JP" altLang="en-US" smtClean="0"/>
              <a:t>予測問題</a:t>
            </a:r>
          </a:p>
          <a:p>
            <a:pPr eaLnBrk="1" hangingPunct="1"/>
            <a:r>
              <a:rPr lang="ja-JP" altLang="en-US" smtClean="0"/>
              <a:t>制御問題</a:t>
            </a:r>
          </a:p>
          <a:p>
            <a:pPr eaLnBrk="1" hangingPunct="1"/>
            <a:r>
              <a:rPr lang="ja-JP" altLang="en-US" smtClean="0"/>
              <a:t>パターン認識問題 </a:t>
            </a:r>
            <a:r>
              <a:rPr lang="en-US" altLang="ja-JP" smtClean="0"/>
              <a:t>etc.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41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その前に、ちょっと</a:t>
            </a:r>
            <a:r>
              <a:rPr lang="ja-JP" altLang="en-US" dirty="0"/>
              <a:t>確認</a:t>
            </a:r>
            <a:endParaRPr lang="ja-JP" alt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42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187450" y="2565400"/>
            <a:ext cx="67691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9600"/>
              <a:t>木とは？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43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pic>
        <p:nvPicPr>
          <p:cNvPr id="48132" name="Picture 5" descr="NA0062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765175"/>
            <a:ext cx="7561262" cy="570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pic>
        <p:nvPicPr>
          <p:cNvPr id="49156" name="Picture 5" descr="j021910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692150"/>
            <a:ext cx="5775325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pic>
        <p:nvPicPr>
          <p:cNvPr id="50180" name="Picture 4" descr="j02812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6480175" cy="595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46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これらをひっくり返すると</a:t>
            </a:r>
            <a:r>
              <a:rPr lang="en-US" altLang="ja-JP" smtClean="0"/>
              <a:t>…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47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pic>
        <p:nvPicPr>
          <p:cNvPr id="52228" name="Picture 4" descr="j02812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187450" y="404813"/>
            <a:ext cx="6480175" cy="595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これらを抽象化すると</a:t>
            </a:r>
            <a:r>
              <a:rPr lang="en-US" altLang="ja-JP" smtClean="0"/>
              <a:t>…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49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復習問題</a:t>
            </a:r>
          </a:p>
        </p:txBody>
      </p:sp>
      <p:sp>
        <p:nvSpPr>
          <p:cNvPr id="717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新生児</a:t>
            </a:r>
            <a:r>
              <a:rPr lang="ja-JP" altLang="en-US" dirty="0" smtClean="0"/>
              <a:t>の体重データに対して、以下の操作をしなさい。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数値要約（</a:t>
            </a:r>
            <a:r>
              <a:rPr lang="en-US" altLang="ja-JP" dirty="0" smtClean="0"/>
              <a:t>summary</a:t>
            </a:r>
            <a:r>
              <a:rPr lang="ja-JP" altLang="en-US" dirty="0" smtClean="0"/>
              <a:t>）を求める。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平均、最小値、最大値、中央値</a:t>
            </a:r>
            <a:r>
              <a:rPr lang="en-US" altLang="ja-JP" dirty="0" smtClean="0"/>
              <a:t>(Q2)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第１四分位数（</a:t>
            </a:r>
            <a:r>
              <a:rPr lang="en-US" altLang="ja-JP" dirty="0" smtClean="0"/>
              <a:t>Q1</a:t>
            </a:r>
            <a:r>
              <a:rPr lang="ja-JP" altLang="en-US" dirty="0" smtClean="0"/>
              <a:t>）、第３四分</a:t>
            </a:r>
            <a:r>
              <a:rPr lang="ja-JP" altLang="en-US" dirty="0"/>
              <a:t>位数（</a:t>
            </a:r>
            <a:r>
              <a:rPr lang="en-US" altLang="ja-JP" dirty="0" smtClean="0"/>
              <a:t>Q3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ja-JP" altLang="en-US" dirty="0"/>
              <a:t>ヒストグラム</a:t>
            </a:r>
            <a:r>
              <a:rPr lang="ja-JP" altLang="en-US" dirty="0" smtClean="0"/>
              <a:t>を作成する。</a:t>
            </a:r>
            <a:endParaRPr lang="en-US" altLang="ja-JP" dirty="0" smtClean="0"/>
          </a:p>
          <a:p>
            <a:pPr lvl="1"/>
            <a:r>
              <a:rPr lang="ja-JP" altLang="en-US" dirty="0"/>
              <a:t>箱</a:t>
            </a:r>
            <a:r>
              <a:rPr lang="ja-JP" altLang="en-US" dirty="0" err="1" smtClean="0"/>
              <a:t>ひげ</a:t>
            </a:r>
            <a:r>
              <a:rPr lang="ja-JP" altLang="en-US" dirty="0" smtClean="0"/>
              <a:t>図を作成する。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木とは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3708400" y="2708275"/>
            <a:ext cx="576263" cy="5762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4277" name="Oval 5"/>
          <p:cNvSpPr>
            <a:spLocks noChangeArrowheads="1"/>
          </p:cNvSpPr>
          <p:nvPr/>
        </p:nvSpPr>
        <p:spPr bwMode="auto">
          <a:xfrm>
            <a:off x="2051050" y="4076700"/>
            <a:ext cx="576263" cy="5762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3059113" y="4076700"/>
            <a:ext cx="576262" cy="5762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2051050" y="5229225"/>
            <a:ext cx="576263" cy="5762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3059113" y="5157788"/>
            <a:ext cx="576262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4281" name="Oval 9"/>
          <p:cNvSpPr>
            <a:spLocks noChangeArrowheads="1"/>
          </p:cNvSpPr>
          <p:nvPr/>
        </p:nvSpPr>
        <p:spPr bwMode="auto">
          <a:xfrm>
            <a:off x="4067175" y="5084763"/>
            <a:ext cx="576263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5795963" y="4005263"/>
            <a:ext cx="576262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4283" name="Oval 11"/>
          <p:cNvSpPr>
            <a:spLocks noChangeArrowheads="1"/>
          </p:cNvSpPr>
          <p:nvPr/>
        </p:nvSpPr>
        <p:spPr bwMode="auto">
          <a:xfrm>
            <a:off x="6516688" y="5013325"/>
            <a:ext cx="576262" cy="5762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4284" name="Oval 12"/>
          <p:cNvSpPr>
            <a:spLocks noChangeArrowheads="1"/>
          </p:cNvSpPr>
          <p:nvPr/>
        </p:nvSpPr>
        <p:spPr bwMode="auto">
          <a:xfrm>
            <a:off x="5435600" y="5084763"/>
            <a:ext cx="576263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cxnSp>
        <p:nvCxnSpPr>
          <p:cNvPr id="54285" name="AutoShape 13"/>
          <p:cNvCxnSpPr>
            <a:cxnSpLocks noChangeShapeType="1"/>
            <a:stCxn id="54276" idx="3"/>
            <a:endCxn id="54277" idx="0"/>
          </p:cNvCxnSpPr>
          <p:nvPr/>
        </p:nvCxnSpPr>
        <p:spPr bwMode="auto">
          <a:xfrm flipH="1">
            <a:off x="2339975" y="3219450"/>
            <a:ext cx="1452563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6" name="AutoShape 14"/>
          <p:cNvCxnSpPr>
            <a:cxnSpLocks noChangeShapeType="1"/>
            <a:stCxn id="54276" idx="4"/>
            <a:endCxn id="54278" idx="0"/>
          </p:cNvCxnSpPr>
          <p:nvPr/>
        </p:nvCxnSpPr>
        <p:spPr bwMode="auto">
          <a:xfrm flipH="1">
            <a:off x="3348038" y="3303588"/>
            <a:ext cx="649287" cy="754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7" name="AutoShape 15"/>
          <p:cNvCxnSpPr>
            <a:cxnSpLocks noChangeShapeType="1"/>
            <a:stCxn id="54278" idx="3"/>
            <a:endCxn id="54279" idx="0"/>
          </p:cNvCxnSpPr>
          <p:nvPr/>
        </p:nvCxnSpPr>
        <p:spPr bwMode="auto">
          <a:xfrm flipH="1">
            <a:off x="2339975" y="4587875"/>
            <a:ext cx="803275" cy="622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8" name="AutoShape 16"/>
          <p:cNvCxnSpPr>
            <a:cxnSpLocks noChangeShapeType="1"/>
            <a:stCxn id="54278" idx="4"/>
            <a:endCxn id="54280" idx="0"/>
          </p:cNvCxnSpPr>
          <p:nvPr/>
        </p:nvCxnSpPr>
        <p:spPr bwMode="auto">
          <a:xfrm>
            <a:off x="3348038" y="4672013"/>
            <a:ext cx="0" cy="466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9" name="AutoShape 17"/>
          <p:cNvCxnSpPr>
            <a:cxnSpLocks noChangeShapeType="1"/>
            <a:stCxn id="54278" idx="5"/>
            <a:endCxn id="54281" idx="0"/>
          </p:cNvCxnSpPr>
          <p:nvPr/>
        </p:nvCxnSpPr>
        <p:spPr bwMode="auto">
          <a:xfrm>
            <a:off x="3551238" y="4587875"/>
            <a:ext cx="804862" cy="477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0" name="AutoShape 18"/>
          <p:cNvCxnSpPr>
            <a:cxnSpLocks noChangeShapeType="1"/>
            <a:stCxn id="54276" idx="5"/>
            <a:endCxn id="54282" idx="0"/>
          </p:cNvCxnSpPr>
          <p:nvPr/>
        </p:nvCxnSpPr>
        <p:spPr bwMode="auto">
          <a:xfrm>
            <a:off x="4200525" y="3219450"/>
            <a:ext cx="1884363" cy="766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1" name="AutoShape 19"/>
          <p:cNvCxnSpPr>
            <a:cxnSpLocks noChangeShapeType="1"/>
            <a:stCxn id="54282" idx="4"/>
            <a:endCxn id="54284" idx="0"/>
          </p:cNvCxnSpPr>
          <p:nvPr/>
        </p:nvCxnSpPr>
        <p:spPr bwMode="auto">
          <a:xfrm flipH="1">
            <a:off x="5724525" y="4600575"/>
            <a:ext cx="360363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2" name="AutoShape 20"/>
          <p:cNvCxnSpPr>
            <a:cxnSpLocks noChangeShapeType="1"/>
            <a:stCxn id="54282" idx="4"/>
            <a:endCxn id="54283" idx="0"/>
          </p:cNvCxnSpPr>
          <p:nvPr/>
        </p:nvCxnSpPr>
        <p:spPr bwMode="auto">
          <a:xfrm>
            <a:off x="6084888" y="4600575"/>
            <a:ext cx="720725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93" name="Line 21"/>
          <p:cNvSpPr>
            <a:spLocks noChangeShapeType="1"/>
          </p:cNvSpPr>
          <p:nvPr/>
        </p:nvSpPr>
        <p:spPr bwMode="auto">
          <a:xfrm flipV="1">
            <a:off x="3995738" y="22050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50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木とは（２）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3708400" y="2708275"/>
            <a:ext cx="576263" cy="5762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2051050" y="4076700"/>
            <a:ext cx="576263" cy="5762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3059113" y="4076700"/>
            <a:ext cx="576262" cy="5762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2051050" y="5229225"/>
            <a:ext cx="576263" cy="5762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3059113" y="5157788"/>
            <a:ext cx="576262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4067175" y="5084763"/>
            <a:ext cx="576263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5795963" y="4005263"/>
            <a:ext cx="576262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6516688" y="5013325"/>
            <a:ext cx="576262" cy="5762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5308" name="Oval 12"/>
          <p:cNvSpPr>
            <a:spLocks noChangeArrowheads="1"/>
          </p:cNvSpPr>
          <p:nvPr/>
        </p:nvSpPr>
        <p:spPr bwMode="auto">
          <a:xfrm>
            <a:off x="5435600" y="5084763"/>
            <a:ext cx="576263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cxnSp>
        <p:nvCxnSpPr>
          <p:cNvPr id="55309" name="AutoShape 13"/>
          <p:cNvCxnSpPr>
            <a:cxnSpLocks noChangeShapeType="1"/>
            <a:stCxn id="55300" idx="3"/>
            <a:endCxn id="55301" idx="0"/>
          </p:cNvCxnSpPr>
          <p:nvPr/>
        </p:nvCxnSpPr>
        <p:spPr bwMode="auto">
          <a:xfrm flipH="1">
            <a:off x="2339975" y="3219450"/>
            <a:ext cx="1452563" cy="838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0" name="AutoShape 14"/>
          <p:cNvCxnSpPr>
            <a:cxnSpLocks noChangeShapeType="1"/>
            <a:stCxn id="55300" idx="4"/>
            <a:endCxn id="55302" idx="0"/>
          </p:cNvCxnSpPr>
          <p:nvPr/>
        </p:nvCxnSpPr>
        <p:spPr bwMode="auto">
          <a:xfrm flipH="1">
            <a:off x="3348038" y="3303588"/>
            <a:ext cx="649287" cy="754062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1" name="AutoShape 15"/>
          <p:cNvCxnSpPr>
            <a:cxnSpLocks noChangeShapeType="1"/>
            <a:stCxn id="55302" idx="3"/>
            <a:endCxn id="55303" idx="0"/>
          </p:cNvCxnSpPr>
          <p:nvPr/>
        </p:nvCxnSpPr>
        <p:spPr bwMode="auto">
          <a:xfrm flipH="1">
            <a:off x="2339975" y="4587875"/>
            <a:ext cx="803275" cy="6223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2" name="AutoShape 16"/>
          <p:cNvCxnSpPr>
            <a:cxnSpLocks noChangeShapeType="1"/>
            <a:stCxn id="55302" idx="4"/>
            <a:endCxn id="55304" idx="0"/>
          </p:cNvCxnSpPr>
          <p:nvPr/>
        </p:nvCxnSpPr>
        <p:spPr bwMode="auto">
          <a:xfrm>
            <a:off x="3348038" y="4672013"/>
            <a:ext cx="0" cy="46672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3" name="AutoShape 17"/>
          <p:cNvCxnSpPr>
            <a:cxnSpLocks noChangeShapeType="1"/>
            <a:stCxn id="55302" idx="5"/>
            <a:endCxn id="55305" idx="0"/>
          </p:cNvCxnSpPr>
          <p:nvPr/>
        </p:nvCxnSpPr>
        <p:spPr bwMode="auto">
          <a:xfrm>
            <a:off x="3551238" y="4587875"/>
            <a:ext cx="804862" cy="4778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4" name="AutoShape 18"/>
          <p:cNvCxnSpPr>
            <a:cxnSpLocks noChangeShapeType="1"/>
            <a:stCxn id="55300" idx="5"/>
            <a:endCxn id="55306" idx="0"/>
          </p:cNvCxnSpPr>
          <p:nvPr/>
        </p:nvCxnSpPr>
        <p:spPr bwMode="auto">
          <a:xfrm>
            <a:off x="4200525" y="3219450"/>
            <a:ext cx="1884363" cy="766763"/>
          </a:xfrm>
          <a:prstGeom prst="straightConnector1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5" name="AutoShape 19"/>
          <p:cNvCxnSpPr>
            <a:cxnSpLocks noChangeShapeType="1"/>
            <a:stCxn id="55306" idx="4"/>
            <a:endCxn id="55308" idx="0"/>
          </p:cNvCxnSpPr>
          <p:nvPr/>
        </p:nvCxnSpPr>
        <p:spPr bwMode="auto">
          <a:xfrm flipH="1">
            <a:off x="5724525" y="4600575"/>
            <a:ext cx="360363" cy="4651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6" name="AutoShape 20"/>
          <p:cNvCxnSpPr>
            <a:cxnSpLocks noChangeShapeType="1"/>
            <a:stCxn id="55306" idx="4"/>
            <a:endCxn id="55307" idx="0"/>
          </p:cNvCxnSpPr>
          <p:nvPr/>
        </p:nvCxnSpPr>
        <p:spPr bwMode="auto">
          <a:xfrm>
            <a:off x="6084888" y="4600575"/>
            <a:ext cx="720725" cy="3937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17" name="Line 21"/>
          <p:cNvSpPr>
            <a:spLocks noChangeShapeType="1"/>
          </p:cNvSpPr>
          <p:nvPr/>
        </p:nvSpPr>
        <p:spPr bwMode="auto">
          <a:xfrm flipV="1">
            <a:off x="3995738" y="2205038"/>
            <a:ext cx="0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5435600" y="2636838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枝</a:t>
            </a:r>
            <a:r>
              <a:rPr lang="en-US" altLang="ja-JP" sz="2400" b="1"/>
              <a:t>(branch)</a:t>
            </a:r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 flipH="1">
            <a:off x="5076825" y="2924175"/>
            <a:ext cx="431800" cy="4333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51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木とは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3708400" y="2708275"/>
            <a:ext cx="576263" cy="576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2051050" y="4076700"/>
            <a:ext cx="576263" cy="5762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3059113" y="4076700"/>
            <a:ext cx="576262" cy="576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2051050" y="5229225"/>
            <a:ext cx="576263" cy="5762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3059113" y="5157788"/>
            <a:ext cx="576262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6329" name="Oval 9"/>
          <p:cNvSpPr>
            <a:spLocks noChangeArrowheads="1"/>
          </p:cNvSpPr>
          <p:nvPr/>
        </p:nvSpPr>
        <p:spPr bwMode="auto">
          <a:xfrm>
            <a:off x="4067175" y="5084763"/>
            <a:ext cx="576263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6330" name="Oval 10"/>
          <p:cNvSpPr>
            <a:spLocks noChangeArrowheads="1"/>
          </p:cNvSpPr>
          <p:nvPr/>
        </p:nvSpPr>
        <p:spPr bwMode="auto">
          <a:xfrm>
            <a:off x="5795963" y="4005263"/>
            <a:ext cx="576262" cy="5762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6331" name="Oval 11"/>
          <p:cNvSpPr>
            <a:spLocks noChangeArrowheads="1"/>
          </p:cNvSpPr>
          <p:nvPr/>
        </p:nvSpPr>
        <p:spPr bwMode="auto">
          <a:xfrm>
            <a:off x="6516688" y="5013325"/>
            <a:ext cx="576262" cy="5762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6332" name="Oval 12"/>
          <p:cNvSpPr>
            <a:spLocks noChangeArrowheads="1"/>
          </p:cNvSpPr>
          <p:nvPr/>
        </p:nvSpPr>
        <p:spPr bwMode="auto">
          <a:xfrm>
            <a:off x="5435600" y="5084763"/>
            <a:ext cx="576263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cxnSp>
        <p:nvCxnSpPr>
          <p:cNvPr id="56333" name="AutoShape 13"/>
          <p:cNvCxnSpPr>
            <a:cxnSpLocks noChangeShapeType="1"/>
            <a:stCxn id="56324" idx="3"/>
            <a:endCxn id="56325" idx="0"/>
          </p:cNvCxnSpPr>
          <p:nvPr/>
        </p:nvCxnSpPr>
        <p:spPr bwMode="auto">
          <a:xfrm flipH="1">
            <a:off x="2339975" y="3219450"/>
            <a:ext cx="1452563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4" name="AutoShape 14"/>
          <p:cNvCxnSpPr>
            <a:cxnSpLocks noChangeShapeType="1"/>
            <a:stCxn id="56324" idx="4"/>
            <a:endCxn id="56326" idx="0"/>
          </p:cNvCxnSpPr>
          <p:nvPr/>
        </p:nvCxnSpPr>
        <p:spPr bwMode="auto">
          <a:xfrm flipH="1">
            <a:off x="3348038" y="3303588"/>
            <a:ext cx="649287" cy="754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5" name="AutoShape 15"/>
          <p:cNvCxnSpPr>
            <a:cxnSpLocks noChangeShapeType="1"/>
            <a:stCxn id="56326" idx="3"/>
            <a:endCxn id="56327" idx="0"/>
          </p:cNvCxnSpPr>
          <p:nvPr/>
        </p:nvCxnSpPr>
        <p:spPr bwMode="auto">
          <a:xfrm flipH="1">
            <a:off x="2339975" y="4587875"/>
            <a:ext cx="803275" cy="622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6" name="AutoShape 16"/>
          <p:cNvCxnSpPr>
            <a:cxnSpLocks noChangeShapeType="1"/>
            <a:stCxn id="56326" idx="4"/>
            <a:endCxn id="56328" idx="0"/>
          </p:cNvCxnSpPr>
          <p:nvPr/>
        </p:nvCxnSpPr>
        <p:spPr bwMode="auto">
          <a:xfrm>
            <a:off x="3348038" y="4672013"/>
            <a:ext cx="0" cy="466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7" name="AutoShape 17"/>
          <p:cNvCxnSpPr>
            <a:cxnSpLocks noChangeShapeType="1"/>
            <a:stCxn id="56326" idx="5"/>
            <a:endCxn id="56329" idx="0"/>
          </p:cNvCxnSpPr>
          <p:nvPr/>
        </p:nvCxnSpPr>
        <p:spPr bwMode="auto">
          <a:xfrm>
            <a:off x="3551238" y="4587875"/>
            <a:ext cx="804862" cy="477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8" name="AutoShape 18"/>
          <p:cNvCxnSpPr>
            <a:cxnSpLocks noChangeShapeType="1"/>
            <a:stCxn id="56324" idx="5"/>
            <a:endCxn id="56330" idx="0"/>
          </p:cNvCxnSpPr>
          <p:nvPr/>
        </p:nvCxnSpPr>
        <p:spPr bwMode="auto">
          <a:xfrm>
            <a:off x="4200525" y="3219450"/>
            <a:ext cx="1884363" cy="766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9" name="AutoShape 19"/>
          <p:cNvCxnSpPr>
            <a:cxnSpLocks noChangeShapeType="1"/>
            <a:stCxn id="56330" idx="4"/>
            <a:endCxn id="56332" idx="0"/>
          </p:cNvCxnSpPr>
          <p:nvPr/>
        </p:nvCxnSpPr>
        <p:spPr bwMode="auto">
          <a:xfrm flipH="1">
            <a:off x="5724525" y="4600575"/>
            <a:ext cx="360363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0" name="AutoShape 20"/>
          <p:cNvCxnSpPr>
            <a:cxnSpLocks noChangeShapeType="1"/>
            <a:stCxn id="56330" idx="4"/>
            <a:endCxn id="56331" idx="0"/>
          </p:cNvCxnSpPr>
          <p:nvPr/>
        </p:nvCxnSpPr>
        <p:spPr bwMode="auto">
          <a:xfrm>
            <a:off x="6084888" y="4600575"/>
            <a:ext cx="720725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41" name="Line 21"/>
          <p:cNvSpPr>
            <a:spLocks noChangeShapeType="1"/>
          </p:cNvSpPr>
          <p:nvPr/>
        </p:nvSpPr>
        <p:spPr bwMode="auto">
          <a:xfrm flipV="1">
            <a:off x="3995738" y="22050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7019925" y="3573463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節</a:t>
            </a:r>
            <a:r>
              <a:rPr lang="en-US" altLang="ja-JP" sz="2400" b="1"/>
              <a:t>(node)</a:t>
            </a:r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H="1">
            <a:off x="6443663" y="3860800"/>
            <a:ext cx="576262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4932363" y="2349500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根</a:t>
            </a:r>
            <a:r>
              <a:rPr lang="en-US" altLang="ja-JP" sz="2400" b="1"/>
              <a:t>(root)</a:t>
            </a:r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 flipH="1">
            <a:off x="4356100" y="2636838"/>
            <a:ext cx="647700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52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木とは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3708400" y="2708275"/>
            <a:ext cx="576263" cy="576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2051050" y="4076700"/>
            <a:ext cx="576263" cy="576263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3059113" y="4076700"/>
            <a:ext cx="576262" cy="576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2051050" y="5229225"/>
            <a:ext cx="576263" cy="576263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3059113" y="5157788"/>
            <a:ext cx="576262" cy="576262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4067175" y="5084763"/>
            <a:ext cx="576263" cy="576262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5795963" y="4005263"/>
            <a:ext cx="576262" cy="5762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6516688" y="5013325"/>
            <a:ext cx="576262" cy="576263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5435600" y="5084763"/>
            <a:ext cx="576263" cy="576262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cxnSp>
        <p:nvCxnSpPr>
          <p:cNvPr id="57357" name="AutoShape 13"/>
          <p:cNvCxnSpPr>
            <a:cxnSpLocks noChangeShapeType="1"/>
            <a:stCxn id="57348" idx="3"/>
            <a:endCxn id="57349" idx="0"/>
          </p:cNvCxnSpPr>
          <p:nvPr/>
        </p:nvCxnSpPr>
        <p:spPr bwMode="auto">
          <a:xfrm flipH="1">
            <a:off x="2339975" y="3219450"/>
            <a:ext cx="1452563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58" name="AutoShape 14"/>
          <p:cNvCxnSpPr>
            <a:cxnSpLocks noChangeShapeType="1"/>
            <a:stCxn id="57348" idx="4"/>
            <a:endCxn id="57350" idx="0"/>
          </p:cNvCxnSpPr>
          <p:nvPr/>
        </p:nvCxnSpPr>
        <p:spPr bwMode="auto">
          <a:xfrm flipH="1">
            <a:off x="3348038" y="3303588"/>
            <a:ext cx="649287" cy="754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59" name="AutoShape 15"/>
          <p:cNvCxnSpPr>
            <a:cxnSpLocks noChangeShapeType="1"/>
            <a:stCxn id="57350" idx="3"/>
            <a:endCxn id="57351" idx="0"/>
          </p:cNvCxnSpPr>
          <p:nvPr/>
        </p:nvCxnSpPr>
        <p:spPr bwMode="auto">
          <a:xfrm flipH="1">
            <a:off x="2339975" y="4587875"/>
            <a:ext cx="803275" cy="622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0" name="AutoShape 16"/>
          <p:cNvCxnSpPr>
            <a:cxnSpLocks noChangeShapeType="1"/>
            <a:stCxn id="57350" idx="4"/>
            <a:endCxn id="57352" idx="0"/>
          </p:cNvCxnSpPr>
          <p:nvPr/>
        </p:nvCxnSpPr>
        <p:spPr bwMode="auto">
          <a:xfrm>
            <a:off x="3348038" y="4672013"/>
            <a:ext cx="0" cy="466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1" name="AutoShape 17"/>
          <p:cNvCxnSpPr>
            <a:cxnSpLocks noChangeShapeType="1"/>
            <a:stCxn id="57350" idx="5"/>
            <a:endCxn id="57353" idx="0"/>
          </p:cNvCxnSpPr>
          <p:nvPr/>
        </p:nvCxnSpPr>
        <p:spPr bwMode="auto">
          <a:xfrm>
            <a:off x="3551238" y="4587875"/>
            <a:ext cx="804862" cy="477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2" name="AutoShape 18"/>
          <p:cNvCxnSpPr>
            <a:cxnSpLocks noChangeShapeType="1"/>
            <a:stCxn id="57348" idx="5"/>
            <a:endCxn id="57354" idx="0"/>
          </p:cNvCxnSpPr>
          <p:nvPr/>
        </p:nvCxnSpPr>
        <p:spPr bwMode="auto">
          <a:xfrm>
            <a:off x="4200525" y="3219450"/>
            <a:ext cx="1884363" cy="766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3" name="AutoShape 19"/>
          <p:cNvCxnSpPr>
            <a:cxnSpLocks noChangeShapeType="1"/>
            <a:stCxn id="57354" idx="4"/>
            <a:endCxn id="57356" idx="0"/>
          </p:cNvCxnSpPr>
          <p:nvPr/>
        </p:nvCxnSpPr>
        <p:spPr bwMode="auto">
          <a:xfrm flipH="1">
            <a:off x="5724525" y="4600575"/>
            <a:ext cx="360363" cy="465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4" name="AutoShape 20"/>
          <p:cNvCxnSpPr>
            <a:cxnSpLocks noChangeShapeType="1"/>
            <a:stCxn id="57354" idx="4"/>
            <a:endCxn id="57355" idx="0"/>
          </p:cNvCxnSpPr>
          <p:nvPr/>
        </p:nvCxnSpPr>
        <p:spPr bwMode="auto">
          <a:xfrm>
            <a:off x="6084888" y="4600575"/>
            <a:ext cx="720725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65" name="Line 21"/>
          <p:cNvSpPr>
            <a:spLocks noChangeShapeType="1"/>
          </p:cNvSpPr>
          <p:nvPr/>
        </p:nvSpPr>
        <p:spPr bwMode="auto">
          <a:xfrm flipV="1">
            <a:off x="3995738" y="22050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7019925" y="3573463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節</a:t>
            </a:r>
            <a:r>
              <a:rPr lang="en-US" altLang="ja-JP" sz="2400" b="1"/>
              <a:t>(node)</a:t>
            </a:r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flipH="1">
            <a:off x="6443663" y="3860800"/>
            <a:ext cx="576262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4932363" y="2349500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根</a:t>
            </a:r>
            <a:r>
              <a:rPr lang="en-US" altLang="ja-JP" sz="2400" b="1"/>
              <a:t>(root)</a:t>
            </a:r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 flipH="1">
            <a:off x="4356100" y="2636838"/>
            <a:ext cx="647700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1763713" y="3357563"/>
            <a:ext cx="360362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1116013" y="2900363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葉</a:t>
            </a:r>
            <a:r>
              <a:rPr lang="en-US" altLang="ja-JP" sz="2400" b="1"/>
              <a:t>(leaf)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53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決定木の例</a:t>
            </a:r>
            <a:r>
              <a:rPr lang="en-US" altLang="ja-JP" smtClean="0"/>
              <a:t>(</a:t>
            </a:r>
            <a:r>
              <a:rPr lang="ja-JP" altLang="en-US" smtClean="0"/>
              <a:t>その１</a:t>
            </a:r>
            <a:r>
              <a:rPr lang="en-US" altLang="ja-JP" smtClean="0"/>
              <a:t>)</a:t>
            </a:r>
            <a:endParaRPr lang="ja-JP" altLang="en-US" smtClean="0"/>
          </a:p>
        </p:txBody>
      </p:sp>
      <p:grpSp>
        <p:nvGrpSpPr>
          <p:cNvPr id="2" name="Organization Chart 5"/>
          <p:cNvGrpSpPr>
            <a:grpSpLocks noChangeAspect="1"/>
          </p:cNvGrpSpPr>
          <p:nvPr/>
        </p:nvGrpSpPr>
        <p:grpSpPr bwMode="auto">
          <a:xfrm>
            <a:off x="457200" y="1600200"/>
            <a:ext cx="8229600" cy="4525963"/>
            <a:chOff x="158" y="799"/>
            <a:chExt cx="5184" cy="2851"/>
          </a:xfrm>
        </p:grpSpPr>
        <p:graphicFrame>
          <p:nvGraphicFramePr>
            <p:cNvPr id="5" name="図表 4"/>
            <p:cNvGraphicFramePr/>
            <p:nvPr/>
          </p:nvGraphicFramePr>
          <p:xfrm>
            <a:off x="158" y="799"/>
            <a:ext cx="5184" cy="285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Text Box 31"/>
            <p:cNvSpPr txBox="1">
              <a:spLocks noChangeArrowheads="1"/>
            </p:cNvSpPr>
            <p:nvPr/>
          </p:nvSpPr>
          <p:spPr bwMode="auto">
            <a:xfrm>
              <a:off x="2018" y="1567"/>
              <a:ext cx="818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rPr>
                <a:t>利用状況</a:t>
              </a:r>
            </a:p>
          </p:txBody>
        </p:sp>
        <p:sp>
          <p:nvSpPr>
            <p:cNvPr id="4" name="Text Box 32"/>
            <p:cNvSpPr txBox="1">
              <a:spLocks noChangeArrowheads="1"/>
            </p:cNvSpPr>
            <p:nvPr/>
          </p:nvSpPr>
          <p:spPr bwMode="auto">
            <a:xfrm>
              <a:off x="1389" y="2586"/>
              <a:ext cx="818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anose="020B0604020202020204" pitchFamily="34" charset="0"/>
                  <a:ea typeface="ＭＳ Ｐゴシック" panose="020B0600070205080204" pitchFamily="50" charset="-128"/>
                </a:rPr>
                <a:t>負債状況</a:t>
              </a:r>
            </a:p>
          </p:txBody>
        </p:sp>
      </p:grpSp>
      <p:sp>
        <p:nvSpPr>
          <p:cNvPr id="1044" name="Text Box 34"/>
          <p:cNvSpPr txBox="1">
            <a:spLocks noChangeArrowheads="1"/>
          </p:cNvSpPr>
          <p:nvPr/>
        </p:nvSpPr>
        <p:spPr bwMode="auto">
          <a:xfrm>
            <a:off x="6732588" y="4437063"/>
            <a:ext cx="12985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>
                <a:solidFill>
                  <a:srgbClr val="FF3300"/>
                </a:solidFill>
              </a:rPr>
              <a:t>履歴状況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4C811-33EE-46BE-B852-98B0A1BA0DC4}" type="slidenum">
              <a:rPr lang="en-US" altLang="ja-JP" smtClean="0"/>
              <a:pPr>
                <a:defRPr/>
              </a:pPr>
              <a:t>54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決定木作成のための生データ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51" y="1153087"/>
            <a:ext cx="5216435" cy="5697383"/>
          </a:xfrm>
        </p:spPr>
      </p:pic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31034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42900"/>
            <a:ext cx="8229600" cy="649288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決定木の例</a:t>
            </a:r>
            <a:r>
              <a:rPr lang="en-US" altLang="ja-JP" sz="4000" smtClean="0"/>
              <a:t>(</a:t>
            </a:r>
            <a:r>
              <a:rPr lang="ja-JP" altLang="en-US" sz="4000" smtClean="0"/>
              <a:t>その２</a:t>
            </a:r>
            <a:r>
              <a:rPr lang="en-US" altLang="ja-JP" sz="4000" smtClean="0"/>
              <a:t>)</a:t>
            </a:r>
            <a:endParaRPr lang="ja-JP" altLang="en-US" sz="4000" smtClean="0"/>
          </a:p>
        </p:txBody>
      </p:sp>
      <p:grpSp>
        <p:nvGrpSpPr>
          <p:cNvPr id="58371" name="Organization Chart 3"/>
          <p:cNvGrpSpPr>
            <a:grpSpLocks noChangeAspect="1"/>
          </p:cNvGrpSpPr>
          <p:nvPr/>
        </p:nvGrpSpPr>
        <p:grpSpPr bwMode="auto">
          <a:xfrm>
            <a:off x="457200" y="1600200"/>
            <a:ext cx="8229600" cy="4525963"/>
            <a:chOff x="288" y="1008"/>
            <a:chExt cx="5184" cy="2851"/>
          </a:xfrm>
        </p:grpSpPr>
        <p:cxnSp>
          <p:nvCxnSpPr>
            <p:cNvPr id="58372" name="_s58392"/>
            <p:cNvCxnSpPr>
              <a:cxnSpLocks noChangeShapeType="1"/>
              <a:stCxn id="58390" idx="0"/>
              <a:endCxn id="58382" idx="2"/>
            </p:cNvCxnSpPr>
            <p:nvPr/>
          </p:nvCxnSpPr>
          <p:spPr bwMode="auto">
            <a:xfrm rot="5400000" flipH="1">
              <a:off x="4473" y="2526"/>
              <a:ext cx="356" cy="884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3" name="_s58390"/>
            <p:cNvCxnSpPr>
              <a:cxnSpLocks noChangeShapeType="1"/>
              <a:stCxn id="58389" idx="0"/>
              <a:endCxn id="58381" idx="2"/>
            </p:cNvCxnSpPr>
            <p:nvPr/>
          </p:nvCxnSpPr>
          <p:spPr bwMode="auto">
            <a:xfrm rot="5400000" flipH="1">
              <a:off x="1819" y="2525"/>
              <a:ext cx="356" cy="885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4" name="_s58373"/>
            <p:cNvCxnSpPr>
              <a:cxnSpLocks noChangeShapeType="1"/>
              <a:stCxn id="58386" idx="0"/>
              <a:endCxn id="58381" idx="2"/>
            </p:cNvCxnSpPr>
            <p:nvPr/>
          </p:nvCxnSpPr>
          <p:spPr bwMode="auto">
            <a:xfrm rot="-5400000">
              <a:off x="1377" y="2967"/>
              <a:ext cx="356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5" name="_s58374"/>
            <p:cNvCxnSpPr>
              <a:cxnSpLocks noChangeShapeType="1"/>
              <a:stCxn id="58385" idx="0"/>
              <a:endCxn id="58381" idx="2"/>
            </p:cNvCxnSpPr>
            <p:nvPr/>
          </p:nvCxnSpPr>
          <p:spPr bwMode="auto">
            <a:xfrm rot="-5400000">
              <a:off x="933" y="2525"/>
              <a:ext cx="356" cy="886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6" name="_s58375"/>
            <p:cNvCxnSpPr>
              <a:cxnSpLocks noChangeShapeType="1"/>
              <a:stCxn id="58384" idx="0"/>
              <a:endCxn id="58382" idx="2"/>
            </p:cNvCxnSpPr>
            <p:nvPr/>
          </p:nvCxnSpPr>
          <p:spPr bwMode="auto">
            <a:xfrm rot="-5400000">
              <a:off x="4031" y="2967"/>
              <a:ext cx="356" cy="1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7" name="_s58376"/>
            <p:cNvCxnSpPr>
              <a:cxnSpLocks noChangeShapeType="1"/>
              <a:stCxn id="58383" idx="0"/>
              <a:endCxn id="58382" idx="2"/>
            </p:cNvCxnSpPr>
            <p:nvPr/>
          </p:nvCxnSpPr>
          <p:spPr bwMode="auto">
            <a:xfrm rot="-5400000">
              <a:off x="3589" y="2525"/>
              <a:ext cx="356" cy="885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8" name="_s58377"/>
            <p:cNvCxnSpPr>
              <a:cxnSpLocks noChangeShapeType="1"/>
              <a:stCxn id="58382" idx="0"/>
              <a:endCxn id="58380" idx="2"/>
            </p:cNvCxnSpPr>
            <p:nvPr/>
          </p:nvCxnSpPr>
          <p:spPr bwMode="auto">
            <a:xfrm rot="5400000" flipH="1">
              <a:off x="3368" y="1235"/>
              <a:ext cx="356" cy="1327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9" name="_s58378"/>
            <p:cNvCxnSpPr>
              <a:cxnSpLocks noChangeShapeType="1"/>
              <a:stCxn id="58381" idx="0"/>
              <a:endCxn id="58380" idx="2"/>
            </p:cNvCxnSpPr>
            <p:nvPr/>
          </p:nvCxnSpPr>
          <p:spPr bwMode="auto">
            <a:xfrm rot="-5400000">
              <a:off x="2040" y="1235"/>
              <a:ext cx="356" cy="1328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380" name="_s58379"/>
            <p:cNvSpPr>
              <a:spLocks noChangeArrowheads="1"/>
            </p:cNvSpPr>
            <p:nvPr/>
          </p:nvSpPr>
          <p:spPr bwMode="auto">
            <a:xfrm>
              <a:off x="2501" y="1008"/>
              <a:ext cx="761" cy="7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サイレン</a:t>
              </a:r>
            </a:p>
          </p:txBody>
        </p:sp>
        <p:sp>
          <p:nvSpPr>
            <p:cNvPr id="58381" name="_s58380"/>
            <p:cNvSpPr>
              <a:spLocks noChangeArrowheads="1"/>
            </p:cNvSpPr>
            <p:nvPr/>
          </p:nvSpPr>
          <p:spPr bwMode="auto">
            <a:xfrm>
              <a:off x="1174" y="2077"/>
              <a:ext cx="759" cy="7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車体の色</a:t>
              </a:r>
            </a:p>
          </p:txBody>
        </p:sp>
        <p:sp>
          <p:nvSpPr>
            <p:cNvPr id="58382" name="_s58381"/>
            <p:cNvSpPr>
              <a:spLocks noChangeArrowheads="1"/>
            </p:cNvSpPr>
            <p:nvPr/>
          </p:nvSpPr>
          <p:spPr bwMode="auto">
            <a:xfrm>
              <a:off x="3829" y="2077"/>
              <a:ext cx="759" cy="7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車体の大きさ</a:t>
              </a:r>
            </a:p>
          </p:txBody>
        </p:sp>
        <p:sp>
          <p:nvSpPr>
            <p:cNvPr id="58383" name="_s58382"/>
            <p:cNvSpPr>
              <a:spLocks noChangeArrowheads="1"/>
            </p:cNvSpPr>
            <p:nvPr/>
          </p:nvSpPr>
          <p:spPr bwMode="auto">
            <a:xfrm>
              <a:off x="2945" y="3146"/>
              <a:ext cx="757" cy="7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大型トラック</a:t>
              </a:r>
            </a:p>
          </p:txBody>
        </p:sp>
        <p:sp>
          <p:nvSpPr>
            <p:cNvPr id="58384" name="_s58383"/>
            <p:cNvSpPr>
              <a:spLocks noChangeArrowheads="1"/>
            </p:cNvSpPr>
            <p:nvPr/>
          </p:nvSpPr>
          <p:spPr bwMode="auto">
            <a:xfrm>
              <a:off x="3829" y="3146"/>
              <a:ext cx="758" cy="7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普通自動車</a:t>
              </a:r>
            </a:p>
          </p:txBody>
        </p:sp>
        <p:sp>
          <p:nvSpPr>
            <p:cNvPr id="58385" name="_s58384"/>
            <p:cNvSpPr>
              <a:spLocks noChangeArrowheads="1"/>
            </p:cNvSpPr>
            <p:nvPr/>
          </p:nvSpPr>
          <p:spPr bwMode="auto">
            <a:xfrm>
              <a:off x="288" y="3146"/>
              <a:ext cx="759" cy="7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消防車</a:t>
              </a:r>
            </a:p>
          </p:txBody>
        </p:sp>
        <p:sp>
          <p:nvSpPr>
            <p:cNvPr id="58386" name="_s58385"/>
            <p:cNvSpPr>
              <a:spLocks noChangeArrowheads="1"/>
            </p:cNvSpPr>
            <p:nvPr/>
          </p:nvSpPr>
          <p:spPr bwMode="auto">
            <a:xfrm>
              <a:off x="1174" y="3146"/>
              <a:ext cx="759" cy="7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パトカー</a:t>
              </a:r>
            </a:p>
          </p:txBody>
        </p:sp>
        <p:sp>
          <p:nvSpPr>
            <p:cNvPr id="58387" name="Text Box 18"/>
            <p:cNvSpPr txBox="1">
              <a:spLocks noChangeArrowheads="1"/>
            </p:cNvSpPr>
            <p:nvPr/>
          </p:nvSpPr>
          <p:spPr bwMode="auto">
            <a:xfrm>
              <a:off x="2018" y="1776"/>
              <a:ext cx="4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800">
                  <a:solidFill>
                    <a:srgbClr val="FF3300"/>
                  </a:solidFill>
                </a:rPr>
                <a:t>あり</a:t>
              </a:r>
            </a:p>
          </p:txBody>
        </p:sp>
        <p:sp>
          <p:nvSpPr>
            <p:cNvPr id="58388" name="Text Box 19"/>
            <p:cNvSpPr txBox="1">
              <a:spLocks noChangeArrowheads="1"/>
            </p:cNvSpPr>
            <p:nvPr/>
          </p:nvSpPr>
          <p:spPr bwMode="auto">
            <a:xfrm>
              <a:off x="2245" y="2836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800">
                  <a:solidFill>
                    <a:srgbClr val="FF3300"/>
                  </a:solidFill>
                </a:rPr>
                <a:t>白</a:t>
              </a:r>
            </a:p>
          </p:txBody>
        </p:sp>
        <p:sp>
          <p:nvSpPr>
            <p:cNvPr id="58389" name="_s58389"/>
            <p:cNvSpPr>
              <a:spLocks noChangeArrowheads="1"/>
            </p:cNvSpPr>
            <p:nvPr/>
          </p:nvSpPr>
          <p:spPr bwMode="auto">
            <a:xfrm>
              <a:off x="2060" y="3146"/>
              <a:ext cx="758" cy="7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救急車</a:t>
              </a:r>
            </a:p>
          </p:txBody>
        </p:sp>
        <p:sp>
          <p:nvSpPr>
            <p:cNvPr id="58390" name="_s58391"/>
            <p:cNvSpPr>
              <a:spLocks noChangeArrowheads="1"/>
            </p:cNvSpPr>
            <p:nvPr/>
          </p:nvSpPr>
          <p:spPr bwMode="auto">
            <a:xfrm>
              <a:off x="4714" y="3146"/>
              <a:ext cx="758" cy="7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軽自動車</a:t>
              </a:r>
              <a:endParaRPr lang="ja-JP" altLang="ja-JP" sz="1400"/>
            </a:p>
          </p:txBody>
        </p:sp>
        <p:sp>
          <p:nvSpPr>
            <p:cNvPr id="58391" name="Text Box 25"/>
            <p:cNvSpPr txBox="1">
              <a:spLocks noChangeArrowheads="1"/>
            </p:cNvSpPr>
            <p:nvPr/>
          </p:nvSpPr>
          <p:spPr bwMode="auto">
            <a:xfrm>
              <a:off x="3373" y="1793"/>
              <a:ext cx="4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800">
                  <a:solidFill>
                    <a:srgbClr val="FF3300"/>
                  </a:solidFill>
                </a:rPr>
                <a:t>なし</a:t>
              </a:r>
            </a:p>
          </p:txBody>
        </p:sp>
        <p:sp>
          <p:nvSpPr>
            <p:cNvPr id="58392" name="Text Box 28"/>
            <p:cNvSpPr txBox="1">
              <a:spLocks noChangeArrowheads="1"/>
            </p:cNvSpPr>
            <p:nvPr/>
          </p:nvSpPr>
          <p:spPr bwMode="auto">
            <a:xfrm>
              <a:off x="1516" y="2854"/>
              <a:ext cx="4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800" dirty="0">
                  <a:solidFill>
                    <a:srgbClr val="FF3300"/>
                  </a:solidFill>
                </a:rPr>
                <a:t>白黒</a:t>
              </a:r>
            </a:p>
          </p:txBody>
        </p:sp>
        <p:sp>
          <p:nvSpPr>
            <p:cNvPr id="58393" name="Text Box 27"/>
            <p:cNvSpPr txBox="1">
              <a:spLocks noChangeArrowheads="1"/>
            </p:cNvSpPr>
            <p:nvPr/>
          </p:nvSpPr>
          <p:spPr bwMode="auto">
            <a:xfrm>
              <a:off x="612" y="2840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800">
                  <a:solidFill>
                    <a:srgbClr val="FF3300"/>
                  </a:solidFill>
                </a:rPr>
                <a:t>赤</a:t>
              </a:r>
            </a:p>
          </p:txBody>
        </p:sp>
        <p:sp>
          <p:nvSpPr>
            <p:cNvPr id="58394" name="Text Box 30"/>
            <p:cNvSpPr txBox="1">
              <a:spLocks noChangeArrowheads="1"/>
            </p:cNvSpPr>
            <p:nvPr/>
          </p:nvSpPr>
          <p:spPr bwMode="auto">
            <a:xfrm>
              <a:off x="3255" y="2836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800">
                  <a:solidFill>
                    <a:srgbClr val="FF3300"/>
                  </a:solidFill>
                </a:rPr>
                <a:t>大</a:t>
              </a:r>
            </a:p>
          </p:txBody>
        </p:sp>
        <p:sp>
          <p:nvSpPr>
            <p:cNvPr id="58395" name="Text Box 32"/>
            <p:cNvSpPr txBox="1">
              <a:spLocks noChangeArrowheads="1"/>
            </p:cNvSpPr>
            <p:nvPr/>
          </p:nvSpPr>
          <p:spPr bwMode="auto">
            <a:xfrm>
              <a:off x="4162" y="2878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800" dirty="0">
                  <a:solidFill>
                    <a:srgbClr val="FF3300"/>
                  </a:solidFill>
                </a:rPr>
                <a:t>中</a:t>
              </a:r>
            </a:p>
          </p:txBody>
        </p:sp>
        <p:sp>
          <p:nvSpPr>
            <p:cNvPr id="58396" name="Text Box 20"/>
            <p:cNvSpPr txBox="1">
              <a:spLocks noChangeArrowheads="1"/>
            </p:cNvSpPr>
            <p:nvPr/>
          </p:nvSpPr>
          <p:spPr bwMode="auto">
            <a:xfrm>
              <a:off x="4830" y="2837"/>
              <a:ext cx="31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800">
                  <a:solidFill>
                    <a:srgbClr val="FF3300"/>
                  </a:solidFill>
                </a:rPr>
                <a:t>小</a:t>
              </a:r>
            </a:p>
          </p:txBody>
        </p:sp>
      </p:grp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4C811-33EE-46BE-B852-98B0A1BA0DC4}" type="slidenum">
              <a:rPr lang="en-US" altLang="ja-JP" smtClean="0"/>
              <a:pPr>
                <a:defRPr/>
              </a:pPr>
              <a:t>56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決定木の作成（学習）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ja-JP" altLang="ja-JP" smtClean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348038" y="2924175"/>
            <a:ext cx="2736850" cy="194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決定木の作成</a:t>
            </a: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1979613" y="3933825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6083300" y="3933825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403350" y="3284538"/>
            <a:ext cx="549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大量の例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7451725" y="3429000"/>
            <a:ext cx="5492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決定木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57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決定木の作成（学習）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ja-JP" altLang="ja-JP" smtClean="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348038" y="2924175"/>
            <a:ext cx="2736850" cy="194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決定木の作成</a:t>
            </a: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1979613" y="3933825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6083300" y="3933825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403350" y="3284538"/>
            <a:ext cx="549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大量の例</a:t>
            </a:r>
          </a:p>
        </p:txBody>
      </p:sp>
      <p:sp>
        <p:nvSpPr>
          <p:cNvPr id="60424" name="Oval 9"/>
          <p:cNvSpPr>
            <a:spLocks noChangeArrowheads="1"/>
          </p:cNvSpPr>
          <p:nvPr/>
        </p:nvSpPr>
        <p:spPr bwMode="auto">
          <a:xfrm>
            <a:off x="7380288" y="3141663"/>
            <a:ext cx="720725" cy="1511300"/>
          </a:xfrm>
          <a:prstGeom prst="ellipse">
            <a:avLst/>
          </a:prstGeom>
          <a:solidFill>
            <a:srgbClr val="FFFF99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60425" name="Text Box 8"/>
          <p:cNvSpPr txBox="1">
            <a:spLocks noChangeArrowheads="1"/>
          </p:cNvSpPr>
          <p:nvPr/>
        </p:nvSpPr>
        <p:spPr bwMode="auto">
          <a:xfrm>
            <a:off x="7451725" y="3429000"/>
            <a:ext cx="5492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1"/>
              <a:t>決定木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4716463" y="5516563"/>
            <a:ext cx="41052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4800">
                <a:solidFill>
                  <a:srgbClr val="FF3300"/>
                </a:solidFill>
              </a:rPr>
              <a:t>分類問題の解</a:t>
            </a:r>
          </a:p>
        </p:txBody>
      </p:sp>
      <p:cxnSp>
        <p:nvCxnSpPr>
          <p:cNvPr id="60427" name="AutoShape 11"/>
          <p:cNvCxnSpPr>
            <a:cxnSpLocks noChangeShapeType="1"/>
            <a:stCxn id="60426" idx="0"/>
            <a:endCxn id="60424" idx="4"/>
          </p:cNvCxnSpPr>
          <p:nvPr/>
        </p:nvCxnSpPr>
        <p:spPr bwMode="auto">
          <a:xfrm rot="-5400000">
            <a:off x="6823075" y="4598988"/>
            <a:ext cx="863600" cy="97155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58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予習</a:t>
            </a:r>
          </a:p>
        </p:txBody>
      </p:sp>
      <p:sp>
        <p:nvSpPr>
          <p:cNvPr id="6144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決定木</a:t>
            </a:r>
            <a:r>
              <a:rPr lang="ja-JP" altLang="en-US" dirty="0" smtClean="0"/>
              <a:t>について調べてきなさい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情報エントロピー</a:t>
            </a:r>
            <a:r>
              <a:rPr lang="ja-JP" altLang="en-US" dirty="0" smtClean="0"/>
              <a:t>について調べてきなさい。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ＤＭ </a:t>
            </a:r>
            <a:r>
              <a:rPr lang="en-US" altLang="ja-JP" dirty="0" smtClean="0"/>
              <a:t>Methodology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ja-JP" dirty="0" smtClean="0"/>
              <a:t>(</a:t>
            </a:r>
            <a:r>
              <a:rPr lang="ja-JP" altLang="en-US" dirty="0" smtClean="0"/>
              <a:t>注</a:t>
            </a:r>
            <a:r>
              <a:rPr lang="en-US" altLang="ja-JP" dirty="0" smtClean="0"/>
              <a:t>)</a:t>
            </a:r>
          </a:p>
          <a:p>
            <a:pPr marL="609600" indent="-609600" eaLnBrk="1" hangingPunct="1">
              <a:buFont typeface="Wingdings" panose="05000000000000000000" pitchFamily="2" charset="2"/>
              <a:buChar char="u"/>
            </a:pPr>
            <a:r>
              <a:rPr lang="en-US" altLang="ja-JP" dirty="0" smtClean="0"/>
              <a:t> DM: Data Mining (</a:t>
            </a:r>
            <a:r>
              <a:rPr lang="ja-JP" altLang="en-US" dirty="0" smtClean="0"/>
              <a:t>データマイニング</a:t>
            </a:r>
            <a:r>
              <a:rPr lang="en-US" altLang="ja-JP" dirty="0" smtClean="0"/>
              <a:t>)</a:t>
            </a:r>
          </a:p>
          <a:p>
            <a:pPr marL="609600" indent="-609600" eaLnBrk="1" hangingPunct="1">
              <a:buFont typeface="Wingdings" panose="05000000000000000000" pitchFamily="2" charset="2"/>
              <a:buChar char="u"/>
            </a:pPr>
            <a:r>
              <a:rPr lang="en-US" altLang="ja-JP" dirty="0" smtClean="0"/>
              <a:t>Methodology: </a:t>
            </a:r>
            <a:r>
              <a:rPr lang="ja-JP" altLang="en-US" dirty="0" smtClean="0"/>
              <a:t>方法論</a:t>
            </a:r>
            <a:endParaRPr lang="ja-JP" altLang="ja-JP" dirty="0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ＤＭ </a:t>
            </a:r>
            <a:r>
              <a:rPr lang="en-US" altLang="ja-JP" smtClean="0"/>
              <a:t>Methodology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Exploratory data analysis</a:t>
            </a:r>
            <a:br>
              <a:rPr lang="en-US" altLang="ja-JP" smtClean="0"/>
            </a:br>
            <a:r>
              <a:rPr lang="ja-JP" altLang="en-US" smtClean="0"/>
              <a:t>（探索的データ解析）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Computational data mining</a:t>
            </a:r>
            <a:br>
              <a:rPr lang="en-US" altLang="ja-JP" smtClean="0"/>
            </a:br>
            <a:r>
              <a:rPr lang="ja-JP" altLang="en-US" smtClean="0"/>
              <a:t>（計算論的データマイニング）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Statistical data mining</a:t>
            </a:r>
            <a:br>
              <a:rPr lang="en-US" altLang="ja-JP" smtClean="0"/>
            </a:br>
            <a:r>
              <a:rPr lang="ja-JP" altLang="en-US" smtClean="0"/>
              <a:t>（統計的データマイニング）</a:t>
            </a:r>
          </a:p>
          <a:p>
            <a:pPr marL="609600" indent="-609600" eaLnBrk="1" hangingPunct="1">
              <a:buFontTx/>
              <a:buNone/>
            </a:pPr>
            <a:endParaRPr lang="en-US" altLang="ja-JP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089025" y="1639888"/>
            <a:ext cx="4629150" cy="1060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ＤＭ </a:t>
            </a:r>
            <a:r>
              <a:rPr lang="en-US" altLang="ja-JP" smtClean="0"/>
              <a:t>Methodology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Exploratory data analysis</a:t>
            </a:r>
            <a:br>
              <a:rPr lang="en-US" altLang="ja-JP" smtClean="0"/>
            </a:br>
            <a:r>
              <a:rPr lang="ja-JP" altLang="en-US" smtClean="0"/>
              <a:t>（探索的データ解析）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Computational data mining</a:t>
            </a:r>
            <a:br>
              <a:rPr lang="en-US" altLang="ja-JP" smtClean="0"/>
            </a:br>
            <a:r>
              <a:rPr lang="ja-JP" altLang="en-US" smtClean="0"/>
              <a:t>（計算論的データマイニング）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Statistical data mining</a:t>
            </a:r>
            <a:br>
              <a:rPr lang="en-US" altLang="ja-JP" smtClean="0"/>
            </a:br>
            <a:r>
              <a:rPr lang="ja-JP" altLang="en-US" smtClean="0"/>
              <a:t>（統計的データマイニング）</a:t>
            </a:r>
          </a:p>
          <a:p>
            <a:pPr marL="609600" indent="-609600" eaLnBrk="1" hangingPunct="1">
              <a:buFontTx/>
              <a:buNone/>
            </a:pPr>
            <a:endParaRPr lang="en-US" altLang="ja-JP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１．</a:t>
            </a:r>
            <a:r>
              <a:rPr lang="en-US" altLang="ja-JP" smtClean="0"/>
              <a:t>Exploratory data analysis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ja-JP" altLang="en-US" smtClean="0"/>
              <a:t>統計的データ解析</a:t>
            </a:r>
            <a:r>
              <a:rPr lang="en-US" altLang="ja-JP" smtClean="0"/>
              <a:t>(SDA)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ja-JP" altLang="en-US" smtClean="0"/>
              <a:t>探索的データ解析</a:t>
            </a:r>
            <a:r>
              <a:rPr lang="en-US" altLang="ja-JP" smtClean="0"/>
              <a:t>(EDA)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東京工科大学　コンピュータサイエンス学部 </a:t>
            </a:r>
            <a:r>
              <a:rPr lang="en-US" altLang="ja-JP" smtClean="0"/>
              <a:t>2017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2B45E-2CD8-49A6-8F5A-2DEA89104FEC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1123</Words>
  <Application>Microsoft Office PowerPoint</Application>
  <PresentationFormat>画面に合わせる (4:3)</PresentationFormat>
  <Paragraphs>351</Paragraphs>
  <Slides>59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59</vt:i4>
      </vt:variant>
    </vt:vector>
  </HeadingPairs>
  <TitlesOfParts>
    <vt:vector size="65" baseType="lpstr">
      <vt:lpstr>ＭＳ Ｐゴシック</vt:lpstr>
      <vt:lpstr>游ゴシック</vt:lpstr>
      <vt:lpstr>Arial</vt:lpstr>
      <vt:lpstr>Wingdings</vt:lpstr>
      <vt:lpstr>標準デザイン</vt:lpstr>
      <vt:lpstr>数式</vt:lpstr>
      <vt:lpstr>先進的データ分析法2017 - Advanced Data Analysis 2107 -</vt:lpstr>
      <vt:lpstr>先週の復習</vt:lpstr>
      <vt:lpstr>練習問題（１）</vt:lpstr>
      <vt:lpstr>練習問題（２）　陸上競技データ</vt:lpstr>
      <vt:lpstr>復習問題</vt:lpstr>
      <vt:lpstr>ＤＭ Methodology</vt:lpstr>
      <vt:lpstr>ＤＭ Methodology</vt:lpstr>
      <vt:lpstr>ＤＭ Methodology</vt:lpstr>
      <vt:lpstr>１．Exploratory data analysis</vt:lpstr>
      <vt:lpstr>統計的データ解析(EDAの基礎)</vt:lpstr>
      <vt:lpstr>統計的データ解析(EDAの基礎)</vt:lpstr>
      <vt:lpstr>探索的データ解析(EDA)</vt:lpstr>
      <vt:lpstr>探索的データ解析(EDA)</vt:lpstr>
      <vt:lpstr>ＤＭ Methodology</vt:lpstr>
      <vt:lpstr>３．Statistical data mining</vt:lpstr>
      <vt:lpstr>ＤＭ Methodology</vt:lpstr>
      <vt:lpstr>２．Computational data mining</vt:lpstr>
      <vt:lpstr>２．Computational data mining</vt:lpstr>
      <vt:lpstr>a．クラスター分析</vt:lpstr>
      <vt:lpstr>a．クラスター分析（２）</vt:lpstr>
      <vt:lpstr>クラスター分析（例）</vt:lpstr>
      <vt:lpstr>クラスター分析（例）</vt:lpstr>
      <vt:lpstr>クラスター分析（例）</vt:lpstr>
      <vt:lpstr>クラスター分析（例）</vt:lpstr>
      <vt:lpstr>クラスター分析（例）</vt:lpstr>
      <vt:lpstr>クラスター分析（２）</vt:lpstr>
      <vt:lpstr>PowerPoint プレゼンテーション</vt:lpstr>
      <vt:lpstr>距離(distance)</vt:lpstr>
      <vt:lpstr>PowerPoint プレゼンテーション</vt:lpstr>
      <vt:lpstr>２点間の距離</vt:lpstr>
      <vt:lpstr>２グループ間の距離は？</vt:lpstr>
      <vt:lpstr>２グループ間の距離は？</vt:lpstr>
      <vt:lpstr>２グループ間の距離</vt:lpstr>
      <vt:lpstr>２グループ間の距離</vt:lpstr>
      <vt:lpstr>２グループ間の距離</vt:lpstr>
      <vt:lpstr>クラスター分析法の種類</vt:lpstr>
      <vt:lpstr>いろいろな距離（関数）</vt:lpstr>
      <vt:lpstr>いろいろな距離（関数）（２）</vt:lpstr>
      <vt:lpstr>b．木モデル</vt:lpstr>
      <vt:lpstr>次回の予定</vt:lpstr>
      <vt:lpstr>決定木の用途</vt:lpstr>
      <vt:lpstr>その前に、ちょっと確認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木とは</vt:lpstr>
      <vt:lpstr>木とは（２）</vt:lpstr>
      <vt:lpstr>木とは</vt:lpstr>
      <vt:lpstr>木とは</vt:lpstr>
      <vt:lpstr>決定木の例(その１)</vt:lpstr>
      <vt:lpstr>決定木作成のための生データ</vt:lpstr>
      <vt:lpstr>決定木の例(その２)</vt:lpstr>
      <vt:lpstr>決定木の作成（学習）</vt:lpstr>
      <vt:lpstr>決定木の作成（学習）</vt:lpstr>
      <vt:lpstr>予習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Mining 高度データマイニング</dc:title>
  <dc:creator>Administrator</dc:creator>
  <cp:lastModifiedBy>Hiroyuki Kameda</cp:lastModifiedBy>
  <cp:revision>96</cp:revision>
  <dcterms:created xsi:type="dcterms:W3CDTF">2005-06-02T17:13:26Z</dcterms:created>
  <dcterms:modified xsi:type="dcterms:W3CDTF">2017-05-11T23:21:43Z</dcterms:modified>
</cp:coreProperties>
</file>