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63" r:id="rId3"/>
    <p:sldId id="257" r:id="rId4"/>
    <p:sldId id="258" r:id="rId5"/>
    <p:sldId id="305" r:id="rId6"/>
    <p:sldId id="303" r:id="rId7"/>
    <p:sldId id="304" r:id="rId8"/>
    <p:sldId id="277" r:id="rId9"/>
    <p:sldId id="274" r:id="rId10"/>
    <p:sldId id="276" r:id="rId11"/>
    <p:sldId id="279" r:id="rId12"/>
    <p:sldId id="278" r:id="rId13"/>
    <p:sldId id="280" r:id="rId14"/>
    <p:sldId id="302" r:id="rId15"/>
    <p:sldId id="288" r:id="rId16"/>
    <p:sldId id="295" r:id="rId17"/>
    <p:sldId id="281" r:id="rId18"/>
    <p:sldId id="282" r:id="rId19"/>
    <p:sldId id="296" r:id="rId20"/>
    <p:sldId id="284" r:id="rId21"/>
    <p:sldId id="298" r:id="rId22"/>
    <p:sldId id="306" r:id="rId23"/>
    <p:sldId id="307" r:id="rId24"/>
    <p:sldId id="308" r:id="rId25"/>
    <p:sldId id="301" r:id="rId2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p:restoredTop sz="94694"/>
  </p:normalViewPr>
  <p:slideViewPr>
    <p:cSldViewPr snapToGrid="0" snapToObjects="1">
      <p:cViewPr varScale="1">
        <p:scale>
          <a:sx n="128" d="100"/>
          <a:sy n="128" d="100"/>
        </p:scale>
        <p:origin x="2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B10FC1-69B1-4842-B4E2-EC2C93366ED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9C76E51-76BE-4BCE-B167-3AD76607DD55}">
      <dgm:prSet/>
      <dgm:spPr/>
      <dgm:t>
        <a:bodyPr/>
        <a:lstStyle/>
        <a:p>
          <a:r>
            <a:rPr kumimoji="1" lang="en-US"/>
            <a:t>1</a:t>
          </a:r>
          <a:r>
            <a:rPr kumimoji="1" lang="zh-CN"/>
            <a:t> 成果</a:t>
          </a:r>
          <a:endParaRPr lang="en-US"/>
        </a:p>
      </dgm:t>
    </dgm:pt>
    <dgm:pt modelId="{EE871969-F758-4EA9-B3F5-873D637DCBBD}" type="parTrans" cxnId="{A6CD717B-26A1-415A-B8A7-457ABE088A09}">
      <dgm:prSet/>
      <dgm:spPr/>
      <dgm:t>
        <a:bodyPr/>
        <a:lstStyle/>
        <a:p>
          <a:endParaRPr lang="en-US"/>
        </a:p>
      </dgm:t>
    </dgm:pt>
    <dgm:pt modelId="{9956A394-1274-44B1-9450-6E9D19993BDD}" type="sibTrans" cxnId="{A6CD717B-26A1-415A-B8A7-457ABE088A09}">
      <dgm:prSet/>
      <dgm:spPr/>
      <dgm:t>
        <a:bodyPr/>
        <a:lstStyle/>
        <a:p>
          <a:endParaRPr lang="en-US"/>
        </a:p>
      </dgm:t>
    </dgm:pt>
    <dgm:pt modelId="{F3D031E1-A11A-4114-A690-8B7D6A3FE98A}">
      <dgm:prSet/>
      <dgm:spPr/>
      <dgm:t>
        <a:bodyPr/>
        <a:lstStyle/>
        <a:p>
          <a:r>
            <a:rPr lang="en-US" dirty="0"/>
            <a:t>2</a:t>
          </a:r>
          <a:r>
            <a:rPr lang="zh-CN" dirty="0"/>
            <a:t> </a:t>
          </a:r>
          <a:r>
            <a:rPr lang="ja-JP" altLang="en-US">
              <a:latin typeface="MS PMincho" panose="02020600040205080304" pitchFamily="18" charset="-128"/>
              <a:ea typeface="MS PMincho" panose="02020600040205080304" pitchFamily="18" charset="-128"/>
            </a:rPr>
            <a:t>動物練習</a:t>
          </a:r>
          <a:r>
            <a:rPr lang="ja-JP"/>
            <a:t>の概要</a:t>
          </a:r>
          <a:endParaRPr lang="en-US" dirty="0"/>
        </a:p>
      </dgm:t>
    </dgm:pt>
    <dgm:pt modelId="{E4825391-ECCD-4A20-97EF-02147B16D7D1}" type="parTrans" cxnId="{CCB49895-0A28-4099-97AD-0AED370326D5}">
      <dgm:prSet/>
      <dgm:spPr/>
      <dgm:t>
        <a:bodyPr/>
        <a:lstStyle/>
        <a:p>
          <a:endParaRPr lang="en-US"/>
        </a:p>
      </dgm:t>
    </dgm:pt>
    <dgm:pt modelId="{CA16203A-52C6-48DC-BD73-E7DED05EDEC6}" type="sibTrans" cxnId="{CCB49895-0A28-4099-97AD-0AED370326D5}">
      <dgm:prSet/>
      <dgm:spPr/>
      <dgm:t>
        <a:bodyPr/>
        <a:lstStyle/>
        <a:p>
          <a:endParaRPr lang="en-US"/>
        </a:p>
      </dgm:t>
    </dgm:pt>
    <dgm:pt modelId="{622885CE-5B1F-4E47-9F42-0729963892CF}">
      <dgm:prSet/>
      <dgm:spPr/>
      <dgm:t>
        <a:bodyPr/>
        <a:lstStyle/>
        <a:p>
          <a:r>
            <a:rPr lang="en-US"/>
            <a:t>3 </a:t>
          </a:r>
          <a:r>
            <a:rPr lang="zh-CN"/>
            <a:t>研究目的</a:t>
          </a:r>
          <a:endParaRPr lang="en-US"/>
        </a:p>
      </dgm:t>
    </dgm:pt>
    <dgm:pt modelId="{7A24C96B-1EB4-4C9D-994D-A4D835B35DE5}" type="parTrans" cxnId="{59201A25-FA4C-4070-B673-88990D5667BF}">
      <dgm:prSet/>
      <dgm:spPr/>
      <dgm:t>
        <a:bodyPr/>
        <a:lstStyle/>
        <a:p>
          <a:endParaRPr lang="en-US"/>
        </a:p>
      </dgm:t>
    </dgm:pt>
    <dgm:pt modelId="{497405AE-0F7E-4A81-A16F-9F04CFA74B3E}" type="sibTrans" cxnId="{59201A25-FA4C-4070-B673-88990D5667BF}">
      <dgm:prSet/>
      <dgm:spPr/>
      <dgm:t>
        <a:bodyPr/>
        <a:lstStyle/>
        <a:p>
          <a:endParaRPr lang="en-US"/>
        </a:p>
      </dgm:t>
    </dgm:pt>
    <dgm:pt modelId="{460889EF-15F8-4094-B284-95B68C672840}">
      <dgm:prSet/>
      <dgm:spPr/>
      <dgm:t>
        <a:bodyPr/>
        <a:lstStyle/>
        <a:p>
          <a:r>
            <a:rPr kumimoji="1" lang="en-US"/>
            <a:t>3</a:t>
          </a:r>
          <a:r>
            <a:rPr kumimoji="1" lang="zh-CN"/>
            <a:t> </a:t>
          </a:r>
          <a:r>
            <a:rPr lang="zh-CN"/>
            <a:t>研究背景</a:t>
          </a:r>
          <a:endParaRPr lang="en-US"/>
        </a:p>
      </dgm:t>
    </dgm:pt>
    <dgm:pt modelId="{E6F00726-9ADB-48B4-AC4B-66358EAAA3F4}" type="parTrans" cxnId="{2A9B684D-7C1C-4531-8833-6451960F96CA}">
      <dgm:prSet/>
      <dgm:spPr/>
      <dgm:t>
        <a:bodyPr/>
        <a:lstStyle/>
        <a:p>
          <a:endParaRPr lang="en-US"/>
        </a:p>
      </dgm:t>
    </dgm:pt>
    <dgm:pt modelId="{AFDADACB-3FD6-484B-8216-289E9A3FF081}" type="sibTrans" cxnId="{2A9B684D-7C1C-4531-8833-6451960F96CA}">
      <dgm:prSet/>
      <dgm:spPr/>
      <dgm:t>
        <a:bodyPr/>
        <a:lstStyle/>
        <a:p>
          <a:endParaRPr lang="en-US"/>
        </a:p>
      </dgm:t>
    </dgm:pt>
    <dgm:pt modelId="{63FE44EE-A954-446F-85F5-49C72CD04F52}">
      <dgm:prSet/>
      <dgm:spPr/>
      <dgm:t>
        <a:bodyPr/>
        <a:lstStyle/>
        <a:p>
          <a:r>
            <a:rPr kumimoji="1" lang="en-US"/>
            <a:t>5</a:t>
          </a:r>
          <a:r>
            <a:rPr kumimoji="1" lang="zh-CN"/>
            <a:t> 研究方法</a:t>
          </a:r>
          <a:endParaRPr lang="en-US"/>
        </a:p>
      </dgm:t>
    </dgm:pt>
    <dgm:pt modelId="{881DFB72-6A34-4FAE-BCCC-E0823D6C2D99}" type="parTrans" cxnId="{F51C2325-3BD1-4987-B2ED-7218DB211FD0}">
      <dgm:prSet/>
      <dgm:spPr/>
      <dgm:t>
        <a:bodyPr/>
        <a:lstStyle/>
        <a:p>
          <a:endParaRPr lang="en-US"/>
        </a:p>
      </dgm:t>
    </dgm:pt>
    <dgm:pt modelId="{D3FF30A6-728B-4EE8-9C5E-C8DFE22B3CB6}" type="sibTrans" cxnId="{F51C2325-3BD1-4987-B2ED-7218DB211FD0}">
      <dgm:prSet/>
      <dgm:spPr/>
      <dgm:t>
        <a:bodyPr/>
        <a:lstStyle/>
        <a:p>
          <a:endParaRPr lang="en-US"/>
        </a:p>
      </dgm:t>
    </dgm:pt>
    <dgm:pt modelId="{677CEF06-E11A-46A7-84B7-0C35D6FF321F}">
      <dgm:prSet/>
      <dgm:spPr/>
      <dgm:t>
        <a:bodyPr/>
        <a:lstStyle/>
        <a:p>
          <a:r>
            <a:rPr lang="en-US"/>
            <a:t>6</a:t>
          </a:r>
          <a:r>
            <a:rPr lang="zh-CN"/>
            <a:t> 研究结果</a:t>
          </a:r>
          <a:endParaRPr lang="en-US"/>
        </a:p>
      </dgm:t>
    </dgm:pt>
    <dgm:pt modelId="{EB558079-6E80-42FD-8E4E-9147EEA2FD79}" type="parTrans" cxnId="{EC6E3A83-3C04-4C47-A408-C55DE54F119E}">
      <dgm:prSet/>
      <dgm:spPr/>
      <dgm:t>
        <a:bodyPr/>
        <a:lstStyle/>
        <a:p>
          <a:endParaRPr lang="en-US"/>
        </a:p>
      </dgm:t>
    </dgm:pt>
    <dgm:pt modelId="{EBA8D513-D584-4247-ADE2-0F85BA2EB8C0}" type="sibTrans" cxnId="{EC6E3A83-3C04-4C47-A408-C55DE54F119E}">
      <dgm:prSet/>
      <dgm:spPr/>
      <dgm:t>
        <a:bodyPr/>
        <a:lstStyle/>
        <a:p>
          <a:endParaRPr lang="en-US"/>
        </a:p>
      </dgm:t>
    </dgm:pt>
    <dgm:pt modelId="{5D784380-B0BD-4393-964E-4CC64422DAE9}">
      <dgm:prSet/>
      <dgm:spPr/>
      <dgm:t>
        <a:bodyPr/>
        <a:lstStyle/>
        <a:p>
          <a:r>
            <a:rPr kumimoji="1" lang="en-US"/>
            <a:t>7</a:t>
          </a:r>
          <a:r>
            <a:rPr kumimoji="1" lang="zh-CN"/>
            <a:t> </a:t>
          </a:r>
          <a:r>
            <a:rPr lang="zh-CN"/>
            <a:t>結論</a:t>
          </a:r>
          <a:endParaRPr lang="en-US"/>
        </a:p>
      </dgm:t>
    </dgm:pt>
    <dgm:pt modelId="{B20BC7E4-832A-4F37-AB4E-EC07CF11E463}" type="parTrans" cxnId="{61517D5F-7C01-4A28-A3BB-51C86C5F6128}">
      <dgm:prSet/>
      <dgm:spPr/>
      <dgm:t>
        <a:bodyPr/>
        <a:lstStyle/>
        <a:p>
          <a:endParaRPr lang="en-US"/>
        </a:p>
      </dgm:t>
    </dgm:pt>
    <dgm:pt modelId="{27410BC8-9C62-4FD5-B821-A425154C7653}" type="sibTrans" cxnId="{61517D5F-7C01-4A28-A3BB-51C86C5F6128}">
      <dgm:prSet/>
      <dgm:spPr/>
      <dgm:t>
        <a:bodyPr/>
        <a:lstStyle/>
        <a:p>
          <a:endParaRPr lang="en-US"/>
        </a:p>
      </dgm:t>
    </dgm:pt>
    <dgm:pt modelId="{0E627E8E-F9F0-48EE-9E78-70F74F381629}">
      <dgm:prSet/>
      <dgm:spPr/>
      <dgm:t>
        <a:bodyPr/>
        <a:lstStyle/>
        <a:p>
          <a:r>
            <a:rPr lang="zh-CN"/>
            <a:t>8 後の研究</a:t>
          </a:r>
          <a:endParaRPr lang="en-US"/>
        </a:p>
      </dgm:t>
    </dgm:pt>
    <dgm:pt modelId="{D2C461DF-F2EB-4E11-9DF2-FA1B9AAF000C}" type="parTrans" cxnId="{61C89356-15AF-44E0-9E8A-7933323C85F5}">
      <dgm:prSet/>
      <dgm:spPr/>
      <dgm:t>
        <a:bodyPr/>
        <a:lstStyle/>
        <a:p>
          <a:endParaRPr lang="en-US"/>
        </a:p>
      </dgm:t>
    </dgm:pt>
    <dgm:pt modelId="{21A3D903-7914-4B29-A085-4F8EC7AC5070}" type="sibTrans" cxnId="{61C89356-15AF-44E0-9E8A-7933323C85F5}">
      <dgm:prSet/>
      <dgm:spPr/>
      <dgm:t>
        <a:bodyPr/>
        <a:lstStyle/>
        <a:p>
          <a:endParaRPr lang="en-US"/>
        </a:p>
      </dgm:t>
    </dgm:pt>
    <dgm:pt modelId="{1E0B9E1B-357F-BD48-868A-A15EABA727EA}" type="pres">
      <dgm:prSet presAssocID="{EDB10FC1-69B1-4842-B4E2-EC2C93366ED5}" presName="linear" presStyleCnt="0">
        <dgm:presLayoutVars>
          <dgm:animLvl val="lvl"/>
          <dgm:resizeHandles val="exact"/>
        </dgm:presLayoutVars>
      </dgm:prSet>
      <dgm:spPr/>
    </dgm:pt>
    <dgm:pt modelId="{5394D13A-DF40-F940-A273-5AB073F76262}" type="pres">
      <dgm:prSet presAssocID="{D9C76E51-76BE-4BCE-B167-3AD76607DD55}" presName="parentText" presStyleLbl="node1" presStyleIdx="0" presStyleCnt="8">
        <dgm:presLayoutVars>
          <dgm:chMax val="0"/>
          <dgm:bulletEnabled val="1"/>
        </dgm:presLayoutVars>
      </dgm:prSet>
      <dgm:spPr/>
    </dgm:pt>
    <dgm:pt modelId="{E49CFD07-364F-6944-B832-68C9C08948F9}" type="pres">
      <dgm:prSet presAssocID="{9956A394-1274-44B1-9450-6E9D19993BDD}" presName="spacer" presStyleCnt="0"/>
      <dgm:spPr/>
    </dgm:pt>
    <dgm:pt modelId="{B185065C-2ABC-DB44-9FDA-571F1B2DE8E1}" type="pres">
      <dgm:prSet presAssocID="{F3D031E1-A11A-4114-A690-8B7D6A3FE98A}" presName="parentText" presStyleLbl="node1" presStyleIdx="1" presStyleCnt="8">
        <dgm:presLayoutVars>
          <dgm:chMax val="0"/>
          <dgm:bulletEnabled val="1"/>
        </dgm:presLayoutVars>
      </dgm:prSet>
      <dgm:spPr/>
    </dgm:pt>
    <dgm:pt modelId="{42D18C30-5796-B443-879F-A39046901414}" type="pres">
      <dgm:prSet presAssocID="{CA16203A-52C6-48DC-BD73-E7DED05EDEC6}" presName="spacer" presStyleCnt="0"/>
      <dgm:spPr/>
    </dgm:pt>
    <dgm:pt modelId="{B4F2A423-4B51-9D43-8A41-6EE81CECCBEC}" type="pres">
      <dgm:prSet presAssocID="{622885CE-5B1F-4E47-9F42-0729963892CF}" presName="parentText" presStyleLbl="node1" presStyleIdx="2" presStyleCnt="8">
        <dgm:presLayoutVars>
          <dgm:chMax val="0"/>
          <dgm:bulletEnabled val="1"/>
        </dgm:presLayoutVars>
      </dgm:prSet>
      <dgm:spPr/>
    </dgm:pt>
    <dgm:pt modelId="{BE4AB8B1-A673-B949-9C5C-51CF0E944A53}" type="pres">
      <dgm:prSet presAssocID="{497405AE-0F7E-4A81-A16F-9F04CFA74B3E}" presName="spacer" presStyleCnt="0"/>
      <dgm:spPr/>
    </dgm:pt>
    <dgm:pt modelId="{58086E23-858E-6C4D-A18C-6888912C5D77}" type="pres">
      <dgm:prSet presAssocID="{460889EF-15F8-4094-B284-95B68C672840}" presName="parentText" presStyleLbl="node1" presStyleIdx="3" presStyleCnt="8">
        <dgm:presLayoutVars>
          <dgm:chMax val="0"/>
          <dgm:bulletEnabled val="1"/>
        </dgm:presLayoutVars>
      </dgm:prSet>
      <dgm:spPr/>
    </dgm:pt>
    <dgm:pt modelId="{C34A821F-F2DC-EA40-BD04-075EE24EC238}" type="pres">
      <dgm:prSet presAssocID="{AFDADACB-3FD6-484B-8216-289E9A3FF081}" presName="spacer" presStyleCnt="0"/>
      <dgm:spPr/>
    </dgm:pt>
    <dgm:pt modelId="{E5D54214-69FD-514E-A7C2-1D40DF2FD765}" type="pres">
      <dgm:prSet presAssocID="{63FE44EE-A954-446F-85F5-49C72CD04F52}" presName="parentText" presStyleLbl="node1" presStyleIdx="4" presStyleCnt="8">
        <dgm:presLayoutVars>
          <dgm:chMax val="0"/>
          <dgm:bulletEnabled val="1"/>
        </dgm:presLayoutVars>
      </dgm:prSet>
      <dgm:spPr/>
    </dgm:pt>
    <dgm:pt modelId="{AA99791C-0C1C-184C-AAD7-37F2F8E4106B}" type="pres">
      <dgm:prSet presAssocID="{D3FF30A6-728B-4EE8-9C5E-C8DFE22B3CB6}" presName="spacer" presStyleCnt="0"/>
      <dgm:spPr/>
    </dgm:pt>
    <dgm:pt modelId="{1227EBBE-11D9-6147-8CBE-DFCAF88755CB}" type="pres">
      <dgm:prSet presAssocID="{677CEF06-E11A-46A7-84B7-0C35D6FF321F}" presName="parentText" presStyleLbl="node1" presStyleIdx="5" presStyleCnt="8">
        <dgm:presLayoutVars>
          <dgm:chMax val="0"/>
          <dgm:bulletEnabled val="1"/>
        </dgm:presLayoutVars>
      </dgm:prSet>
      <dgm:spPr/>
    </dgm:pt>
    <dgm:pt modelId="{114B0301-6F80-9240-B8D8-72F5ADD7CF9B}" type="pres">
      <dgm:prSet presAssocID="{EBA8D513-D584-4247-ADE2-0F85BA2EB8C0}" presName="spacer" presStyleCnt="0"/>
      <dgm:spPr/>
    </dgm:pt>
    <dgm:pt modelId="{58D7A70E-BF12-494D-BEAF-3BBDF2198790}" type="pres">
      <dgm:prSet presAssocID="{5D784380-B0BD-4393-964E-4CC64422DAE9}" presName="parentText" presStyleLbl="node1" presStyleIdx="6" presStyleCnt="8">
        <dgm:presLayoutVars>
          <dgm:chMax val="0"/>
          <dgm:bulletEnabled val="1"/>
        </dgm:presLayoutVars>
      </dgm:prSet>
      <dgm:spPr/>
    </dgm:pt>
    <dgm:pt modelId="{4E0B4E68-37E6-9F4D-ADD4-4C9C643C08F7}" type="pres">
      <dgm:prSet presAssocID="{27410BC8-9C62-4FD5-B821-A425154C7653}" presName="spacer" presStyleCnt="0"/>
      <dgm:spPr/>
    </dgm:pt>
    <dgm:pt modelId="{072363F9-78E1-704B-A7F8-0B23D5B54CF9}" type="pres">
      <dgm:prSet presAssocID="{0E627E8E-F9F0-48EE-9E78-70F74F381629}" presName="parentText" presStyleLbl="node1" presStyleIdx="7" presStyleCnt="8">
        <dgm:presLayoutVars>
          <dgm:chMax val="0"/>
          <dgm:bulletEnabled val="1"/>
        </dgm:presLayoutVars>
      </dgm:prSet>
      <dgm:spPr/>
    </dgm:pt>
  </dgm:ptLst>
  <dgm:cxnLst>
    <dgm:cxn modelId="{01010208-739F-804F-AF1B-26432828B20B}" type="presOf" srcId="{F3D031E1-A11A-4114-A690-8B7D6A3FE98A}" destId="{B185065C-2ABC-DB44-9FDA-571F1B2DE8E1}" srcOrd="0" destOrd="0" presId="urn:microsoft.com/office/officeart/2005/8/layout/vList2"/>
    <dgm:cxn modelId="{59201A25-FA4C-4070-B673-88990D5667BF}" srcId="{EDB10FC1-69B1-4842-B4E2-EC2C93366ED5}" destId="{622885CE-5B1F-4E47-9F42-0729963892CF}" srcOrd="2" destOrd="0" parTransId="{7A24C96B-1EB4-4C9D-994D-A4D835B35DE5}" sibTransId="{497405AE-0F7E-4A81-A16F-9F04CFA74B3E}"/>
    <dgm:cxn modelId="{F51C2325-3BD1-4987-B2ED-7218DB211FD0}" srcId="{EDB10FC1-69B1-4842-B4E2-EC2C93366ED5}" destId="{63FE44EE-A954-446F-85F5-49C72CD04F52}" srcOrd="4" destOrd="0" parTransId="{881DFB72-6A34-4FAE-BCCC-E0823D6C2D99}" sibTransId="{D3FF30A6-728B-4EE8-9C5E-C8DFE22B3CB6}"/>
    <dgm:cxn modelId="{4436FD31-202D-9245-A7D6-EB65034BBA25}" type="presOf" srcId="{677CEF06-E11A-46A7-84B7-0C35D6FF321F}" destId="{1227EBBE-11D9-6147-8CBE-DFCAF88755CB}" srcOrd="0" destOrd="0" presId="urn:microsoft.com/office/officeart/2005/8/layout/vList2"/>
    <dgm:cxn modelId="{A07EC147-F2C2-C140-A2BA-F9570922E4A0}" type="presOf" srcId="{63FE44EE-A954-446F-85F5-49C72CD04F52}" destId="{E5D54214-69FD-514E-A7C2-1D40DF2FD765}" srcOrd="0" destOrd="0" presId="urn:microsoft.com/office/officeart/2005/8/layout/vList2"/>
    <dgm:cxn modelId="{2A9B684D-7C1C-4531-8833-6451960F96CA}" srcId="{EDB10FC1-69B1-4842-B4E2-EC2C93366ED5}" destId="{460889EF-15F8-4094-B284-95B68C672840}" srcOrd="3" destOrd="0" parTransId="{E6F00726-9ADB-48B4-AC4B-66358EAAA3F4}" sibTransId="{AFDADACB-3FD6-484B-8216-289E9A3FF081}"/>
    <dgm:cxn modelId="{61C89356-15AF-44E0-9E8A-7933323C85F5}" srcId="{EDB10FC1-69B1-4842-B4E2-EC2C93366ED5}" destId="{0E627E8E-F9F0-48EE-9E78-70F74F381629}" srcOrd="7" destOrd="0" parTransId="{D2C461DF-F2EB-4E11-9DF2-FA1B9AAF000C}" sibTransId="{21A3D903-7914-4B29-A085-4F8EC7AC5070}"/>
    <dgm:cxn modelId="{61517D5F-7C01-4A28-A3BB-51C86C5F6128}" srcId="{EDB10FC1-69B1-4842-B4E2-EC2C93366ED5}" destId="{5D784380-B0BD-4393-964E-4CC64422DAE9}" srcOrd="6" destOrd="0" parTransId="{B20BC7E4-832A-4F37-AB4E-EC07CF11E463}" sibTransId="{27410BC8-9C62-4FD5-B821-A425154C7653}"/>
    <dgm:cxn modelId="{A6094A78-2E44-A54F-98E8-6F5AACCA653B}" type="presOf" srcId="{622885CE-5B1F-4E47-9F42-0729963892CF}" destId="{B4F2A423-4B51-9D43-8A41-6EE81CECCBEC}" srcOrd="0" destOrd="0" presId="urn:microsoft.com/office/officeart/2005/8/layout/vList2"/>
    <dgm:cxn modelId="{A6CD717B-26A1-415A-B8A7-457ABE088A09}" srcId="{EDB10FC1-69B1-4842-B4E2-EC2C93366ED5}" destId="{D9C76E51-76BE-4BCE-B167-3AD76607DD55}" srcOrd="0" destOrd="0" parTransId="{EE871969-F758-4EA9-B3F5-873D637DCBBD}" sibTransId="{9956A394-1274-44B1-9450-6E9D19993BDD}"/>
    <dgm:cxn modelId="{EC6E3A83-3C04-4C47-A408-C55DE54F119E}" srcId="{EDB10FC1-69B1-4842-B4E2-EC2C93366ED5}" destId="{677CEF06-E11A-46A7-84B7-0C35D6FF321F}" srcOrd="5" destOrd="0" parTransId="{EB558079-6E80-42FD-8E4E-9147EEA2FD79}" sibTransId="{EBA8D513-D584-4247-ADE2-0F85BA2EB8C0}"/>
    <dgm:cxn modelId="{8E38C194-5121-F741-8372-BC01B660D602}" type="presOf" srcId="{460889EF-15F8-4094-B284-95B68C672840}" destId="{58086E23-858E-6C4D-A18C-6888912C5D77}" srcOrd="0" destOrd="0" presId="urn:microsoft.com/office/officeart/2005/8/layout/vList2"/>
    <dgm:cxn modelId="{CCB49895-0A28-4099-97AD-0AED370326D5}" srcId="{EDB10FC1-69B1-4842-B4E2-EC2C93366ED5}" destId="{F3D031E1-A11A-4114-A690-8B7D6A3FE98A}" srcOrd="1" destOrd="0" parTransId="{E4825391-ECCD-4A20-97EF-02147B16D7D1}" sibTransId="{CA16203A-52C6-48DC-BD73-E7DED05EDEC6}"/>
    <dgm:cxn modelId="{D5E1B5A0-4599-1448-8421-27D4281692C6}" type="presOf" srcId="{0E627E8E-F9F0-48EE-9E78-70F74F381629}" destId="{072363F9-78E1-704B-A7F8-0B23D5B54CF9}" srcOrd="0" destOrd="0" presId="urn:microsoft.com/office/officeart/2005/8/layout/vList2"/>
    <dgm:cxn modelId="{388D51A6-B119-774A-9D80-A7A7D60D1B8C}" type="presOf" srcId="{D9C76E51-76BE-4BCE-B167-3AD76607DD55}" destId="{5394D13A-DF40-F940-A273-5AB073F76262}" srcOrd="0" destOrd="0" presId="urn:microsoft.com/office/officeart/2005/8/layout/vList2"/>
    <dgm:cxn modelId="{F65EFCC8-A254-6542-B922-9967E344D695}" type="presOf" srcId="{5D784380-B0BD-4393-964E-4CC64422DAE9}" destId="{58D7A70E-BF12-494D-BEAF-3BBDF2198790}" srcOrd="0" destOrd="0" presId="urn:microsoft.com/office/officeart/2005/8/layout/vList2"/>
    <dgm:cxn modelId="{16A797D2-2893-4948-9B22-A56C51BADDCA}" type="presOf" srcId="{EDB10FC1-69B1-4842-B4E2-EC2C93366ED5}" destId="{1E0B9E1B-357F-BD48-868A-A15EABA727EA}" srcOrd="0" destOrd="0" presId="urn:microsoft.com/office/officeart/2005/8/layout/vList2"/>
    <dgm:cxn modelId="{996F1448-1986-574A-B994-69E6057C7C33}" type="presParOf" srcId="{1E0B9E1B-357F-BD48-868A-A15EABA727EA}" destId="{5394D13A-DF40-F940-A273-5AB073F76262}" srcOrd="0" destOrd="0" presId="urn:microsoft.com/office/officeart/2005/8/layout/vList2"/>
    <dgm:cxn modelId="{67390831-BAFE-EB40-9BB7-D3FDFB1BD9E5}" type="presParOf" srcId="{1E0B9E1B-357F-BD48-868A-A15EABA727EA}" destId="{E49CFD07-364F-6944-B832-68C9C08948F9}" srcOrd="1" destOrd="0" presId="urn:microsoft.com/office/officeart/2005/8/layout/vList2"/>
    <dgm:cxn modelId="{CE2AD64A-2FBB-364E-B697-57CA84A210FB}" type="presParOf" srcId="{1E0B9E1B-357F-BD48-868A-A15EABA727EA}" destId="{B185065C-2ABC-DB44-9FDA-571F1B2DE8E1}" srcOrd="2" destOrd="0" presId="urn:microsoft.com/office/officeart/2005/8/layout/vList2"/>
    <dgm:cxn modelId="{57EAA6A1-84B4-2A46-92A2-ADE6FAE6D5B4}" type="presParOf" srcId="{1E0B9E1B-357F-BD48-868A-A15EABA727EA}" destId="{42D18C30-5796-B443-879F-A39046901414}" srcOrd="3" destOrd="0" presId="urn:microsoft.com/office/officeart/2005/8/layout/vList2"/>
    <dgm:cxn modelId="{9A28FD93-BB20-EE40-B471-00546818DDFF}" type="presParOf" srcId="{1E0B9E1B-357F-BD48-868A-A15EABA727EA}" destId="{B4F2A423-4B51-9D43-8A41-6EE81CECCBEC}" srcOrd="4" destOrd="0" presId="urn:microsoft.com/office/officeart/2005/8/layout/vList2"/>
    <dgm:cxn modelId="{71D6D580-815C-8B4D-90B5-2B9FD85C9297}" type="presParOf" srcId="{1E0B9E1B-357F-BD48-868A-A15EABA727EA}" destId="{BE4AB8B1-A673-B949-9C5C-51CF0E944A53}" srcOrd="5" destOrd="0" presId="urn:microsoft.com/office/officeart/2005/8/layout/vList2"/>
    <dgm:cxn modelId="{82CED67E-095B-7C4D-8E8A-CEEDF238D303}" type="presParOf" srcId="{1E0B9E1B-357F-BD48-868A-A15EABA727EA}" destId="{58086E23-858E-6C4D-A18C-6888912C5D77}" srcOrd="6" destOrd="0" presId="urn:microsoft.com/office/officeart/2005/8/layout/vList2"/>
    <dgm:cxn modelId="{7430E984-28FA-F443-92CA-D2A741776246}" type="presParOf" srcId="{1E0B9E1B-357F-BD48-868A-A15EABA727EA}" destId="{C34A821F-F2DC-EA40-BD04-075EE24EC238}" srcOrd="7" destOrd="0" presId="urn:microsoft.com/office/officeart/2005/8/layout/vList2"/>
    <dgm:cxn modelId="{28451478-7E82-EA44-B16F-CE593865F180}" type="presParOf" srcId="{1E0B9E1B-357F-BD48-868A-A15EABA727EA}" destId="{E5D54214-69FD-514E-A7C2-1D40DF2FD765}" srcOrd="8" destOrd="0" presId="urn:microsoft.com/office/officeart/2005/8/layout/vList2"/>
    <dgm:cxn modelId="{78B2AC21-AA17-D149-A9B1-8C1C149D7CA7}" type="presParOf" srcId="{1E0B9E1B-357F-BD48-868A-A15EABA727EA}" destId="{AA99791C-0C1C-184C-AAD7-37F2F8E4106B}" srcOrd="9" destOrd="0" presId="urn:microsoft.com/office/officeart/2005/8/layout/vList2"/>
    <dgm:cxn modelId="{48F44B6D-46A5-DE43-8BC9-EF856EFE385B}" type="presParOf" srcId="{1E0B9E1B-357F-BD48-868A-A15EABA727EA}" destId="{1227EBBE-11D9-6147-8CBE-DFCAF88755CB}" srcOrd="10" destOrd="0" presId="urn:microsoft.com/office/officeart/2005/8/layout/vList2"/>
    <dgm:cxn modelId="{093A8CEC-A499-0045-84AC-9B7E6EE31E83}" type="presParOf" srcId="{1E0B9E1B-357F-BD48-868A-A15EABA727EA}" destId="{114B0301-6F80-9240-B8D8-72F5ADD7CF9B}" srcOrd="11" destOrd="0" presId="urn:microsoft.com/office/officeart/2005/8/layout/vList2"/>
    <dgm:cxn modelId="{EFE8B6F6-FE18-2C4C-8583-93008128211E}" type="presParOf" srcId="{1E0B9E1B-357F-BD48-868A-A15EABA727EA}" destId="{58D7A70E-BF12-494D-BEAF-3BBDF2198790}" srcOrd="12" destOrd="0" presId="urn:microsoft.com/office/officeart/2005/8/layout/vList2"/>
    <dgm:cxn modelId="{2F5B8D10-B814-274E-B890-7FAC178C180B}" type="presParOf" srcId="{1E0B9E1B-357F-BD48-868A-A15EABA727EA}" destId="{4E0B4E68-37E6-9F4D-ADD4-4C9C643C08F7}" srcOrd="13" destOrd="0" presId="urn:microsoft.com/office/officeart/2005/8/layout/vList2"/>
    <dgm:cxn modelId="{ED987D32-3FB6-C74E-AE09-34456D4EEBB9}" type="presParOf" srcId="{1E0B9E1B-357F-BD48-868A-A15EABA727EA}" destId="{072363F9-78E1-704B-A7F8-0B23D5B54CF9}"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E5379B-ED8F-4D5E-AD51-F4125DB6914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16867B-DD0A-475B-AF5F-95A7A7C4D9F8}">
      <dgm:prSet custT="1"/>
      <dgm:spPr/>
      <dgm:t>
        <a:bodyPr/>
        <a:lstStyle/>
        <a:p>
          <a:r>
            <a:rPr lang="ja-JP" sz="1800">
              <a:latin typeface="MS PMincho" panose="02020600040205080304" pitchFamily="18" charset="-128"/>
              <a:ea typeface="MS PMincho" panose="02020600040205080304" pitchFamily="18" charset="-128"/>
            </a:rPr>
            <a:t>上記の問題を解決するためには、動物</a:t>
          </a:r>
          <a:r>
            <a:rPr lang="ja-JP" altLang="en-US" sz="1800">
              <a:latin typeface="MS PMincho" panose="02020600040205080304" pitchFamily="18" charset="-128"/>
              <a:ea typeface="MS PMincho" panose="02020600040205080304" pitchFamily="18" charset="-128"/>
            </a:rPr>
            <a:t>練習課程</a:t>
          </a:r>
          <a:r>
            <a:rPr lang="ja-JP" sz="1800">
              <a:latin typeface="MS PMincho" panose="02020600040205080304" pitchFamily="18" charset="-128"/>
              <a:ea typeface="MS PMincho" panose="02020600040205080304" pitchFamily="18" charset="-128"/>
            </a:rPr>
            <a:t>の統一された評価基準を提供し、さまざまな教師が客観的なスコアを与え、学生に内省的な環境を提供できるようにする必要があると考えている。</a:t>
          </a:r>
          <a:endParaRPr lang="en-US" sz="1800" dirty="0">
            <a:latin typeface="MS PMincho" panose="02020600040205080304" pitchFamily="18" charset="-128"/>
            <a:ea typeface="MS PMincho" panose="02020600040205080304" pitchFamily="18" charset="-128"/>
          </a:endParaRPr>
        </a:p>
      </dgm:t>
    </dgm:pt>
    <dgm:pt modelId="{7DBA58B4-A24A-4D26-B26A-923145059DD4}" type="parTrans" cxnId="{402240F1-E432-4B40-8AE9-82F79ABD5FEC}">
      <dgm:prSet/>
      <dgm:spPr/>
      <dgm:t>
        <a:bodyPr/>
        <a:lstStyle/>
        <a:p>
          <a:endParaRPr lang="en-US"/>
        </a:p>
      </dgm:t>
    </dgm:pt>
    <dgm:pt modelId="{57DE54F7-5B21-424F-A39C-81CF0E3338A1}" type="sibTrans" cxnId="{402240F1-E432-4B40-8AE9-82F79ABD5FEC}">
      <dgm:prSet/>
      <dgm:spPr/>
      <dgm:t>
        <a:bodyPr/>
        <a:lstStyle/>
        <a:p>
          <a:endParaRPr lang="en-US"/>
        </a:p>
      </dgm:t>
    </dgm:pt>
    <dgm:pt modelId="{73D45301-DB9F-4512-833B-70ABE1F59F5B}">
      <dgm:prSet custT="1"/>
      <dgm:spPr/>
      <dgm:t>
        <a:bodyPr/>
        <a:lstStyle/>
        <a:p>
          <a:r>
            <a:rPr lang="ja-JP" sz="1800"/>
            <a:t>動物</a:t>
          </a:r>
          <a:r>
            <a:rPr lang="ja-JP" altLang="en-US" sz="1800">
              <a:latin typeface="MS PMincho" panose="02020600040205080304" pitchFamily="18" charset="-128"/>
              <a:ea typeface="MS PMincho" panose="02020600040205080304" pitchFamily="18" charset="-128"/>
            </a:rPr>
            <a:t>練習課程</a:t>
          </a:r>
          <a:r>
            <a:rPr lang="ja-JP" sz="1800"/>
            <a:t>における非客観的な教師の採点の問題を解決するために、モーショントランスファーに基づく評価システムを作成した。</a:t>
          </a:r>
          <a:endParaRPr lang="en-US" sz="1800" dirty="0"/>
        </a:p>
      </dgm:t>
    </dgm:pt>
    <dgm:pt modelId="{CC3CFF2D-49AE-4A70-9CA5-AE75EF04C566}" type="parTrans" cxnId="{A9F25409-FDE6-4BB6-93DB-64C47D7EA35B}">
      <dgm:prSet/>
      <dgm:spPr/>
      <dgm:t>
        <a:bodyPr/>
        <a:lstStyle/>
        <a:p>
          <a:endParaRPr lang="en-US"/>
        </a:p>
      </dgm:t>
    </dgm:pt>
    <dgm:pt modelId="{1272A7F0-DF92-4D24-A526-41948FEAC8F4}" type="sibTrans" cxnId="{A9F25409-FDE6-4BB6-93DB-64C47D7EA35B}">
      <dgm:prSet/>
      <dgm:spPr/>
      <dgm:t>
        <a:bodyPr/>
        <a:lstStyle/>
        <a:p>
          <a:endParaRPr lang="en-US"/>
        </a:p>
      </dgm:t>
    </dgm:pt>
    <dgm:pt modelId="{0609D371-0A24-4754-8ED3-1419B96ACB0F}">
      <dgm:prSet custT="1"/>
      <dgm:spPr/>
      <dgm:t>
        <a:bodyPr/>
        <a:lstStyle/>
        <a:p>
          <a:r>
            <a:rPr lang="ja-JP" sz="1800"/>
            <a:t>動物</a:t>
          </a:r>
          <a:r>
            <a:rPr lang="ja-JP" altLang="en-US" sz="1800">
              <a:latin typeface="MS PMincho" panose="02020600040205080304" pitchFamily="18" charset="-128"/>
              <a:ea typeface="MS PMincho" panose="02020600040205080304" pitchFamily="18" charset="-128"/>
            </a:rPr>
            <a:t>練習課程</a:t>
          </a:r>
          <a:r>
            <a:rPr lang="ja-JP" sz="1800"/>
            <a:t>で学生が学ぶ時発生の問題を解決するために、学生の内省能力を向上させる方法を提案した。</a:t>
          </a:r>
          <a:endParaRPr lang="en-US" sz="1800" dirty="0"/>
        </a:p>
      </dgm:t>
    </dgm:pt>
    <dgm:pt modelId="{E647CED9-71C6-4B53-B100-F73C7A63F92B}" type="parTrans" cxnId="{45E7D5B9-4049-46DB-A575-748FA4AADAA6}">
      <dgm:prSet/>
      <dgm:spPr/>
      <dgm:t>
        <a:bodyPr/>
        <a:lstStyle/>
        <a:p>
          <a:endParaRPr lang="en-US"/>
        </a:p>
      </dgm:t>
    </dgm:pt>
    <dgm:pt modelId="{B8E3BB03-500A-4EBD-A602-FF067C00A9C7}" type="sibTrans" cxnId="{45E7D5B9-4049-46DB-A575-748FA4AADAA6}">
      <dgm:prSet/>
      <dgm:spPr/>
      <dgm:t>
        <a:bodyPr/>
        <a:lstStyle/>
        <a:p>
          <a:endParaRPr lang="en-US"/>
        </a:p>
      </dgm:t>
    </dgm:pt>
    <dgm:pt modelId="{B7119C52-9421-7C4D-AAF8-17E7799F0CE3}" type="pres">
      <dgm:prSet presAssocID="{04E5379B-ED8F-4D5E-AD51-F4125DB69142}" presName="linear" presStyleCnt="0">
        <dgm:presLayoutVars>
          <dgm:animLvl val="lvl"/>
          <dgm:resizeHandles val="exact"/>
        </dgm:presLayoutVars>
      </dgm:prSet>
      <dgm:spPr/>
    </dgm:pt>
    <dgm:pt modelId="{385ADE7E-5F30-6F43-A2BB-06EA21400D0D}" type="pres">
      <dgm:prSet presAssocID="{F516867B-DD0A-475B-AF5F-95A7A7C4D9F8}" presName="parentText" presStyleLbl="node1" presStyleIdx="0" presStyleCnt="3">
        <dgm:presLayoutVars>
          <dgm:chMax val="0"/>
          <dgm:bulletEnabled val="1"/>
        </dgm:presLayoutVars>
      </dgm:prSet>
      <dgm:spPr/>
    </dgm:pt>
    <dgm:pt modelId="{9B40EB59-14F2-EE41-ABB0-437DFF327FB1}" type="pres">
      <dgm:prSet presAssocID="{57DE54F7-5B21-424F-A39C-81CF0E3338A1}" presName="spacer" presStyleCnt="0"/>
      <dgm:spPr/>
    </dgm:pt>
    <dgm:pt modelId="{2A70298E-A283-AA43-8F12-09B8C4777DAF}" type="pres">
      <dgm:prSet presAssocID="{73D45301-DB9F-4512-833B-70ABE1F59F5B}" presName="parentText" presStyleLbl="node1" presStyleIdx="1" presStyleCnt="3" custLinFactNeighborY="-16502">
        <dgm:presLayoutVars>
          <dgm:chMax val="0"/>
          <dgm:bulletEnabled val="1"/>
        </dgm:presLayoutVars>
      </dgm:prSet>
      <dgm:spPr/>
    </dgm:pt>
    <dgm:pt modelId="{05E9EB6D-BDFD-884B-A6B1-287CAAA162A7}" type="pres">
      <dgm:prSet presAssocID="{1272A7F0-DF92-4D24-A526-41948FEAC8F4}" presName="spacer" presStyleCnt="0"/>
      <dgm:spPr/>
    </dgm:pt>
    <dgm:pt modelId="{70B29999-0C92-7B4C-89F6-8043DC46BB0E}" type="pres">
      <dgm:prSet presAssocID="{0609D371-0A24-4754-8ED3-1419B96ACB0F}" presName="parentText" presStyleLbl="node1" presStyleIdx="2" presStyleCnt="3">
        <dgm:presLayoutVars>
          <dgm:chMax val="0"/>
          <dgm:bulletEnabled val="1"/>
        </dgm:presLayoutVars>
      </dgm:prSet>
      <dgm:spPr/>
    </dgm:pt>
  </dgm:ptLst>
  <dgm:cxnLst>
    <dgm:cxn modelId="{A9F25409-FDE6-4BB6-93DB-64C47D7EA35B}" srcId="{04E5379B-ED8F-4D5E-AD51-F4125DB69142}" destId="{73D45301-DB9F-4512-833B-70ABE1F59F5B}" srcOrd="1" destOrd="0" parTransId="{CC3CFF2D-49AE-4A70-9CA5-AE75EF04C566}" sibTransId="{1272A7F0-DF92-4D24-A526-41948FEAC8F4}"/>
    <dgm:cxn modelId="{8697A03D-2188-C44D-8461-1ADC529BEACA}" type="presOf" srcId="{73D45301-DB9F-4512-833B-70ABE1F59F5B}" destId="{2A70298E-A283-AA43-8F12-09B8C4777DAF}" srcOrd="0" destOrd="0" presId="urn:microsoft.com/office/officeart/2005/8/layout/vList2"/>
    <dgm:cxn modelId="{EF13D048-FFD5-2343-A734-266C8822A6B0}" type="presOf" srcId="{0609D371-0A24-4754-8ED3-1419B96ACB0F}" destId="{70B29999-0C92-7B4C-89F6-8043DC46BB0E}" srcOrd="0" destOrd="0" presId="urn:microsoft.com/office/officeart/2005/8/layout/vList2"/>
    <dgm:cxn modelId="{45E7D5B9-4049-46DB-A575-748FA4AADAA6}" srcId="{04E5379B-ED8F-4D5E-AD51-F4125DB69142}" destId="{0609D371-0A24-4754-8ED3-1419B96ACB0F}" srcOrd="2" destOrd="0" parTransId="{E647CED9-71C6-4B53-B100-F73C7A63F92B}" sibTransId="{B8E3BB03-500A-4EBD-A602-FF067C00A9C7}"/>
    <dgm:cxn modelId="{E954B3EB-9779-CB47-9ADC-53FDD3848431}" type="presOf" srcId="{F516867B-DD0A-475B-AF5F-95A7A7C4D9F8}" destId="{385ADE7E-5F30-6F43-A2BB-06EA21400D0D}" srcOrd="0" destOrd="0" presId="urn:microsoft.com/office/officeart/2005/8/layout/vList2"/>
    <dgm:cxn modelId="{BCBA34EC-6C0F-2949-8E60-4BB88F33B3E8}" type="presOf" srcId="{04E5379B-ED8F-4D5E-AD51-F4125DB69142}" destId="{B7119C52-9421-7C4D-AAF8-17E7799F0CE3}" srcOrd="0" destOrd="0" presId="urn:microsoft.com/office/officeart/2005/8/layout/vList2"/>
    <dgm:cxn modelId="{402240F1-E432-4B40-8AE9-82F79ABD5FEC}" srcId="{04E5379B-ED8F-4D5E-AD51-F4125DB69142}" destId="{F516867B-DD0A-475B-AF5F-95A7A7C4D9F8}" srcOrd="0" destOrd="0" parTransId="{7DBA58B4-A24A-4D26-B26A-923145059DD4}" sibTransId="{57DE54F7-5B21-424F-A39C-81CF0E3338A1}"/>
    <dgm:cxn modelId="{C9FAFE1A-DC39-A040-A895-9F189F523BDE}" type="presParOf" srcId="{B7119C52-9421-7C4D-AAF8-17E7799F0CE3}" destId="{385ADE7E-5F30-6F43-A2BB-06EA21400D0D}" srcOrd="0" destOrd="0" presId="urn:microsoft.com/office/officeart/2005/8/layout/vList2"/>
    <dgm:cxn modelId="{96728461-717B-8D42-B25D-1F34B0B9E316}" type="presParOf" srcId="{B7119C52-9421-7C4D-AAF8-17E7799F0CE3}" destId="{9B40EB59-14F2-EE41-ABB0-437DFF327FB1}" srcOrd="1" destOrd="0" presId="urn:microsoft.com/office/officeart/2005/8/layout/vList2"/>
    <dgm:cxn modelId="{547B2731-1CD7-5E4C-86B6-4CCFB60621BC}" type="presParOf" srcId="{B7119C52-9421-7C4D-AAF8-17E7799F0CE3}" destId="{2A70298E-A283-AA43-8F12-09B8C4777DAF}" srcOrd="2" destOrd="0" presId="urn:microsoft.com/office/officeart/2005/8/layout/vList2"/>
    <dgm:cxn modelId="{BC6CB49C-931A-9740-92AD-4F729DB1826F}" type="presParOf" srcId="{B7119C52-9421-7C4D-AAF8-17E7799F0CE3}" destId="{05E9EB6D-BDFD-884B-A6B1-287CAAA162A7}" srcOrd="3" destOrd="0" presId="urn:microsoft.com/office/officeart/2005/8/layout/vList2"/>
    <dgm:cxn modelId="{73EAB68F-9011-5544-AE41-FA6CD1C16345}" type="presParOf" srcId="{B7119C52-9421-7C4D-AAF8-17E7799F0CE3}" destId="{70B29999-0C92-7B4C-89F6-8043DC46BB0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0EC426-ECF8-4D72-AE1B-1254D1E8A614}" type="doc">
      <dgm:prSet loTypeId="urn:microsoft.com/office/officeart/2008/layout/LinedList" loCatId="list" qsTypeId="urn:microsoft.com/office/officeart/2005/8/quickstyle/simple2" qsCatId="simple" csTypeId="urn:microsoft.com/office/officeart/2005/8/colors/colorful1" csCatId="colorful"/>
      <dgm:spPr/>
      <dgm:t>
        <a:bodyPr/>
        <a:lstStyle/>
        <a:p>
          <a:endParaRPr lang="en-US"/>
        </a:p>
      </dgm:t>
    </dgm:pt>
    <dgm:pt modelId="{D22F3852-1DA9-4BD0-971B-B10967755397}">
      <dgm:prSet custT="1"/>
      <dgm:spPr/>
      <dgm:t>
        <a:bodyPr/>
        <a:lstStyle/>
        <a:p>
          <a:r>
            <a:rPr lang="ja-JP" sz="2000" b="1"/>
            <a:t>サルの姿データセットを作成</a:t>
          </a:r>
          <a:endParaRPr lang="en-US" sz="2000" dirty="0"/>
        </a:p>
      </dgm:t>
    </dgm:pt>
    <dgm:pt modelId="{EC15AF93-C880-4ACD-9F89-C3F7724A32EC}" type="parTrans" cxnId="{DB64F98E-728B-4D15-AF5E-05E40D8DBD2B}">
      <dgm:prSet/>
      <dgm:spPr/>
      <dgm:t>
        <a:bodyPr/>
        <a:lstStyle/>
        <a:p>
          <a:endParaRPr lang="en-US"/>
        </a:p>
      </dgm:t>
    </dgm:pt>
    <dgm:pt modelId="{B5823276-416E-4F8B-85E2-5E45AD03DD35}" type="sibTrans" cxnId="{DB64F98E-728B-4D15-AF5E-05E40D8DBD2B}">
      <dgm:prSet/>
      <dgm:spPr/>
      <dgm:t>
        <a:bodyPr/>
        <a:lstStyle/>
        <a:p>
          <a:endParaRPr lang="en-US"/>
        </a:p>
      </dgm:t>
    </dgm:pt>
    <dgm:pt modelId="{5CC01274-202C-4EC0-8342-C91535CE0973}">
      <dgm:prSet custT="1"/>
      <dgm:spPr/>
      <dgm:t>
        <a:bodyPr/>
        <a:lstStyle/>
        <a:p>
          <a:r>
            <a:rPr lang="ja-JP" sz="1400">
              <a:latin typeface="MS PMincho" panose="02020600040205080304" pitchFamily="18" charset="-128"/>
              <a:ea typeface="MS PMincho" panose="02020600040205080304" pitchFamily="18" charset="-128"/>
            </a:rPr>
            <a:t>まず、サルという特徴が明らかで、動物の練習課程で使う頻度の高い動物を実験主体として選んだ。</a:t>
          </a:r>
          <a:endParaRPr lang="en-US" sz="1400" dirty="0">
            <a:latin typeface="MS PMincho" panose="02020600040205080304" pitchFamily="18" charset="-128"/>
            <a:ea typeface="MS PMincho" panose="02020600040205080304" pitchFamily="18" charset="-128"/>
          </a:endParaRPr>
        </a:p>
      </dgm:t>
    </dgm:pt>
    <dgm:pt modelId="{299F79E5-4F1F-424C-ADC5-065EB4E42B75}" type="parTrans" cxnId="{AE28A5B7-A643-4C35-A618-4D813550ED35}">
      <dgm:prSet/>
      <dgm:spPr/>
      <dgm:t>
        <a:bodyPr/>
        <a:lstStyle/>
        <a:p>
          <a:endParaRPr lang="en-US"/>
        </a:p>
      </dgm:t>
    </dgm:pt>
    <dgm:pt modelId="{46390A7F-80DC-4CB6-8C95-B7205CCDA192}" type="sibTrans" cxnId="{AE28A5B7-A643-4C35-A618-4D813550ED35}">
      <dgm:prSet/>
      <dgm:spPr/>
      <dgm:t>
        <a:bodyPr/>
        <a:lstStyle/>
        <a:p>
          <a:endParaRPr lang="en-US"/>
        </a:p>
      </dgm:t>
    </dgm:pt>
    <dgm:pt modelId="{6133A700-0DD8-4A93-9163-62DAF86B7ED6}">
      <dgm:prSet custT="1"/>
      <dgm:spPr/>
      <dgm:t>
        <a:bodyPr/>
        <a:lstStyle/>
        <a:p>
          <a:r>
            <a:rPr lang="ja-JP" sz="1400">
              <a:latin typeface="MS PMincho" panose="02020600040205080304" pitchFamily="18" charset="-128"/>
              <a:ea typeface="MS PMincho" panose="02020600040205080304" pitchFamily="18" charset="-128"/>
            </a:rPr>
            <a:t>現在のモーショントランスファーは立っている人間の姿勢規範にしか適用されておらず、這うなどの他の動作の規範化効果には理想的ではない。</a:t>
          </a:r>
          <a:endParaRPr lang="en-US" sz="1400" dirty="0">
            <a:latin typeface="MS PMincho" panose="02020600040205080304" pitchFamily="18" charset="-128"/>
            <a:ea typeface="MS PMincho" panose="02020600040205080304" pitchFamily="18" charset="-128"/>
          </a:endParaRPr>
        </a:p>
      </dgm:t>
    </dgm:pt>
    <dgm:pt modelId="{AB423FAB-8BCF-4942-A261-9C2BB279C362}" type="parTrans" cxnId="{E417C8D9-C2B4-43AB-B60C-16718A638E12}">
      <dgm:prSet/>
      <dgm:spPr/>
      <dgm:t>
        <a:bodyPr/>
        <a:lstStyle/>
        <a:p>
          <a:endParaRPr lang="en-US"/>
        </a:p>
      </dgm:t>
    </dgm:pt>
    <dgm:pt modelId="{D2A43810-3D58-4B22-A9F1-9FD1B607C724}" type="sibTrans" cxnId="{E417C8D9-C2B4-43AB-B60C-16718A638E12}">
      <dgm:prSet/>
      <dgm:spPr/>
      <dgm:t>
        <a:bodyPr/>
        <a:lstStyle/>
        <a:p>
          <a:endParaRPr lang="en-US"/>
        </a:p>
      </dgm:t>
    </dgm:pt>
    <dgm:pt modelId="{3B3F8194-A22E-42D4-9706-D176EC7E0C08}">
      <dgm:prSet custT="1"/>
      <dgm:spPr/>
      <dgm:t>
        <a:bodyPr/>
        <a:lstStyle/>
        <a:p>
          <a:r>
            <a:rPr lang="zh-CN" sz="1400" dirty="0">
              <a:latin typeface="MS PMincho" panose="02020600040205080304" pitchFamily="18" charset="-128"/>
              <a:ea typeface="MS PMincho" panose="02020600040205080304" pitchFamily="18" charset="-128"/>
            </a:rPr>
            <a:t>図</a:t>
          </a:r>
          <a:r>
            <a:rPr lang="ja-JP" sz="1400">
              <a:latin typeface="MS PMincho" panose="02020600040205080304" pitchFamily="18" charset="-128"/>
              <a:ea typeface="MS PMincho" panose="02020600040205080304" pitchFamily="18" charset="-128"/>
            </a:rPr>
            <a:t>に</a:t>
          </a:r>
          <a:r>
            <a:rPr lang="zh-CN" sz="1400" dirty="0">
              <a:latin typeface="MS PMincho" panose="02020600040205080304" pitchFamily="18" charset="-128"/>
              <a:ea typeface="MS PMincho" panose="02020600040205080304" pitchFamily="18" charset="-128"/>
            </a:rPr>
            <a:t>示</a:t>
          </a:r>
          <a:r>
            <a:rPr lang="ja-JP" sz="1400">
              <a:latin typeface="MS PMincho" panose="02020600040205080304" pitchFamily="18" charset="-128"/>
              <a:ea typeface="MS PMincho" panose="02020600040205080304" pitchFamily="18" charset="-128"/>
            </a:rPr>
            <a:t>すように、キーポイント</a:t>
          </a:r>
          <a:r>
            <a:rPr lang="zh-CN" sz="1400" dirty="0">
              <a:latin typeface="MS PMincho" panose="02020600040205080304" pitchFamily="18" charset="-128"/>
              <a:ea typeface="MS PMincho" panose="02020600040205080304" pitchFamily="18" charset="-128"/>
            </a:rPr>
            <a:t>情報</a:t>
          </a:r>
          <a:r>
            <a:rPr lang="ja-JP" sz="1400">
              <a:latin typeface="MS PMincho" panose="02020600040205080304" pitchFamily="18" charset="-128"/>
              <a:ea typeface="MS PMincho" panose="02020600040205080304" pitchFamily="18" charset="-128"/>
            </a:rPr>
            <a:t>のみを</a:t>
          </a:r>
          <a:r>
            <a:rPr lang="zh-CN" sz="1400" dirty="0">
              <a:latin typeface="MS PMincho" panose="02020600040205080304" pitchFamily="18" charset="-128"/>
              <a:ea typeface="MS PMincho" panose="02020600040205080304" pitchFamily="18" charset="-128"/>
            </a:rPr>
            <a:t>含</a:t>
          </a:r>
          <a:r>
            <a:rPr lang="ja-JP" sz="1400">
              <a:latin typeface="MS PMincho" panose="02020600040205080304" pitchFamily="18" charset="-128"/>
              <a:ea typeface="MS PMincho" panose="02020600040205080304" pitchFamily="18" charset="-128"/>
            </a:rPr>
            <a:t>むマカク</a:t>
          </a:r>
          <a:r>
            <a:rPr lang="zh-CN" sz="1400" dirty="0">
              <a:latin typeface="MS PMincho" panose="02020600040205080304" pitchFamily="18" charset="-128"/>
              <a:ea typeface="MS PMincho" panose="02020600040205080304" pitchFamily="18" charset="-128"/>
            </a:rPr>
            <a:t>用</a:t>
          </a:r>
          <a:r>
            <a:rPr lang="ja-JP" sz="1400">
              <a:latin typeface="MS PMincho" panose="02020600040205080304" pitchFamily="18" charset="-128"/>
              <a:ea typeface="MS PMincho" panose="02020600040205080304" pitchFamily="18" charset="-128"/>
            </a:rPr>
            <a:t>の</a:t>
          </a:r>
          <a:r>
            <a:rPr lang="en-GB" sz="1400" dirty="0">
              <a:latin typeface="MS PMincho" panose="02020600040205080304" pitchFamily="18" charset="-128"/>
              <a:ea typeface="MS PMincho" panose="02020600040205080304" pitchFamily="18" charset="-128"/>
            </a:rPr>
            <a:t>coco</a:t>
          </a:r>
          <a:r>
            <a:rPr lang="zh-CN" sz="1400" dirty="0">
              <a:latin typeface="MS PMincho" panose="02020600040205080304" pitchFamily="18" charset="-128"/>
              <a:ea typeface="MS PMincho" panose="02020600040205080304" pitchFamily="18" charset="-128"/>
            </a:rPr>
            <a:t>形式</a:t>
          </a:r>
          <a:r>
            <a:rPr lang="ja-JP" sz="1400">
              <a:latin typeface="MS PMincho" panose="02020600040205080304" pitchFamily="18" charset="-128"/>
              <a:ea typeface="MS PMincho" panose="02020600040205080304" pitchFamily="18" charset="-128"/>
            </a:rPr>
            <a:t>のデータセット</a:t>
          </a:r>
          <a:r>
            <a:rPr lang="en-GB" sz="1400" dirty="0" err="1">
              <a:latin typeface="MS PMincho" panose="02020600040205080304" pitchFamily="18" charset="-128"/>
              <a:ea typeface="MS PMincho" panose="02020600040205080304" pitchFamily="18" charset="-128"/>
            </a:rPr>
            <a:t>QMonkey</a:t>
          </a:r>
          <a:r>
            <a:rPr lang="ja-JP" sz="1400">
              <a:latin typeface="MS PMincho" panose="02020600040205080304" pitchFamily="18" charset="-128"/>
              <a:ea typeface="MS PMincho" panose="02020600040205080304" pitchFamily="18" charset="-128"/>
            </a:rPr>
            <a:t>を</a:t>
          </a:r>
          <a:r>
            <a:rPr lang="zh-CN" sz="1400" dirty="0">
              <a:latin typeface="MS PMincho" panose="02020600040205080304" pitchFamily="18" charset="-128"/>
              <a:ea typeface="MS PMincho" panose="02020600040205080304" pitchFamily="18" charset="-128"/>
            </a:rPr>
            <a:t>作成</a:t>
          </a:r>
          <a:r>
            <a:rPr lang="ja-JP" sz="1400">
              <a:latin typeface="MS PMincho" panose="02020600040205080304" pitchFamily="18" charset="-128"/>
              <a:ea typeface="MS PMincho" panose="02020600040205080304" pitchFamily="18" charset="-128"/>
            </a:rPr>
            <a:t>した。これには、</a:t>
          </a:r>
          <a:r>
            <a:rPr lang="en-US" sz="1400" dirty="0">
              <a:latin typeface="MS PMincho" panose="02020600040205080304" pitchFamily="18" charset="-128"/>
              <a:ea typeface="MS PMincho" panose="02020600040205080304" pitchFamily="18" charset="-128"/>
            </a:rPr>
            <a:t>8</a:t>
          </a:r>
          <a:r>
            <a:rPr lang="ja-JP" sz="1400">
              <a:latin typeface="MS PMincho" panose="02020600040205080304" pitchFamily="18" charset="-128"/>
              <a:ea typeface="MS PMincho" panose="02020600040205080304" pitchFamily="18" charset="-128"/>
            </a:rPr>
            <a:t>つの</a:t>
          </a:r>
          <a:r>
            <a:rPr lang="zh-CN" sz="1400" dirty="0">
              <a:latin typeface="MS PMincho" panose="02020600040205080304" pitchFamily="18" charset="-128"/>
              <a:ea typeface="MS PMincho" panose="02020600040205080304" pitchFamily="18" charset="-128"/>
            </a:rPr>
            <a:t>異</a:t>
          </a:r>
          <a:r>
            <a:rPr lang="ja-JP" sz="1400">
              <a:latin typeface="MS PMincho" panose="02020600040205080304" pitchFamily="18" charset="-128"/>
              <a:ea typeface="MS PMincho" panose="02020600040205080304" pitchFamily="18" charset="-128"/>
            </a:rPr>
            <a:t>なるサルのビデオからの</a:t>
          </a:r>
          <a:r>
            <a:rPr lang="en-US" sz="1400" dirty="0">
              <a:latin typeface="MS PMincho" panose="02020600040205080304" pitchFamily="18" charset="-128"/>
              <a:ea typeface="MS PMincho" panose="02020600040205080304" pitchFamily="18" charset="-128"/>
            </a:rPr>
            <a:t>1428</a:t>
          </a:r>
          <a:r>
            <a:rPr lang="zh-CN" sz="1400" dirty="0">
              <a:latin typeface="MS PMincho" panose="02020600040205080304" pitchFamily="18" charset="-128"/>
              <a:ea typeface="MS PMincho" panose="02020600040205080304" pitchFamily="18" charset="-128"/>
            </a:rPr>
            <a:t>枚</a:t>
          </a:r>
          <a:r>
            <a:rPr lang="ja-JP" sz="1400">
              <a:latin typeface="MS PMincho" panose="02020600040205080304" pitchFamily="18" charset="-128"/>
              <a:ea typeface="MS PMincho" panose="02020600040205080304" pitchFamily="18" charset="-128"/>
            </a:rPr>
            <a:t>の</a:t>
          </a:r>
          <a:r>
            <a:rPr lang="zh-CN" sz="1400" dirty="0">
              <a:latin typeface="MS PMincho" panose="02020600040205080304" pitchFamily="18" charset="-128"/>
              <a:ea typeface="MS PMincho" panose="02020600040205080304" pitchFamily="18" charset="-128"/>
            </a:rPr>
            <a:t>画像</a:t>
          </a:r>
          <a:r>
            <a:rPr lang="ja-JP" sz="1400">
              <a:latin typeface="MS PMincho" panose="02020600040205080304" pitchFamily="18" charset="-128"/>
              <a:ea typeface="MS PMincho" panose="02020600040205080304" pitchFamily="18" charset="-128"/>
            </a:rPr>
            <a:t>が</a:t>
          </a:r>
          <a:r>
            <a:rPr lang="zh-CN" sz="1400" dirty="0">
              <a:latin typeface="MS PMincho" panose="02020600040205080304" pitchFamily="18" charset="-128"/>
              <a:ea typeface="MS PMincho" panose="02020600040205080304" pitchFamily="18" charset="-128"/>
            </a:rPr>
            <a:t>含</a:t>
          </a:r>
          <a:r>
            <a:rPr lang="ja-JP" sz="1400">
              <a:latin typeface="MS PMincho" panose="02020600040205080304" pitchFamily="18" charset="-128"/>
              <a:ea typeface="MS PMincho" panose="02020600040205080304" pitchFamily="18" charset="-128"/>
            </a:rPr>
            <a:t>まれている </a:t>
          </a:r>
          <a:r>
            <a:rPr lang="zh-CN" sz="1400" dirty="0">
              <a:latin typeface="MS PMincho" panose="02020600040205080304" pitchFamily="18" charset="-128"/>
              <a:ea typeface="MS PMincho" panose="02020600040205080304" pitchFamily="18" charset="-128"/>
            </a:rPr>
            <a:t>。現在、</a:t>
          </a:r>
          <a:r>
            <a:rPr lang="ja-JP" sz="1400">
              <a:latin typeface="MS PMincho" panose="02020600040205080304" pitchFamily="18" charset="-128"/>
              <a:ea typeface="MS PMincho" panose="02020600040205080304" pitchFamily="18" charset="-128"/>
            </a:rPr>
            <a:t>データセットの</a:t>
          </a:r>
          <a:r>
            <a:rPr lang="zh-CN" sz="1400" dirty="0">
              <a:latin typeface="MS PMincho" panose="02020600040205080304" pitchFamily="18" charset="-128"/>
              <a:ea typeface="MS PMincho" panose="02020600040205080304" pitchFamily="18" charset="-128"/>
            </a:rPr>
            <a:t>数</a:t>
          </a:r>
          <a:r>
            <a:rPr lang="ja-JP" sz="1400">
              <a:latin typeface="MS PMincho" panose="02020600040205080304" pitchFamily="18" charset="-128"/>
              <a:ea typeface="MS PMincho" panose="02020600040205080304" pitchFamily="18" charset="-128"/>
            </a:rPr>
            <a:t>が</a:t>
          </a:r>
          <a:r>
            <a:rPr lang="zh-CN" sz="1400" dirty="0">
              <a:latin typeface="MS PMincho" panose="02020600040205080304" pitchFamily="18" charset="-128"/>
              <a:ea typeface="MS PMincho" panose="02020600040205080304" pitchFamily="18" charset="-128"/>
            </a:rPr>
            <a:t>少</a:t>
          </a:r>
          <a:r>
            <a:rPr lang="ja-JP" sz="1400">
              <a:latin typeface="MS PMincho" panose="02020600040205080304" pitchFamily="18" charset="-128"/>
              <a:ea typeface="MS PMincho" panose="02020600040205080304" pitchFamily="18" charset="-128"/>
            </a:rPr>
            <a:t>ないため、</a:t>
          </a:r>
          <a:r>
            <a:rPr lang="zh-CN" sz="1400" dirty="0">
              <a:latin typeface="MS PMincho" panose="02020600040205080304" pitchFamily="18" charset="-128"/>
              <a:ea typeface="MS PMincho" panose="02020600040205080304" pitchFamily="18" charset="-128"/>
            </a:rPr>
            <a:t>効果的</a:t>
          </a:r>
          <a:r>
            <a:rPr lang="ja-JP" sz="1400">
              <a:latin typeface="MS PMincho" panose="02020600040205080304" pitchFamily="18" charset="-128"/>
              <a:ea typeface="MS PMincho" panose="02020600040205080304" pitchFamily="18" charset="-128"/>
            </a:rPr>
            <a:t>に</a:t>
          </a:r>
          <a:r>
            <a:rPr lang="zh-CN" sz="1400" dirty="0">
              <a:latin typeface="MS PMincho" panose="02020600040205080304" pitchFamily="18" charset="-128"/>
              <a:ea typeface="MS PMincho" panose="02020600040205080304" pitchFamily="18" charset="-128"/>
            </a:rPr>
            <a:t>識別</a:t>
          </a:r>
          <a:r>
            <a:rPr lang="ja-JP" sz="1400">
              <a:latin typeface="MS PMincho" panose="02020600040205080304" pitchFamily="18" charset="-128"/>
              <a:ea typeface="MS PMincho" panose="02020600040205080304" pitchFamily="18" charset="-128"/>
            </a:rPr>
            <a:t>できるサルはごくわない。</a:t>
          </a:r>
          <a:endParaRPr lang="en-US" sz="1400" dirty="0">
            <a:latin typeface="MS PMincho" panose="02020600040205080304" pitchFamily="18" charset="-128"/>
            <a:ea typeface="MS PMincho" panose="02020600040205080304" pitchFamily="18" charset="-128"/>
          </a:endParaRPr>
        </a:p>
      </dgm:t>
    </dgm:pt>
    <dgm:pt modelId="{668DBCAE-C4DA-49B7-9AA9-090BD404D5D9}" type="parTrans" cxnId="{F4CBEE01-C13E-441F-AC69-508F30A752CE}">
      <dgm:prSet/>
      <dgm:spPr/>
      <dgm:t>
        <a:bodyPr/>
        <a:lstStyle/>
        <a:p>
          <a:endParaRPr lang="en-US"/>
        </a:p>
      </dgm:t>
    </dgm:pt>
    <dgm:pt modelId="{77A6C155-0D0F-4E48-92A5-0472904D763C}" type="sibTrans" cxnId="{F4CBEE01-C13E-441F-AC69-508F30A752CE}">
      <dgm:prSet/>
      <dgm:spPr/>
      <dgm:t>
        <a:bodyPr/>
        <a:lstStyle/>
        <a:p>
          <a:endParaRPr lang="en-US"/>
        </a:p>
      </dgm:t>
    </dgm:pt>
    <dgm:pt modelId="{72F75B2B-AB7D-4C49-8C88-0AE36783AB72}" type="pres">
      <dgm:prSet presAssocID="{170EC426-ECF8-4D72-AE1B-1254D1E8A614}" presName="vert0" presStyleCnt="0">
        <dgm:presLayoutVars>
          <dgm:dir/>
          <dgm:animOne val="branch"/>
          <dgm:animLvl val="lvl"/>
        </dgm:presLayoutVars>
      </dgm:prSet>
      <dgm:spPr/>
    </dgm:pt>
    <dgm:pt modelId="{4D0BB19F-4993-3244-9BAB-1D8ECBAF31D7}" type="pres">
      <dgm:prSet presAssocID="{D22F3852-1DA9-4BD0-971B-B10967755397}" presName="thickLine" presStyleLbl="alignNode1" presStyleIdx="0" presStyleCnt="4"/>
      <dgm:spPr/>
    </dgm:pt>
    <dgm:pt modelId="{CECE6870-0667-1642-9DD4-949E13D2009D}" type="pres">
      <dgm:prSet presAssocID="{D22F3852-1DA9-4BD0-971B-B10967755397}" presName="horz1" presStyleCnt="0"/>
      <dgm:spPr/>
    </dgm:pt>
    <dgm:pt modelId="{06ABE3E0-1C6D-7144-B4D5-9DE8E0098C89}" type="pres">
      <dgm:prSet presAssocID="{D22F3852-1DA9-4BD0-971B-B10967755397}" presName="tx1" presStyleLbl="revTx" presStyleIdx="0" presStyleCnt="4"/>
      <dgm:spPr/>
    </dgm:pt>
    <dgm:pt modelId="{6DEBF4F1-C250-2743-A0F8-6A5DCA5B047D}" type="pres">
      <dgm:prSet presAssocID="{D22F3852-1DA9-4BD0-971B-B10967755397}" presName="vert1" presStyleCnt="0"/>
      <dgm:spPr/>
    </dgm:pt>
    <dgm:pt modelId="{4B2800D9-E06A-AA45-899C-802F7426ECE4}" type="pres">
      <dgm:prSet presAssocID="{5CC01274-202C-4EC0-8342-C91535CE0973}" presName="thickLine" presStyleLbl="alignNode1" presStyleIdx="1" presStyleCnt="4"/>
      <dgm:spPr/>
    </dgm:pt>
    <dgm:pt modelId="{81357360-4DE6-504E-8E0D-847291C9EF1A}" type="pres">
      <dgm:prSet presAssocID="{5CC01274-202C-4EC0-8342-C91535CE0973}" presName="horz1" presStyleCnt="0"/>
      <dgm:spPr/>
    </dgm:pt>
    <dgm:pt modelId="{B6500CE4-1194-464F-B325-53EB67CB75FA}" type="pres">
      <dgm:prSet presAssocID="{5CC01274-202C-4EC0-8342-C91535CE0973}" presName="tx1" presStyleLbl="revTx" presStyleIdx="1" presStyleCnt="4"/>
      <dgm:spPr/>
    </dgm:pt>
    <dgm:pt modelId="{2B938754-116B-574F-897D-EF168B30AD4C}" type="pres">
      <dgm:prSet presAssocID="{5CC01274-202C-4EC0-8342-C91535CE0973}" presName="vert1" presStyleCnt="0"/>
      <dgm:spPr/>
    </dgm:pt>
    <dgm:pt modelId="{A0D1A26F-AFEB-E744-BC3F-FA239F73CA40}" type="pres">
      <dgm:prSet presAssocID="{6133A700-0DD8-4A93-9163-62DAF86B7ED6}" presName="thickLine" presStyleLbl="alignNode1" presStyleIdx="2" presStyleCnt="4"/>
      <dgm:spPr/>
    </dgm:pt>
    <dgm:pt modelId="{EC22D30C-C05D-A645-B95C-2A5AF80D3FED}" type="pres">
      <dgm:prSet presAssocID="{6133A700-0DD8-4A93-9163-62DAF86B7ED6}" presName="horz1" presStyleCnt="0"/>
      <dgm:spPr/>
    </dgm:pt>
    <dgm:pt modelId="{A13EBE43-A857-FD49-8603-9D0C5406B22C}" type="pres">
      <dgm:prSet presAssocID="{6133A700-0DD8-4A93-9163-62DAF86B7ED6}" presName="tx1" presStyleLbl="revTx" presStyleIdx="2" presStyleCnt="4"/>
      <dgm:spPr/>
    </dgm:pt>
    <dgm:pt modelId="{37B4DAD2-AAF3-9C48-B2FA-F0339943B62D}" type="pres">
      <dgm:prSet presAssocID="{6133A700-0DD8-4A93-9163-62DAF86B7ED6}" presName="vert1" presStyleCnt="0"/>
      <dgm:spPr/>
    </dgm:pt>
    <dgm:pt modelId="{95EB3DFE-D14E-1241-9586-8C9C95826A6A}" type="pres">
      <dgm:prSet presAssocID="{3B3F8194-A22E-42D4-9706-D176EC7E0C08}" presName="thickLine" presStyleLbl="alignNode1" presStyleIdx="3" presStyleCnt="4"/>
      <dgm:spPr/>
    </dgm:pt>
    <dgm:pt modelId="{CEC574FA-B79E-BE4A-B835-0A2462A7FB62}" type="pres">
      <dgm:prSet presAssocID="{3B3F8194-A22E-42D4-9706-D176EC7E0C08}" presName="horz1" presStyleCnt="0"/>
      <dgm:spPr/>
    </dgm:pt>
    <dgm:pt modelId="{DA52ADE1-0FC0-CE44-BF44-378B4580617C}" type="pres">
      <dgm:prSet presAssocID="{3B3F8194-A22E-42D4-9706-D176EC7E0C08}" presName="tx1" presStyleLbl="revTx" presStyleIdx="3" presStyleCnt="4"/>
      <dgm:spPr/>
    </dgm:pt>
    <dgm:pt modelId="{0E469C1A-F191-0D49-A852-530CE6446BB9}" type="pres">
      <dgm:prSet presAssocID="{3B3F8194-A22E-42D4-9706-D176EC7E0C08}" presName="vert1" presStyleCnt="0"/>
      <dgm:spPr/>
    </dgm:pt>
  </dgm:ptLst>
  <dgm:cxnLst>
    <dgm:cxn modelId="{F4CBEE01-C13E-441F-AC69-508F30A752CE}" srcId="{170EC426-ECF8-4D72-AE1B-1254D1E8A614}" destId="{3B3F8194-A22E-42D4-9706-D176EC7E0C08}" srcOrd="3" destOrd="0" parTransId="{668DBCAE-C4DA-49B7-9AA9-090BD404D5D9}" sibTransId="{77A6C155-0D0F-4E48-92A5-0472904D763C}"/>
    <dgm:cxn modelId="{DC0C485A-7C38-6247-8C89-10C8049AF9B3}" type="presOf" srcId="{5CC01274-202C-4EC0-8342-C91535CE0973}" destId="{B6500CE4-1194-464F-B325-53EB67CB75FA}" srcOrd="0" destOrd="0" presId="urn:microsoft.com/office/officeart/2008/layout/LinedList"/>
    <dgm:cxn modelId="{DB64F98E-728B-4D15-AF5E-05E40D8DBD2B}" srcId="{170EC426-ECF8-4D72-AE1B-1254D1E8A614}" destId="{D22F3852-1DA9-4BD0-971B-B10967755397}" srcOrd="0" destOrd="0" parTransId="{EC15AF93-C880-4ACD-9F89-C3F7724A32EC}" sibTransId="{B5823276-416E-4F8B-85E2-5E45AD03DD35}"/>
    <dgm:cxn modelId="{6460609B-995C-6145-802A-E0FD5B5AF0A2}" type="presOf" srcId="{6133A700-0DD8-4A93-9163-62DAF86B7ED6}" destId="{A13EBE43-A857-FD49-8603-9D0C5406B22C}" srcOrd="0" destOrd="0" presId="urn:microsoft.com/office/officeart/2008/layout/LinedList"/>
    <dgm:cxn modelId="{02C71AA7-027F-524B-94B4-89471E6D0A08}" type="presOf" srcId="{170EC426-ECF8-4D72-AE1B-1254D1E8A614}" destId="{72F75B2B-AB7D-4C49-8C88-0AE36783AB72}" srcOrd="0" destOrd="0" presId="urn:microsoft.com/office/officeart/2008/layout/LinedList"/>
    <dgm:cxn modelId="{AE28A5B7-A643-4C35-A618-4D813550ED35}" srcId="{170EC426-ECF8-4D72-AE1B-1254D1E8A614}" destId="{5CC01274-202C-4EC0-8342-C91535CE0973}" srcOrd="1" destOrd="0" parTransId="{299F79E5-4F1F-424C-ADC5-065EB4E42B75}" sibTransId="{46390A7F-80DC-4CB6-8C95-B7205CCDA192}"/>
    <dgm:cxn modelId="{80A5C9C9-3949-A543-95C6-DA85A7C1F8AF}" type="presOf" srcId="{3B3F8194-A22E-42D4-9706-D176EC7E0C08}" destId="{DA52ADE1-0FC0-CE44-BF44-378B4580617C}" srcOrd="0" destOrd="0" presId="urn:microsoft.com/office/officeart/2008/layout/LinedList"/>
    <dgm:cxn modelId="{E417C8D9-C2B4-43AB-B60C-16718A638E12}" srcId="{170EC426-ECF8-4D72-AE1B-1254D1E8A614}" destId="{6133A700-0DD8-4A93-9163-62DAF86B7ED6}" srcOrd="2" destOrd="0" parTransId="{AB423FAB-8BCF-4942-A261-9C2BB279C362}" sibTransId="{D2A43810-3D58-4B22-A9F1-9FD1B607C724}"/>
    <dgm:cxn modelId="{6D65F6DF-F5E6-224C-8206-6EF1838F3FC7}" type="presOf" srcId="{D22F3852-1DA9-4BD0-971B-B10967755397}" destId="{06ABE3E0-1C6D-7144-B4D5-9DE8E0098C89}" srcOrd="0" destOrd="0" presId="urn:microsoft.com/office/officeart/2008/layout/LinedList"/>
    <dgm:cxn modelId="{FCD3720D-BC91-B947-88DE-8192C9E5581C}" type="presParOf" srcId="{72F75B2B-AB7D-4C49-8C88-0AE36783AB72}" destId="{4D0BB19F-4993-3244-9BAB-1D8ECBAF31D7}" srcOrd="0" destOrd="0" presId="urn:microsoft.com/office/officeart/2008/layout/LinedList"/>
    <dgm:cxn modelId="{024AE2BA-DF9A-4E4B-8499-6BC8D0044D1F}" type="presParOf" srcId="{72F75B2B-AB7D-4C49-8C88-0AE36783AB72}" destId="{CECE6870-0667-1642-9DD4-949E13D2009D}" srcOrd="1" destOrd="0" presId="urn:microsoft.com/office/officeart/2008/layout/LinedList"/>
    <dgm:cxn modelId="{556F6CDE-21F0-8B49-9CC0-B1435048B267}" type="presParOf" srcId="{CECE6870-0667-1642-9DD4-949E13D2009D}" destId="{06ABE3E0-1C6D-7144-B4D5-9DE8E0098C89}" srcOrd="0" destOrd="0" presId="urn:microsoft.com/office/officeart/2008/layout/LinedList"/>
    <dgm:cxn modelId="{1879D1C8-12B7-244A-8259-296672CC9809}" type="presParOf" srcId="{CECE6870-0667-1642-9DD4-949E13D2009D}" destId="{6DEBF4F1-C250-2743-A0F8-6A5DCA5B047D}" srcOrd="1" destOrd="0" presId="urn:microsoft.com/office/officeart/2008/layout/LinedList"/>
    <dgm:cxn modelId="{A5FD605D-C5A6-C949-82C4-7FE32C894695}" type="presParOf" srcId="{72F75B2B-AB7D-4C49-8C88-0AE36783AB72}" destId="{4B2800D9-E06A-AA45-899C-802F7426ECE4}" srcOrd="2" destOrd="0" presId="urn:microsoft.com/office/officeart/2008/layout/LinedList"/>
    <dgm:cxn modelId="{F73B3F23-8410-1E4B-85DE-75D9AA3D7C7F}" type="presParOf" srcId="{72F75B2B-AB7D-4C49-8C88-0AE36783AB72}" destId="{81357360-4DE6-504E-8E0D-847291C9EF1A}" srcOrd="3" destOrd="0" presId="urn:microsoft.com/office/officeart/2008/layout/LinedList"/>
    <dgm:cxn modelId="{38279E6A-20F0-7C45-B06D-14B49B0FE026}" type="presParOf" srcId="{81357360-4DE6-504E-8E0D-847291C9EF1A}" destId="{B6500CE4-1194-464F-B325-53EB67CB75FA}" srcOrd="0" destOrd="0" presId="urn:microsoft.com/office/officeart/2008/layout/LinedList"/>
    <dgm:cxn modelId="{06F507E1-89F7-AF42-89C1-E0F6D02C2A06}" type="presParOf" srcId="{81357360-4DE6-504E-8E0D-847291C9EF1A}" destId="{2B938754-116B-574F-897D-EF168B30AD4C}" srcOrd="1" destOrd="0" presId="urn:microsoft.com/office/officeart/2008/layout/LinedList"/>
    <dgm:cxn modelId="{597E508A-6DEE-C84D-AC8D-BC588347F4A2}" type="presParOf" srcId="{72F75B2B-AB7D-4C49-8C88-0AE36783AB72}" destId="{A0D1A26F-AFEB-E744-BC3F-FA239F73CA40}" srcOrd="4" destOrd="0" presId="urn:microsoft.com/office/officeart/2008/layout/LinedList"/>
    <dgm:cxn modelId="{A71838DA-25EF-DF4C-BA81-EE3343FEE736}" type="presParOf" srcId="{72F75B2B-AB7D-4C49-8C88-0AE36783AB72}" destId="{EC22D30C-C05D-A645-B95C-2A5AF80D3FED}" srcOrd="5" destOrd="0" presId="urn:microsoft.com/office/officeart/2008/layout/LinedList"/>
    <dgm:cxn modelId="{C5289B84-A5E1-864E-A3FC-8CB0D7E5D574}" type="presParOf" srcId="{EC22D30C-C05D-A645-B95C-2A5AF80D3FED}" destId="{A13EBE43-A857-FD49-8603-9D0C5406B22C}" srcOrd="0" destOrd="0" presId="urn:microsoft.com/office/officeart/2008/layout/LinedList"/>
    <dgm:cxn modelId="{85F515E3-DD46-3D49-94C7-293071CEF8FE}" type="presParOf" srcId="{EC22D30C-C05D-A645-B95C-2A5AF80D3FED}" destId="{37B4DAD2-AAF3-9C48-B2FA-F0339943B62D}" srcOrd="1" destOrd="0" presId="urn:microsoft.com/office/officeart/2008/layout/LinedList"/>
    <dgm:cxn modelId="{19F027FC-1E97-8B48-81A2-CB30DD303B04}" type="presParOf" srcId="{72F75B2B-AB7D-4C49-8C88-0AE36783AB72}" destId="{95EB3DFE-D14E-1241-9586-8C9C95826A6A}" srcOrd="6" destOrd="0" presId="urn:microsoft.com/office/officeart/2008/layout/LinedList"/>
    <dgm:cxn modelId="{FEB1C411-20E9-B84C-94E0-AF7C61A8DF98}" type="presParOf" srcId="{72F75B2B-AB7D-4C49-8C88-0AE36783AB72}" destId="{CEC574FA-B79E-BE4A-B835-0A2462A7FB62}" srcOrd="7" destOrd="0" presId="urn:microsoft.com/office/officeart/2008/layout/LinedList"/>
    <dgm:cxn modelId="{A1F56284-B0EF-2542-8DAF-6AC1C4506B7C}" type="presParOf" srcId="{CEC574FA-B79E-BE4A-B835-0A2462A7FB62}" destId="{DA52ADE1-0FC0-CE44-BF44-378B4580617C}" srcOrd="0" destOrd="0" presId="urn:microsoft.com/office/officeart/2008/layout/LinedList"/>
    <dgm:cxn modelId="{559525C6-D21D-5C42-84B9-2568B65BE0DB}" type="presParOf" srcId="{CEC574FA-B79E-BE4A-B835-0A2462A7FB62}" destId="{0E469C1A-F191-0D49-A852-530CE6446B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4D13A-DF40-F940-A273-5AB073F76262}">
      <dsp:nvSpPr>
        <dsp:cNvPr id="0" name=""/>
        <dsp:cNvSpPr/>
      </dsp:nvSpPr>
      <dsp:spPr>
        <a:xfrm>
          <a:off x="0" y="80567"/>
          <a:ext cx="6224335"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en-US" sz="2000" kern="1200"/>
            <a:t>1</a:t>
          </a:r>
          <a:r>
            <a:rPr kumimoji="1" lang="zh-CN" sz="2000" kern="1200"/>
            <a:t> 成果</a:t>
          </a:r>
          <a:endParaRPr lang="en-US" sz="2000" kern="1200"/>
        </a:p>
      </dsp:txBody>
      <dsp:txXfrm>
        <a:off x="29700" y="110267"/>
        <a:ext cx="6164935" cy="549000"/>
      </dsp:txXfrm>
    </dsp:sp>
    <dsp:sp modelId="{B185065C-2ABC-DB44-9FDA-571F1B2DE8E1}">
      <dsp:nvSpPr>
        <dsp:cNvPr id="0" name=""/>
        <dsp:cNvSpPr/>
      </dsp:nvSpPr>
      <dsp:spPr>
        <a:xfrm>
          <a:off x="0" y="746568"/>
          <a:ext cx="6224335"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2</a:t>
          </a:r>
          <a:r>
            <a:rPr lang="zh-CN" sz="2000" kern="1200" dirty="0"/>
            <a:t> </a:t>
          </a:r>
          <a:r>
            <a:rPr lang="ja-JP" altLang="en-US" sz="2000" kern="1200">
              <a:latin typeface="MS PMincho" panose="02020600040205080304" pitchFamily="18" charset="-128"/>
              <a:ea typeface="MS PMincho" panose="02020600040205080304" pitchFamily="18" charset="-128"/>
            </a:rPr>
            <a:t>動物練習</a:t>
          </a:r>
          <a:r>
            <a:rPr lang="ja-JP" sz="2000" kern="1200"/>
            <a:t>の概要</a:t>
          </a:r>
          <a:endParaRPr lang="en-US" sz="2000" kern="1200" dirty="0"/>
        </a:p>
      </dsp:txBody>
      <dsp:txXfrm>
        <a:off x="29700" y="776268"/>
        <a:ext cx="6164935" cy="549000"/>
      </dsp:txXfrm>
    </dsp:sp>
    <dsp:sp modelId="{B4F2A423-4B51-9D43-8A41-6EE81CECCBEC}">
      <dsp:nvSpPr>
        <dsp:cNvPr id="0" name=""/>
        <dsp:cNvSpPr/>
      </dsp:nvSpPr>
      <dsp:spPr>
        <a:xfrm>
          <a:off x="0" y="1412568"/>
          <a:ext cx="6224335"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3 </a:t>
          </a:r>
          <a:r>
            <a:rPr lang="zh-CN" sz="2000" kern="1200"/>
            <a:t>研究目的</a:t>
          </a:r>
          <a:endParaRPr lang="en-US" sz="2000" kern="1200"/>
        </a:p>
      </dsp:txBody>
      <dsp:txXfrm>
        <a:off x="29700" y="1442268"/>
        <a:ext cx="6164935" cy="549000"/>
      </dsp:txXfrm>
    </dsp:sp>
    <dsp:sp modelId="{58086E23-858E-6C4D-A18C-6888912C5D77}">
      <dsp:nvSpPr>
        <dsp:cNvPr id="0" name=""/>
        <dsp:cNvSpPr/>
      </dsp:nvSpPr>
      <dsp:spPr>
        <a:xfrm>
          <a:off x="0" y="2078568"/>
          <a:ext cx="6224335"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en-US" sz="2000" kern="1200"/>
            <a:t>3</a:t>
          </a:r>
          <a:r>
            <a:rPr kumimoji="1" lang="zh-CN" sz="2000" kern="1200"/>
            <a:t> </a:t>
          </a:r>
          <a:r>
            <a:rPr lang="zh-CN" sz="2000" kern="1200"/>
            <a:t>研究背景</a:t>
          </a:r>
          <a:endParaRPr lang="en-US" sz="2000" kern="1200"/>
        </a:p>
      </dsp:txBody>
      <dsp:txXfrm>
        <a:off x="29700" y="2108268"/>
        <a:ext cx="6164935" cy="549000"/>
      </dsp:txXfrm>
    </dsp:sp>
    <dsp:sp modelId="{E5D54214-69FD-514E-A7C2-1D40DF2FD765}">
      <dsp:nvSpPr>
        <dsp:cNvPr id="0" name=""/>
        <dsp:cNvSpPr/>
      </dsp:nvSpPr>
      <dsp:spPr>
        <a:xfrm>
          <a:off x="0" y="2744568"/>
          <a:ext cx="6224335"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en-US" sz="2000" kern="1200"/>
            <a:t>5</a:t>
          </a:r>
          <a:r>
            <a:rPr kumimoji="1" lang="zh-CN" sz="2000" kern="1200"/>
            <a:t> 研究方法</a:t>
          </a:r>
          <a:endParaRPr lang="en-US" sz="2000" kern="1200"/>
        </a:p>
      </dsp:txBody>
      <dsp:txXfrm>
        <a:off x="29700" y="2774268"/>
        <a:ext cx="6164935" cy="549000"/>
      </dsp:txXfrm>
    </dsp:sp>
    <dsp:sp modelId="{1227EBBE-11D9-6147-8CBE-DFCAF88755CB}">
      <dsp:nvSpPr>
        <dsp:cNvPr id="0" name=""/>
        <dsp:cNvSpPr/>
      </dsp:nvSpPr>
      <dsp:spPr>
        <a:xfrm>
          <a:off x="0" y="3410568"/>
          <a:ext cx="6224335"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6</a:t>
          </a:r>
          <a:r>
            <a:rPr lang="zh-CN" sz="2000" kern="1200"/>
            <a:t> 研究结果</a:t>
          </a:r>
          <a:endParaRPr lang="en-US" sz="2000" kern="1200"/>
        </a:p>
      </dsp:txBody>
      <dsp:txXfrm>
        <a:off x="29700" y="3440268"/>
        <a:ext cx="6164935" cy="549000"/>
      </dsp:txXfrm>
    </dsp:sp>
    <dsp:sp modelId="{58D7A70E-BF12-494D-BEAF-3BBDF2198790}">
      <dsp:nvSpPr>
        <dsp:cNvPr id="0" name=""/>
        <dsp:cNvSpPr/>
      </dsp:nvSpPr>
      <dsp:spPr>
        <a:xfrm>
          <a:off x="0" y="4076568"/>
          <a:ext cx="6224335"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en-US" sz="2000" kern="1200"/>
            <a:t>7</a:t>
          </a:r>
          <a:r>
            <a:rPr kumimoji="1" lang="zh-CN" sz="2000" kern="1200"/>
            <a:t> </a:t>
          </a:r>
          <a:r>
            <a:rPr lang="zh-CN" sz="2000" kern="1200"/>
            <a:t>結論</a:t>
          </a:r>
          <a:endParaRPr lang="en-US" sz="2000" kern="1200"/>
        </a:p>
      </dsp:txBody>
      <dsp:txXfrm>
        <a:off x="29700" y="4106268"/>
        <a:ext cx="6164935" cy="549000"/>
      </dsp:txXfrm>
    </dsp:sp>
    <dsp:sp modelId="{072363F9-78E1-704B-A7F8-0B23D5B54CF9}">
      <dsp:nvSpPr>
        <dsp:cNvPr id="0" name=""/>
        <dsp:cNvSpPr/>
      </dsp:nvSpPr>
      <dsp:spPr>
        <a:xfrm>
          <a:off x="0" y="4742568"/>
          <a:ext cx="6224335"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CN" sz="2000" kern="1200"/>
            <a:t>8 後の研究</a:t>
          </a:r>
          <a:endParaRPr lang="en-US" sz="2000" kern="1200"/>
        </a:p>
      </dsp:txBody>
      <dsp:txXfrm>
        <a:off x="29700" y="4772268"/>
        <a:ext cx="6164935" cy="549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ADE7E-5F30-6F43-A2BB-06EA21400D0D}">
      <dsp:nvSpPr>
        <dsp:cNvPr id="0" name=""/>
        <dsp:cNvSpPr/>
      </dsp:nvSpPr>
      <dsp:spPr>
        <a:xfrm>
          <a:off x="0" y="163268"/>
          <a:ext cx="10515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sz="1800" kern="1200">
              <a:latin typeface="MS PMincho" panose="02020600040205080304" pitchFamily="18" charset="-128"/>
              <a:ea typeface="MS PMincho" panose="02020600040205080304" pitchFamily="18" charset="-128"/>
            </a:rPr>
            <a:t>上記の問題を解決するためには、動物</a:t>
          </a:r>
          <a:r>
            <a:rPr lang="ja-JP" altLang="en-US" sz="1800" kern="1200">
              <a:latin typeface="MS PMincho" panose="02020600040205080304" pitchFamily="18" charset="-128"/>
              <a:ea typeface="MS PMincho" panose="02020600040205080304" pitchFamily="18" charset="-128"/>
            </a:rPr>
            <a:t>練習課程</a:t>
          </a:r>
          <a:r>
            <a:rPr lang="ja-JP" sz="1800" kern="1200">
              <a:latin typeface="MS PMincho" panose="02020600040205080304" pitchFamily="18" charset="-128"/>
              <a:ea typeface="MS PMincho" panose="02020600040205080304" pitchFamily="18" charset="-128"/>
            </a:rPr>
            <a:t>の統一された評価基準を提供し、さまざまな教師が客観的なスコアを与え、学生に内省的な環境を提供できるようにする必要があると考えている。</a:t>
          </a:r>
          <a:endParaRPr lang="en-US" sz="1800" kern="1200" dirty="0">
            <a:latin typeface="MS PMincho" panose="02020600040205080304" pitchFamily="18" charset="-128"/>
            <a:ea typeface="MS PMincho" panose="02020600040205080304" pitchFamily="18" charset="-128"/>
          </a:endParaRPr>
        </a:p>
      </dsp:txBody>
      <dsp:txXfrm>
        <a:off x="59399" y="222667"/>
        <a:ext cx="10396802" cy="1098002"/>
      </dsp:txXfrm>
    </dsp:sp>
    <dsp:sp modelId="{2A70298E-A283-AA43-8F12-09B8C4777DAF}">
      <dsp:nvSpPr>
        <dsp:cNvPr id="0" name=""/>
        <dsp:cNvSpPr/>
      </dsp:nvSpPr>
      <dsp:spPr>
        <a:xfrm>
          <a:off x="0" y="1536377"/>
          <a:ext cx="10515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sz="1800" kern="1200"/>
            <a:t>動物</a:t>
          </a:r>
          <a:r>
            <a:rPr lang="ja-JP" altLang="en-US" sz="1800" kern="1200">
              <a:latin typeface="MS PMincho" panose="02020600040205080304" pitchFamily="18" charset="-128"/>
              <a:ea typeface="MS PMincho" panose="02020600040205080304" pitchFamily="18" charset="-128"/>
            </a:rPr>
            <a:t>練習課程</a:t>
          </a:r>
          <a:r>
            <a:rPr lang="ja-JP" sz="1800" kern="1200"/>
            <a:t>における非客観的な教師の採点の問題を解決するために、モーショントランスファーに基づく評価システムを作成した。</a:t>
          </a:r>
          <a:endParaRPr lang="en-US" sz="1800" kern="1200" dirty="0"/>
        </a:p>
      </dsp:txBody>
      <dsp:txXfrm>
        <a:off x="59399" y="1595776"/>
        <a:ext cx="10396802" cy="1098002"/>
      </dsp:txXfrm>
    </dsp:sp>
    <dsp:sp modelId="{70B29999-0C92-7B4C-89F6-8043DC46BB0E}">
      <dsp:nvSpPr>
        <dsp:cNvPr id="0" name=""/>
        <dsp:cNvSpPr/>
      </dsp:nvSpPr>
      <dsp:spPr>
        <a:xfrm>
          <a:off x="0" y="2971269"/>
          <a:ext cx="10515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sz="1800" kern="1200"/>
            <a:t>動物</a:t>
          </a:r>
          <a:r>
            <a:rPr lang="ja-JP" altLang="en-US" sz="1800" kern="1200">
              <a:latin typeface="MS PMincho" panose="02020600040205080304" pitchFamily="18" charset="-128"/>
              <a:ea typeface="MS PMincho" panose="02020600040205080304" pitchFamily="18" charset="-128"/>
            </a:rPr>
            <a:t>練習課程</a:t>
          </a:r>
          <a:r>
            <a:rPr lang="ja-JP" sz="1800" kern="1200"/>
            <a:t>で学生が学ぶ時発生の問題を解決するために、学生の内省能力を向上させる方法を提案した。</a:t>
          </a:r>
          <a:endParaRPr lang="en-US" sz="1800" kern="1200" dirty="0"/>
        </a:p>
      </dsp:txBody>
      <dsp:txXfrm>
        <a:off x="59399" y="3030668"/>
        <a:ext cx="10396802"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B19F-4993-3244-9BAB-1D8ECBAF31D7}">
      <dsp:nvSpPr>
        <dsp:cNvPr id="0" name=""/>
        <dsp:cNvSpPr/>
      </dsp:nvSpPr>
      <dsp:spPr>
        <a:xfrm>
          <a:off x="0" y="0"/>
          <a:ext cx="405354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ABE3E0-1C6D-7144-B4D5-9DE8E0098C89}">
      <dsp:nvSpPr>
        <dsp:cNvPr id="0" name=""/>
        <dsp:cNvSpPr/>
      </dsp:nvSpPr>
      <dsp:spPr>
        <a:xfrm>
          <a:off x="0" y="0"/>
          <a:ext cx="4053545" cy="89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ja-JP" sz="2000" b="1" kern="1200"/>
            <a:t>サルの姿データセットを作成</a:t>
          </a:r>
          <a:endParaRPr lang="en-US" sz="2000" kern="1200" dirty="0"/>
        </a:p>
      </dsp:txBody>
      <dsp:txXfrm>
        <a:off x="0" y="0"/>
        <a:ext cx="4053545" cy="890789"/>
      </dsp:txXfrm>
    </dsp:sp>
    <dsp:sp modelId="{4B2800D9-E06A-AA45-899C-802F7426ECE4}">
      <dsp:nvSpPr>
        <dsp:cNvPr id="0" name=""/>
        <dsp:cNvSpPr/>
      </dsp:nvSpPr>
      <dsp:spPr>
        <a:xfrm>
          <a:off x="0" y="890789"/>
          <a:ext cx="405354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6500CE4-1194-464F-B325-53EB67CB75FA}">
      <dsp:nvSpPr>
        <dsp:cNvPr id="0" name=""/>
        <dsp:cNvSpPr/>
      </dsp:nvSpPr>
      <dsp:spPr>
        <a:xfrm>
          <a:off x="0" y="890789"/>
          <a:ext cx="4053545" cy="89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ja-JP" sz="1400" kern="1200">
              <a:latin typeface="MS PMincho" panose="02020600040205080304" pitchFamily="18" charset="-128"/>
              <a:ea typeface="MS PMincho" panose="02020600040205080304" pitchFamily="18" charset="-128"/>
            </a:rPr>
            <a:t>まず、サルという特徴が明らかで、動物の練習課程で使う頻度の高い動物を実験主体として選んだ。</a:t>
          </a:r>
          <a:endParaRPr lang="en-US" sz="1400" kern="1200" dirty="0">
            <a:latin typeface="MS PMincho" panose="02020600040205080304" pitchFamily="18" charset="-128"/>
            <a:ea typeface="MS PMincho" panose="02020600040205080304" pitchFamily="18" charset="-128"/>
          </a:endParaRPr>
        </a:p>
      </dsp:txBody>
      <dsp:txXfrm>
        <a:off x="0" y="890789"/>
        <a:ext cx="4053545" cy="890789"/>
      </dsp:txXfrm>
    </dsp:sp>
    <dsp:sp modelId="{A0D1A26F-AFEB-E744-BC3F-FA239F73CA40}">
      <dsp:nvSpPr>
        <dsp:cNvPr id="0" name=""/>
        <dsp:cNvSpPr/>
      </dsp:nvSpPr>
      <dsp:spPr>
        <a:xfrm>
          <a:off x="0" y="1781579"/>
          <a:ext cx="405354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13EBE43-A857-FD49-8603-9D0C5406B22C}">
      <dsp:nvSpPr>
        <dsp:cNvPr id="0" name=""/>
        <dsp:cNvSpPr/>
      </dsp:nvSpPr>
      <dsp:spPr>
        <a:xfrm>
          <a:off x="0" y="1781579"/>
          <a:ext cx="4053545" cy="89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ja-JP" sz="1400" kern="1200">
              <a:latin typeface="MS PMincho" panose="02020600040205080304" pitchFamily="18" charset="-128"/>
              <a:ea typeface="MS PMincho" panose="02020600040205080304" pitchFamily="18" charset="-128"/>
            </a:rPr>
            <a:t>現在のモーショントランスファーは立っている人間の姿勢規範にしか適用されておらず、這うなどの他の動作の規範化効果には理想的ではない。</a:t>
          </a:r>
          <a:endParaRPr lang="en-US" sz="1400" kern="1200" dirty="0">
            <a:latin typeface="MS PMincho" panose="02020600040205080304" pitchFamily="18" charset="-128"/>
            <a:ea typeface="MS PMincho" panose="02020600040205080304" pitchFamily="18" charset="-128"/>
          </a:endParaRPr>
        </a:p>
      </dsp:txBody>
      <dsp:txXfrm>
        <a:off x="0" y="1781579"/>
        <a:ext cx="4053545" cy="890789"/>
      </dsp:txXfrm>
    </dsp:sp>
    <dsp:sp modelId="{95EB3DFE-D14E-1241-9586-8C9C95826A6A}">
      <dsp:nvSpPr>
        <dsp:cNvPr id="0" name=""/>
        <dsp:cNvSpPr/>
      </dsp:nvSpPr>
      <dsp:spPr>
        <a:xfrm>
          <a:off x="0" y="2672369"/>
          <a:ext cx="405354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A52ADE1-0FC0-CE44-BF44-378B4580617C}">
      <dsp:nvSpPr>
        <dsp:cNvPr id="0" name=""/>
        <dsp:cNvSpPr/>
      </dsp:nvSpPr>
      <dsp:spPr>
        <a:xfrm>
          <a:off x="0" y="2672369"/>
          <a:ext cx="4053545" cy="89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zh-CN" sz="1400" kern="1200" dirty="0">
              <a:latin typeface="MS PMincho" panose="02020600040205080304" pitchFamily="18" charset="-128"/>
              <a:ea typeface="MS PMincho" panose="02020600040205080304" pitchFamily="18" charset="-128"/>
            </a:rPr>
            <a:t>図</a:t>
          </a:r>
          <a:r>
            <a:rPr lang="ja-JP" sz="1400" kern="1200">
              <a:latin typeface="MS PMincho" panose="02020600040205080304" pitchFamily="18" charset="-128"/>
              <a:ea typeface="MS PMincho" panose="02020600040205080304" pitchFamily="18" charset="-128"/>
            </a:rPr>
            <a:t>に</a:t>
          </a:r>
          <a:r>
            <a:rPr lang="zh-CN" sz="1400" kern="1200" dirty="0">
              <a:latin typeface="MS PMincho" panose="02020600040205080304" pitchFamily="18" charset="-128"/>
              <a:ea typeface="MS PMincho" panose="02020600040205080304" pitchFamily="18" charset="-128"/>
            </a:rPr>
            <a:t>示</a:t>
          </a:r>
          <a:r>
            <a:rPr lang="ja-JP" sz="1400" kern="1200">
              <a:latin typeface="MS PMincho" panose="02020600040205080304" pitchFamily="18" charset="-128"/>
              <a:ea typeface="MS PMincho" panose="02020600040205080304" pitchFamily="18" charset="-128"/>
            </a:rPr>
            <a:t>すように、キーポイント</a:t>
          </a:r>
          <a:r>
            <a:rPr lang="zh-CN" sz="1400" kern="1200" dirty="0">
              <a:latin typeface="MS PMincho" panose="02020600040205080304" pitchFamily="18" charset="-128"/>
              <a:ea typeface="MS PMincho" panose="02020600040205080304" pitchFamily="18" charset="-128"/>
            </a:rPr>
            <a:t>情報</a:t>
          </a:r>
          <a:r>
            <a:rPr lang="ja-JP" sz="1400" kern="1200">
              <a:latin typeface="MS PMincho" panose="02020600040205080304" pitchFamily="18" charset="-128"/>
              <a:ea typeface="MS PMincho" panose="02020600040205080304" pitchFamily="18" charset="-128"/>
            </a:rPr>
            <a:t>のみを</a:t>
          </a:r>
          <a:r>
            <a:rPr lang="zh-CN" sz="1400" kern="1200" dirty="0">
              <a:latin typeface="MS PMincho" panose="02020600040205080304" pitchFamily="18" charset="-128"/>
              <a:ea typeface="MS PMincho" panose="02020600040205080304" pitchFamily="18" charset="-128"/>
            </a:rPr>
            <a:t>含</a:t>
          </a:r>
          <a:r>
            <a:rPr lang="ja-JP" sz="1400" kern="1200">
              <a:latin typeface="MS PMincho" panose="02020600040205080304" pitchFamily="18" charset="-128"/>
              <a:ea typeface="MS PMincho" panose="02020600040205080304" pitchFamily="18" charset="-128"/>
            </a:rPr>
            <a:t>むマカク</a:t>
          </a:r>
          <a:r>
            <a:rPr lang="zh-CN" sz="1400" kern="1200" dirty="0">
              <a:latin typeface="MS PMincho" panose="02020600040205080304" pitchFamily="18" charset="-128"/>
              <a:ea typeface="MS PMincho" panose="02020600040205080304" pitchFamily="18" charset="-128"/>
            </a:rPr>
            <a:t>用</a:t>
          </a:r>
          <a:r>
            <a:rPr lang="ja-JP" sz="1400" kern="1200">
              <a:latin typeface="MS PMincho" panose="02020600040205080304" pitchFamily="18" charset="-128"/>
              <a:ea typeface="MS PMincho" panose="02020600040205080304" pitchFamily="18" charset="-128"/>
            </a:rPr>
            <a:t>の</a:t>
          </a:r>
          <a:r>
            <a:rPr lang="en-GB" sz="1400" kern="1200" dirty="0">
              <a:latin typeface="MS PMincho" panose="02020600040205080304" pitchFamily="18" charset="-128"/>
              <a:ea typeface="MS PMincho" panose="02020600040205080304" pitchFamily="18" charset="-128"/>
            </a:rPr>
            <a:t>coco</a:t>
          </a:r>
          <a:r>
            <a:rPr lang="zh-CN" sz="1400" kern="1200" dirty="0">
              <a:latin typeface="MS PMincho" panose="02020600040205080304" pitchFamily="18" charset="-128"/>
              <a:ea typeface="MS PMincho" panose="02020600040205080304" pitchFamily="18" charset="-128"/>
            </a:rPr>
            <a:t>形式</a:t>
          </a:r>
          <a:r>
            <a:rPr lang="ja-JP" sz="1400" kern="1200">
              <a:latin typeface="MS PMincho" panose="02020600040205080304" pitchFamily="18" charset="-128"/>
              <a:ea typeface="MS PMincho" panose="02020600040205080304" pitchFamily="18" charset="-128"/>
            </a:rPr>
            <a:t>のデータセット</a:t>
          </a:r>
          <a:r>
            <a:rPr lang="en-GB" sz="1400" kern="1200" dirty="0" err="1">
              <a:latin typeface="MS PMincho" panose="02020600040205080304" pitchFamily="18" charset="-128"/>
              <a:ea typeface="MS PMincho" panose="02020600040205080304" pitchFamily="18" charset="-128"/>
            </a:rPr>
            <a:t>QMonkey</a:t>
          </a:r>
          <a:r>
            <a:rPr lang="ja-JP" sz="1400" kern="1200">
              <a:latin typeface="MS PMincho" panose="02020600040205080304" pitchFamily="18" charset="-128"/>
              <a:ea typeface="MS PMincho" panose="02020600040205080304" pitchFamily="18" charset="-128"/>
            </a:rPr>
            <a:t>を</a:t>
          </a:r>
          <a:r>
            <a:rPr lang="zh-CN" sz="1400" kern="1200" dirty="0">
              <a:latin typeface="MS PMincho" panose="02020600040205080304" pitchFamily="18" charset="-128"/>
              <a:ea typeface="MS PMincho" panose="02020600040205080304" pitchFamily="18" charset="-128"/>
            </a:rPr>
            <a:t>作成</a:t>
          </a:r>
          <a:r>
            <a:rPr lang="ja-JP" sz="1400" kern="1200">
              <a:latin typeface="MS PMincho" panose="02020600040205080304" pitchFamily="18" charset="-128"/>
              <a:ea typeface="MS PMincho" panose="02020600040205080304" pitchFamily="18" charset="-128"/>
            </a:rPr>
            <a:t>した。これには、</a:t>
          </a:r>
          <a:r>
            <a:rPr lang="en-US" sz="1400" kern="1200" dirty="0">
              <a:latin typeface="MS PMincho" panose="02020600040205080304" pitchFamily="18" charset="-128"/>
              <a:ea typeface="MS PMincho" panose="02020600040205080304" pitchFamily="18" charset="-128"/>
            </a:rPr>
            <a:t>8</a:t>
          </a:r>
          <a:r>
            <a:rPr lang="ja-JP" sz="1400" kern="1200">
              <a:latin typeface="MS PMincho" panose="02020600040205080304" pitchFamily="18" charset="-128"/>
              <a:ea typeface="MS PMincho" panose="02020600040205080304" pitchFamily="18" charset="-128"/>
            </a:rPr>
            <a:t>つの</a:t>
          </a:r>
          <a:r>
            <a:rPr lang="zh-CN" sz="1400" kern="1200" dirty="0">
              <a:latin typeface="MS PMincho" panose="02020600040205080304" pitchFamily="18" charset="-128"/>
              <a:ea typeface="MS PMincho" panose="02020600040205080304" pitchFamily="18" charset="-128"/>
            </a:rPr>
            <a:t>異</a:t>
          </a:r>
          <a:r>
            <a:rPr lang="ja-JP" sz="1400" kern="1200">
              <a:latin typeface="MS PMincho" panose="02020600040205080304" pitchFamily="18" charset="-128"/>
              <a:ea typeface="MS PMincho" panose="02020600040205080304" pitchFamily="18" charset="-128"/>
            </a:rPr>
            <a:t>なるサルのビデオからの</a:t>
          </a:r>
          <a:r>
            <a:rPr lang="en-US" sz="1400" kern="1200" dirty="0">
              <a:latin typeface="MS PMincho" panose="02020600040205080304" pitchFamily="18" charset="-128"/>
              <a:ea typeface="MS PMincho" panose="02020600040205080304" pitchFamily="18" charset="-128"/>
            </a:rPr>
            <a:t>1428</a:t>
          </a:r>
          <a:r>
            <a:rPr lang="zh-CN" sz="1400" kern="1200" dirty="0">
              <a:latin typeface="MS PMincho" panose="02020600040205080304" pitchFamily="18" charset="-128"/>
              <a:ea typeface="MS PMincho" panose="02020600040205080304" pitchFamily="18" charset="-128"/>
            </a:rPr>
            <a:t>枚</a:t>
          </a:r>
          <a:r>
            <a:rPr lang="ja-JP" sz="1400" kern="1200">
              <a:latin typeface="MS PMincho" panose="02020600040205080304" pitchFamily="18" charset="-128"/>
              <a:ea typeface="MS PMincho" panose="02020600040205080304" pitchFamily="18" charset="-128"/>
            </a:rPr>
            <a:t>の</a:t>
          </a:r>
          <a:r>
            <a:rPr lang="zh-CN" sz="1400" kern="1200" dirty="0">
              <a:latin typeface="MS PMincho" panose="02020600040205080304" pitchFamily="18" charset="-128"/>
              <a:ea typeface="MS PMincho" panose="02020600040205080304" pitchFamily="18" charset="-128"/>
            </a:rPr>
            <a:t>画像</a:t>
          </a:r>
          <a:r>
            <a:rPr lang="ja-JP" sz="1400" kern="1200">
              <a:latin typeface="MS PMincho" panose="02020600040205080304" pitchFamily="18" charset="-128"/>
              <a:ea typeface="MS PMincho" panose="02020600040205080304" pitchFamily="18" charset="-128"/>
            </a:rPr>
            <a:t>が</a:t>
          </a:r>
          <a:r>
            <a:rPr lang="zh-CN" sz="1400" kern="1200" dirty="0">
              <a:latin typeface="MS PMincho" panose="02020600040205080304" pitchFamily="18" charset="-128"/>
              <a:ea typeface="MS PMincho" panose="02020600040205080304" pitchFamily="18" charset="-128"/>
            </a:rPr>
            <a:t>含</a:t>
          </a:r>
          <a:r>
            <a:rPr lang="ja-JP" sz="1400" kern="1200">
              <a:latin typeface="MS PMincho" panose="02020600040205080304" pitchFamily="18" charset="-128"/>
              <a:ea typeface="MS PMincho" panose="02020600040205080304" pitchFamily="18" charset="-128"/>
            </a:rPr>
            <a:t>まれている </a:t>
          </a:r>
          <a:r>
            <a:rPr lang="zh-CN" sz="1400" kern="1200" dirty="0">
              <a:latin typeface="MS PMincho" panose="02020600040205080304" pitchFamily="18" charset="-128"/>
              <a:ea typeface="MS PMincho" panose="02020600040205080304" pitchFamily="18" charset="-128"/>
            </a:rPr>
            <a:t>。現在、</a:t>
          </a:r>
          <a:r>
            <a:rPr lang="ja-JP" sz="1400" kern="1200">
              <a:latin typeface="MS PMincho" panose="02020600040205080304" pitchFamily="18" charset="-128"/>
              <a:ea typeface="MS PMincho" panose="02020600040205080304" pitchFamily="18" charset="-128"/>
            </a:rPr>
            <a:t>データセットの</a:t>
          </a:r>
          <a:r>
            <a:rPr lang="zh-CN" sz="1400" kern="1200" dirty="0">
              <a:latin typeface="MS PMincho" panose="02020600040205080304" pitchFamily="18" charset="-128"/>
              <a:ea typeface="MS PMincho" panose="02020600040205080304" pitchFamily="18" charset="-128"/>
            </a:rPr>
            <a:t>数</a:t>
          </a:r>
          <a:r>
            <a:rPr lang="ja-JP" sz="1400" kern="1200">
              <a:latin typeface="MS PMincho" panose="02020600040205080304" pitchFamily="18" charset="-128"/>
              <a:ea typeface="MS PMincho" panose="02020600040205080304" pitchFamily="18" charset="-128"/>
            </a:rPr>
            <a:t>が</a:t>
          </a:r>
          <a:r>
            <a:rPr lang="zh-CN" sz="1400" kern="1200" dirty="0">
              <a:latin typeface="MS PMincho" panose="02020600040205080304" pitchFamily="18" charset="-128"/>
              <a:ea typeface="MS PMincho" panose="02020600040205080304" pitchFamily="18" charset="-128"/>
            </a:rPr>
            <a:t>少</a:t>
          </a:r>
          <a:r>
            <a:rPr lang="ja-JP" sz="1400" kern="1200">
              <a:latin typeface="MS PMincho" panose="02020600040205080304" pitchFamily="18" charset="-128"/>
              <a:ea typeface="MS PMincho" panose="02020600040205080304" pitchFamily="18" charset="-128"/>
            </a:rPr>
            <a:t>ないため、</a:t>
          </a:r>
          <a:r>
            <a:rPr lang="zh-CN" sz="1400" kern="1200" dirty="0">
              <a:latin typeface="MS PMincho" panose="02020600040205080304" pitchFamily="18" charset="-128"/>
              <a:ea typeface="MS PMincho" panose="02020600040205080304" pitchFamily="18" charset="-128"/>
            </a:rPr>
            <a:t>効果的</a:t>
          </a:r>
          <a:r>
            <a:rPr lang="ja-JP" sz="1400" kern="1200">
              <a:latin typeface="MS PMincho" panose="02020600040205080304" pitchFamily="18" charset="-128"/>
              <a:ea typeface="MS PMincho" panose="02020600040205080304" pitchFamily="18" charset="-128"/>
            </a:rPr>
            <a:t>に</a:t>
          </a:r>
          <a:r>
            <a:rPr lang="zh-CN" sz="1400" kern="1200" dirty="0">
              <a:latin typeface="MS PMincho" panose="02020600040205080304" pitchFamily="18" charset="-128"/>
              <a:ea typeface="MS PMincho" panose="02020600040205080304" pitchFamily="18" charset="-128"/>
            </a:rPr>
            <a:t>識別</a:t>
          </a:r>
          <a:r>
            <a:rPr lang="ja-JP" sz="1400" kern="1200">
              <a:latin typeface="MS PMincho" panose="02020600040205080304" pitchFamily="18" charset="-128"/>
              <a:ea typeface="MS PMincho" panose="02020600040205080304" pitchFamily="18" charset="-128"/>
            </a:rPr>
            <a:t>できるサルはごくわない。</a:t>
          </a:r>
          <a:endParaRPr lang="en-US" sz="1400" kern="1200" dirty="0">
            <a:latin typeface="MS PMincho" panose="02020600040205080304" pitchFamily="18" charset="-128"/>
            <a:ea typeface="MS PMincho" panose="02020600040205080304" pitchFamily="18" charset="-128"/>
          </a:endParaRPr>
        </a:p>
      </dsp:txBody>
      <dsp:txXfrm>
        <a:off x="0" y="2672369"/>
        <a:ext cx="4053545" cy="8907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CA737-B31C-4842-9DEA-474619B62619}" type="datetimeFigureOut">
              <a:rPr kumimoji="1" lang="ja-JP" altLang="en-US" smtClean="0"/>
              <a:t>2022/8/5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E95A02-5960-E24C-A9AA-B710F5D002AC}" type="slidenum">
              <a:rPr kumimoji="1" lang="ja-JP" altLang="en-US" smtClean="0"/>
              <a:t>‹#›</a:t>
            </a:fld>
            <a:endParaRPr kumimoji="1" lang="ja-JP" altLang="en-US"/>
          </a:p>
        </p:txBody>
      </p:sp>
    </p:spTree>
    <p:extLst>
      <p:ext uri="{BB962C8B-B14F-4D97-AF65-F5344CB8AC3E}">
        <p14:creationId xmlns:p14="http://schemas.microsoft.com/office/powerpoint/2010/main" val="26857343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424A50F-0750-CB4F-ADAE-DC93722C2846}" type="slidenum">
              <a:rPr kumimoji="1" lang="ja-JP" altLang="en-US" smtClean="0"/>
              <a:t>2</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424A50F-0750-CB4F-ADAE-DC93722C2846}" type="slidenum">
              <a:rPr kumimoji="1" lang="ja-JP" altLang="en-US" smtClean="0"/>
              <a:t>15</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424A50F-0750-CB4F-ADAE-DC93722C2846}" type="slidenum">
              <a:rPr kumimoji="1" lang="ja-JP" altLang="en-US" smtClean="0"/>
              <a:t>16</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705E54-BBF8-3046-AD17-D67C225B7E5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9D019C1-8421-334D-B63E-06437823A7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2225605-94BE-1E47-8C4E-8A28C8253FCB}"/>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5" name="フッター プレースホルダー 4">
            <a:extLst>
              <a:ext uri="{FF2B5EF4-FFF2-40B4-BE49-F238E27FC236}">
                <a16:creationId xmlns:a16="http://schemas.microsoft.com/office/drawing/2014/main" id="{AB3BEFCC-1BE9-C342-ADD1-08E4B01C75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C71E59-AEEB-A543-95A4-84E119A2BE5B}"/>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222248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4D1C2E-2096-BB4A-BB39-A8DAE5ABA9C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43B4A75-86EE-5A49-B2BF-D68C3CED33E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5D41AC-5754-104F-8C63-4D5855DEE69B}"/>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5" name="フッター プレースホルダー 4">
            <a:extLst>
              <a:ext uri="{FF2B5EF4-FFF2-40B4-BE49-F238E27FC236}">
                <a16:creationId xmlns:a16="http://schemas.microsoft.com/office/drawing/2014/main" id="{666C4D45-125E-3447-A99A-197A3F0590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F454AA-A123-4D46-8CA7-8B68CBEA0868}"/>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2872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E7E82A-1A50-A943-B345-FC314468819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CDEA88C-18F2-0E44-8085-2DD0061239A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FD356A-84CD-F242-9596-A76DC093F1E7}"/>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5" name="フッター プレースホルダー 4">
            <a:extLst>
              <a:ext uri="{FF2B5EF4-FFF2-40B4-BE49-F238E27FC236}">
                <a16:creationId xmlns:a16="http://schemas.microsoft.com/office/drawing/2014/main" id="{E53861B7-39E1-1B49-91E2-1FE45AA7CFB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DE3200-8201-6543-A4CB-A8DC1E11729D}"/>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2832412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9B8EDB-ED25-F647-A8B2-1B144B4B5F6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55021E-19EF-1F46-82DD-537F2D5B11B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A75F89-DC44-CD42-8501-1DC446C9AD01}"/>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5" name="フッター プレースホルダー 4">
            <a:extLst>
              <a:ext uri="{FF2B5EF4-FFF2-40B4-BE49-F238E27FC236}">
                <a16:creationId xmlns:a16="http://schemas.microsoft.com/office/drawing/2014/main" id="{46528325-6C49-A946-B387-7FFDE1F44C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478CA12-82C9-B54C-8960-1DC419038D41}"/>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297055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B7D4E1-BF0B-5448-9CAB-281356A0DA5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44B5F0E-80E3-4B4B-A5A0-4C108ACE4E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510EE90-B7BF-DB4E-8E28-05AC64B87B73}"/>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5" name="フッター プレースホルダー 4">
            <a:extLst>
              <a:ext uri="{FF2B5EF4-FFF2-40B4-BE49-F238E27FC236}">
                <a16:creationId xmlns:a16="http://schemas.microsoft.com/office/drawing/2014/main" id="{C9B3DA25-A6CF-884C-9A60-C9130EB8F9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6B412F-F40C-8448-B14D-FE6E1D44C962}"/>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256406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14E484-C1F9-7E48-8A17-AA9CAA9A4A3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1DB350-753D-2148-852A-9BD6AF283B1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B73AA87-9D36-B744-ACD8-BD36DFE072E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E09D670-C30D-9843-B546-C7CEBE4BD5CA}"/>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6" name="フッター プレースホルダー 5">
            <a:extLst>
              <a:ext uri="{FF2B5EF4-FFF2-40B4-BE49-F238E27FC236}">
                <a16:creationId xmlns:a16="http://schemas.microsoft.com/office/drawing/2014/main" id="{FB1C2FEA-B152-2243-8E9C-EA0151F9FD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092E461-E0F2-B04C-83D2-A7A517F0755C}"/>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349404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7E6EA0-DB49-B744-9C13-EF081EBC2ED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C88F3CA-ECB8-0B4B-AF7C-AC17B0E19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52F040D-8CCB-5042-855E-CA7F3C103A9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1A2AD1A-F98F-E449-A3C2-192D26E59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5B1956F-BCC1-494C-9B3D-E4A563834DE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5C124A7-BA33-274C-9A95-AB50B25739AF}"/>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8" name="フッター プレースホルダー 7">
            <a:extLst>
              <a:ext uri="{FF2B5EF4-FFF2-40B4-BE49-F238E27FC236}">
                <a16:creationId xmlns:a16="http://schemas.microsoft.com/office/drawing/2014/main" id="{6D8147D6-D8E0-5A4B-92EE-A357D6503C1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DCEFBF1-2F15-AC4B-9B47-DA3229F2ECC4}"/>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1245315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D2E993-551E-2C49-A7F9-2F03C4B372B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4E59CDB-1E69-4B45-93D6-81EF26FDD5DB}"/>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4" name="フッター プレースホルダー 3">
            <a:extLst>
              <a:ext uri="{FF2B5EF4-FFF2-40B4-BE49-F238E27FC236}">
                <a16:creationId xmlns:a16="http://schemas.microsoft.com/office/drawing/2014/main" id="{95E959B7-A3E4-E145-8E3B-18B63BD129F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DC7C936-6038-9040-BFD5-0CBC39242586}"/>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165153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51B709C-A0D9-4949-95A2-7B2937A3D80F}"/>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3" name="フッター プレースホルダー 2">
            <a:extLst>
              <a:ext uri="{FF2B5EF4-FFF2-40B4-BE49-F238E27FC236}">
                <a16:creationId xmlns:a16="http://schemas.microsoft.com/office/drawing/2014/main" id="{8071ABBE-DF21-9B40-A380-5F473BA82C8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40D6460-8E12-EE4B-95F4-668C73C3C32D}"/>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78215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A43493-1075-3442-BE43-24F50F7B4B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DC9F6FE-01D1-8947-9E2B-E0AB5DC679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79E3027-05ED-434C-A4DC-4342EA70D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90129B-8C82-A649-98C1-19F048160738}"/>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6" name="フッター プレースホルダー 5">
            <a:extLst>
              <a:ext uri="{FF2B5EF4-FFF2-40B4-BE49-F238E27FC236}">
                <a16:creationId xmlns:a16="http://schemas.microsoft.com/office/drawing/2014/main" id="{DA16E42C-FC1B-4045-8D10-15B37C78C69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28BAF67-0810-C748-AFC3-4931FEFD7326}"/>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99430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0F75CE-DB09-EA40-BC5B-F5C6319BFAA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83CFBAB-A08C-5948-9416-593251D404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C325B4F-3F54-924D-9A7F-54502AFD9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5A92C1A-10F1-624E-9D58-0887550E154E}"/>
              </a:ext>
            </a:extLst>
          </p:cNvPr>
          <p:cNvSpPr>
            <a:spLocks noGrp="1"/>
          </p:cNvSpPr>
          <p:nvPr>
            <p:ph type="dt" sz="half" idx="10"/>
          </p:nvPr>
        </p:nvSpPr>
        <p:spPr/>
        <p:txBody>
          <a:bodyPr/>
          <a:lstStyle/>
          <a:p>
            <a:fld id="{71A035A4-93DF-054D-9877-B811DCD5E992}" type="datetimeFigureOut">
              <a:rPr kumimoji="1" lang="ja-JP" altLang="en-US" smtClean="0"/>
              <a:t>2022/8/5</a:t>
            </a:fld>
            <a:endParaRPr kumimoji="1" lang="ja-JP" altLang="en-US"/>
          </a:p>
        </p:txBody>
      </p:sp>
      <p:sp>
        <p:nvSpPr>
          <p:cNvPr id="6" name="フッター プレースホルダー 5">
            <a:extLst>
              <a:ext uri="{FF2B5EF4-FFF2-40B4-BE49-F238E27FC236}">
                <a16:creationId xmlns:a16="http://schemas.microsoft.com/office/drawing/2014/main" id="{3239436B-2C01-A34D-96CA-FDB1CCD31B5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6799FA6-2351-1B4F-B879-8F7AC76F859D}"/>
              </a:ext>
            </a:extLst>
          </p:cNvPr>
          <p:cNvSpPr>
            <a:spLocks noGrp="1"/>
          </p:cNvSpPr>
          <p:nvPr>
            <p:ph type="sldNum" sz="quarter" idx="12"/>
          </p:nvPr>
        </p:nvSpPr>
        <p:spPr/>
        <p:txBody>
          <a:body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2147485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BAEAB6E-3C72-6345-8D32-DAB06B6AD8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BDB7419-C5D0-B849-8E51-1314F90AA6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BAF31D-1065-0C4A-B4CD-4FBE1ED0D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035A4-93DF-054D-9877-B811DCD5E992}" type="datetimeFigureOut">
              <a:rPr kumimoji="1" lang="ja-JP" altLang="en-US" smtClean="0"/>
              <a:t>2022/8/5</a:t>
            </a:fld>
            <a:endParaRPr kumimoji="1" lang="ja-JP" altLang="en-US"/>
          </a:p>
        </p:txBody>
      </p:sp>
      <p:sp>
        <p:nvSpPr>
          <p:cNvPr id="5" name="フッター プレースホルダー 4">
            <a:extLst>
              <a:ext uri="{FF2B5EF4-FFF2-40B4-BE49-F238E27FC236}">
                <a16:creationId xmlns:a16="http://schemas.microsoft.com/office/drawing/2014/main" id="{BEA81223-3A1F-724E-AAB6-F3649E8E04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3A4D6B4-7B61-7D44-AE5A-381EF86CD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E380B-E190-6047-B9A8-A4C5201DFB87}" type="slidenum">
              <a:rPr kumimoji="1" lang="ja-JP" altLang="en-US" smtClean="0"/>
              <a:t>‹#›</a:t>
            </a:fld>
            <a:endParaRPr kumimoji="1" lang="ja-JP" altLang="en-US"/>
          </a:p>
        </p:txBody>
      </p:sp>
    </p:spTree>
    <p:extLst>
      <p:ext uri="{BB962C8B-B14F-4D97-AF65-F5344CB8AC3E}">
        <p14:creationId xmlns:p14="http://schemas.microsoft.com/office/powerpoint/2010/main" val="1515632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タイトル 1">
            <a:extLst>
              <a:ext uri="{FF2B5EF4-FFF2-40B4-BE49-F238E27FC236}">
                <a16:creationId xmlns:a16="http://schemas.microsoft.com/office/drawing/2014/main" id="{271E3974-71C4-C343-8A77-A9A0CB1E0D04}"/>
              </a:ext>
            </a:extLst>
          </p:cNvPr>
          <p:cNvSpPr>
            <a:spLocks noGrp="1"/>
          </p:cNvSpPr>
          <p:nvPr>
            <p:ph type="ctrTitle"/>
          </p:nvPr>
        </p:nvSpPr>
        <p:spPr>
          <a:xfrm>
            <a:off x="1314824" y="735106"/>
            <a:ext cx="10053763" cy="2928470"/>
          </a:xfrm>
        </p:spPr>
        <p:txBody>
          <a:bodyPr anchor="b">
            <a:normAutofit/>
          </a:bodyPr>
          <a:lstStyle/>
          <a:p>
            <a:pPr algn="l"/>
            <a:r>
              <a:rPr lang="es-ES" altLang="ja-JP" sz="4800" b="1" cap="all" dirty="0" err="1">
                <a:solidFill>
                  <a:srgbClr val="FFFFFF"/>
                </a:solidFill>
                <a:latin typeface="MS PMincho" panose="02020600040205080304" pitchFamily="18" charset="-128"/>
                <a:ea typeface="MS PMincho" panose="02020600040205080304" pitchFamily="18" charset="-128"/>
              </a:rPr>
              <a:t>モーショントランスファーに基づく演技動作評価法</a:t>
            </a:r>
            <a:br>
              <a:rPr lang="ja-JP" altLang="ja-JP" sz="4800">
                <a:solidFill>
                  <a:srgbClr val="FFFFFF"/>
                </a:solidFill>
              </a:rPr>
            </a:br>
            <a:endParaRPr kumimoji="1" lang="ja-JP" altLang="en-US" sz="4800">
              <a:solidFill>
                <a:srgbClr val="FFFFFF"/>
              </a:solidFill>
            </a:endParaRPr>
          </a:p>
        </p:txBody>
      </p:sp>
      <p:sp>
        <p:nvSpPr>
          <p:cNvPr id="3" name="字幕 2">
            <a:extLst>
              <a:ext uri="{FF2B5EF4-FFF2-40B4-BE49-F238E27FC236}">
                <a16:creationId xmlns:a16="http://schemas.microsoft.com/office/drawing/2014/main" id="{EA5F7085-24F0-FF42-B2BA-06529D1EFB72}"/>
              </a:ext>
            </a:extLst>
          </p:cNvPr>
          <p:cNvSpPr>
            <a:spLocks noGrp="1"/>
          </p:cNvSpPr>
          <p:nvPr>
            <p:ph type="subTitle" idx="1"/>
          </p:nvPr>
        </p:nvSpPr>
        <p:spPr>
          <a:xfrm>
            <a:off x="1350682" y="4870824"/>
            <a:ext cx="10005951" cy="1458258"/>
          </a:xfrm>
        </p:spPr>
        <p:txBody>
          <a:bodyPr anchor="ctr">
            <a:normAutofit/>
          </a:bodyPr>
          <a:lstStyle/>
          <a:p>
            <a:pPr algn="r"/>
            <a:r>
              <a:rPr lang="ja-JP" altLang="en-US" sz="1700">
                <a:latin typeface="Mshtakan Regular" panose="02000400000000000000" charset="0"/>
                <a:ea typeface="MS PMincho" panose="02020600040205080304" pitchFamily="18" charset="-128"/>
                <a:cs typeface="Mshtakan Regular" panose="02000400000000000000" charset="0"/>
              </a:rPr>
              <a:t>亀田研究室
</a:t>
            </a:r>
            <a:r>
              <a:rPr lang="zh-CN" altLang="en-US" sz="1700" dirty="0">
                <a:latin typeface="Mshtakan Regular" panose="02000400000000000000" charset="0"/>
                <a:ea typeface="MS PMincho" panose="02020600040205080304" pitchFamily="18" charset="-128"/>
                <a:cs typeface="Mshtakan Regular" panose="02000400000000000000" charset="0"/>
              </a:rPr>
              <a:t>斉玉</a:t>
            </a:r>
            <a:endParaRPr lang="en-US" altLang="ja-JP" sz="1700" dirty="0">
              <a:latin typeface="Mshtakan Regular" panose="02000400000000000000" charset="0"/>
              <a:ea typeface="MS PMincho" panose="02020600040205080304" pitchFamily="18" charset="-128"/>
              <a:cs typeface="Mshtakan Regular" panose="02000400000000000000" charset="0"/>
            </a:endParaRPr>
          </a:p>
          <a:p>
            <a:pPr algn="r"/>
            <a:r>
              <a:rPr lang="ja-JP" altLang="en-US" sz="1700">
                <a:latin typeface="Mshtakan Regular" panose="02000400000000000000" charset="0"/>
                <a:ea typeface="MS PMincho" panose="02020600040205080304" pitchFamily="18" charset="-128"/>
                <a:cs typeface="Mshtakan Regular" panose="02000400000000000000" charset="0"/>
              </a:rPr>
              <a:t>８</a:t>
            </a:r>
            <a:r>
              <a:rPr lang="en-US" altLang="ja-JP" sz="1700" dirty="0">
                <a:latin typeface="Mshtakan Regular" panose="02000400000000000000" charset="0"/>
                <a:ea typeface="MS PMincho" panose="02020600040205080304" pitchFamily="18" charset="-128"/>
                <a:cs typeface="Mshtakan Regular" panose="02000400000000000000" charset="0"/>
              </a:rPr>
              <a:t>/</a:t>
            </a:r>
            <a:r>
              <a:rPr lang="ja-JP" altLang="en-US" sz="1700">
                <a:latin typeface="Mshtakan Regular" panose="02000400000000000000" charset="0"/>
                <a:ea typeface="MS PMincho" panose="02020600040205080304" pitchFamily="18" charset="-128"/>
                <a:cs typeface="Mshtakan Regular" panose="02000400000000000000" charset="0"/>
              </a:rPr>
              <a:t>１０</a:t>
            </a:r>
            <a:r>
              <a:rPr lang="en-US" altLang="ja-JP" sz="1700" dirty="0">
                <a:latin typeface="Mshtakan Regular" panose="02000400000000000000" charset="0"/>
                <a:ea typeface="MS PMincho" panose="02020600040205080304" pitchFamily="18" charset="-128"/>
                <a:cs typeface="Mshtakan Regular" panose="02000400000000000000" charset="0"/>
              </a:rPr>
              <a:t> </a:t>
            </a:r>
            <a:r>
              <a:rPr lang="ja-JP" altLang="en-US" sz="1700">
                <a:latin typeface="Mshtakan Regular" panose="02000400000000000000" charset="0"/>
                <a:ea typeface="MS PMincho" panose="02020600040205080304" pitchFamily="18" charset="-128"/>
                <a:cs typeface="Mshtakan Regular" panose="02000400000000000000" charset="0"/>
              </a:rPr>
              <a:t>中間発表
</a:t>
            </a:r>
          </a:p>
          <a:p>
            <a:pPr algn="l"/>
            <a:endParaRPr kumimoji="1" lang="ja-JP" altLang="en-US" sz="1700"/>
          </a:p>
        </p:txBody>
      </p:sp>
    </p:spTree>
    <p:extLst>
      <p:ext uri="{BB962C8B-B14F-4D97-AF65-F5344CB8AC3E}">
        <p14:creationId xmlns:p14="http://schemas.microsoft.com/office/powerpoint/2010/main" val="1044267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85166FED-3654-534F-94EC-8CB0C8AA9E20}"/>
              </a:ext>
            </a:extLst>
          </p:cNvPr>
          <p:cNvSpPr>
            <a:spLocks noGrp="1"/>
          </p:cNvSpPr>
          <p:nvPr>
            <p:ph type="title"/>
          </p:nvPr>
        </p:nvSpPr>
        <p:spPr>
          <a:xfrm>
            <a:off x="1371599" y="294538"/>
            <a:ext cx="9895951" cy="1033669"/>
          </a:xfrm>
        </p:spPr>
        <p:txBody>
          <a:bodyPr>
            <a:normAutofit/>
          </a:bodyPr>
          <a:lstStyle/>
          <a:p>
            <a:r>
              <a:rPr lang="ja-JP" altLang="en-US" sz="4000">
                <a:solidFill>
                  <a:srgbClr val="FFFFFF"/>
                </a:solidFill>
              </a:rPr>
              <a:t>研究背景</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6D8F8F0D-AA24-3545-BEC0-E50F6DD96D00}"/>
              </a:ext>
            </a:extLst>
          </p:cNvPr>
          <p:cNvSpPr>
            <a:spLocks noGrp="1"/>
          </p:cNvSpPr>
          <p:nvPr>
            <p:ph idx="1"/>
          </p:nvPr>
        </p:nvSpPr>
        <p:spPr>
          <a:xfrm>
            <a:off x="963827" y="1891970"/>
            <a:ext cx="9868931" cy="2210473"/>
          </a:xfrm>
        </p:spPr>
        <p:txBody>
          <a:bodyPr anchor="ctr">
            <a:normAutofit/>
          </a:bodyPr>
          <a:lstStyle/>
          <a:p>
            <a:r>
              <a:rPr lang="ja-JP" altLang="en-US" sz="2000" b="1">
                <a:latin typeface="MS PMincho" panose="02020600040205080304" pitchFamily="18" charset="-128"/>
                <a:ea typeface="MS PMincho" panose="02020600040205080304" pitchFamily="18" charset="-128"/>
              </a:rPr>
              <a:t>データセット：</a:t>
            </a:r>
            <a:endParaRPr lang="en-US" altLang="ja-JP" sz="2000" b="1" dirty="0">
              <a:latin typeface="MS PMincho" panose="02020600040205080304" pitchFamily="18" charset="-128"/>
              <a:ea typeface="MS PMincho" panose="02020600040205080304" pitchFamily="18" charset="-128"/>
            </a:endParaRPr>
          </a:p>
          <a:p>
            <a:pPr marL="0" indent="0">
              <a:buNone/>
            </a:pPr>
            <a:r>
              <a:rPr lang="en-US" altLang="ja-JP" sz="2000" dirty="0">
                <a:latin typeface="MS PMincho" panose="02020600040205080304" pitchFamily="18" charset="-128"/>
                <a:ea typeface="MS PMincho" panose="02020600040205080304" pitchFamily="18" charset="-128"/>
              </a:rPr>
              <a:t>Coco</a:t>
            </a:r>
            <a:r>
              <a:rPr lang="ja-JP" altLang="en-US" sz="2000">
                <a:latin typeface="MS PMincho" panose="02020600040205080304" pitchFamily="18" charset="-128"/>
                <a:ea typeface="MS PMincho" panose="02020600040205080304" pitchFamily="18" charset="-128"/>
              </a:rPr>
              <a:t>データセットは、大規模なオブジェクト検出、セグメンテーション、およびキャプション データセット</a:t>
            </a:r>
            <a:r>
              <a:rPr lang="zh-CN" altLang="ja-JP" sz="2000" dirty="0">
                <a:latin typeface="MS PMincho" panose="02020600040205080304" pitchFamily="18" charset="-128"/>
                <a:ea typeface="MS PMincho" panose="02020600040205080304" pitchFamily="18" charset="-128"/>
              </a:rPr>
              <a:t>，</a:t>
            </a:r>
            <a:r>
              <a:rPr lang="en-US" altLang="ja-JP" sz="2000" dirty="0">
                <a:latin typeface="MS PMincho" panose="02020600040205080304" pitchFamily="18" charset="-128"/>
                <a:ea typeface="MS PMincho" panose="02020600040205080304" pitchFamily="18" charset="-128"/>
              </a:rPr>
              <a:t>25,000</a:t>
            </a:r>
            <a:r>
              <a:rPr lang="ja-JP" altLang="en-US" sz="2000">
                <a:latin typeface="MS PMincho" panose="02020600040205080304" pitchFamily="18" charset="-128"/>
                <a:ea typeface="MS PMincho" panose="02020600040205080304" pitchFamily="18" charset="-128"/>
              </a:rPr>
              <a:t>の</a:t>
            </a:r>
            <a:r>
              <a:rPr lang="zh-CN" altLang="en-US" sz="2000" dirty="0">
                <a:latin typeface="MS PMincho" panose="02020600040205080304" pitchFamily="18" charset="-128"/>
                <a:ea typeface="MS PMincho" panose="02020600040205080304" pitchFamily="18" charset="-128"/>
              </a:rPr>
              <a:t>注釈付</a:t>
            </a:r>
            <a:r>
              <a:rPr lang="ja-JP" altLang="en-US" sz="2000">
                <a:latin typeface="MS PMincho" panose="02020600040205080304" pitchFamily="18" charset="-128"/>
                <a:ea typeface="MS PMincho" panose="02020600040205080304" pitchFamily="18" charset="-128"/>
              </a:rPr>
              <a:t>きボディ</a:t>
            </a:r>
            <a:r>
              <a:rPr lang="zh-CN" altLang="en-US" sz="2000" dirty="0">
                <a:latin typeface="MS PMincho" panose="02020600040205080304" pitchFamily="18" charset="-128"/>
                <a:ea typeface="MS PMincho" panose="02020600040205080304" pitchFamily="18" charset="-128"/>
              </a:rPr>
              <a:t>画像</a:t>
            </a:r>
            <a:r>
              <a:rPr lang="ja-JP" altLang="en-US" sz="2000">
                <a:latin typeface="MS PMincho" panose="02020600040205080304" pitchFamily="18" charset="-128"/>
                <a:ea typeface="MS PMincho" panose="02020600040205080304" pitchFamily="18" charset="-128"/>
              </a:rPr>
              <a:t>がある</a:t>
            </a:r>
            <a:r>
              <a:rPr lang="zh-CN" altLang="ja-JP" sz="2000" dirty="0">
                <a:latin typeface="MS PMincho" panose="02020600040205080304" pitchFamily="18" charset="-128"/>
                <a:ea typeface="MS PMincho" panose="02020600040205080304" pitchFamily="18" charset="-128"/>
              </a:rPr>
              <a:t>，</a:t>
            </a:r>
            <a:r>
              <a:rPr lang="ja-JP" altLang="en-US" sz="2000">
                <a:latin typeface="MS PMincho" panose="02020600040205080304" pitchFamily="18" charset="-128"/>
                <a:ea typeface="MS PMincho" panose="02020600040205080304" pitchFamily="18" charset="-128"/>
              </a:rPr>
              <a:t>これには、</a:t>
            </a:r>
            <a:r>
              <a:rPr lang="zh-CN" altLang="en-US" sz="2000" dirty="0">
                <a:latin typeface="MS PMincho" panose="02020600040205080304" pitchFamily="18" charset="-128"/>
                <a:ea typeface="MS PMincho" panose="02020600040205080304" pitchFamily="18" charset="-128"/>
              </a:rPr>
              <a:t>鼻、</a:t>
            </a:r>
            <a:r>
              <a:rPr lang="ja-JP" altLang="en-US" sz="2000">
                <a:latin typeface="MS PMincho" panose="02020600040205080304" pitchFamily="18" charset="-128"/>
                <a:ea typeface="MS PMincho" panose="02020600040205080304" pitchFamily="18" charset="-128"/>
              </a:rPr>
              <a:t>手足</a:t>
            </a:r>
            <a:r>
              <a:rPr lang="zh-CN" altLang="en-US" sz="2000" dirty="0">
                <a:latin typeface="MS PMincho" panose="02020600040205080304" pitchFamily="18" charset="-128"/>
                <a:ea typeface="MS PMincho" panose="02020600040205080304" pitchFamily="18" charset="-128"/>
              </a:rPr>
              <a:t>、膝</a:t>
            </a:r>
            <a:r>
              <a:rPr lang="ja-JP" altLang="en-US" sz="2000">
                <a:latin typeface="MS PMincho" panose="02020600040205080304" pitchFamily="18" charset="-128"/>
                <a:ea typeface="MS PMincho" panose="02020600040205080304" pitchFamily="18" charset="-128"/>
              </a:rPr>
              <a:t>など、</a:t>
            </a:r>
            <a:r>
              <a:rPr lang="en-US" altLang="ja-JP" sz="2000" dirty="0">
                <a:latin typeface="MS PMincho" panose="02020600040205080304" pitchFamily="18" charset="-128"/>
                <a:ea typeface="MS PMincho" panose="02020600040205080304" pitchFamily="18" charset="-128"/>
              </a:rPr>
              <a:t>17 </a:t>
            </a:r>
            <a:r>
              <a:rPr lang="ja-JP" altLang="en-US" sz="2000">
                <a:latin typeface="MS PMincho" panose="02020600040205080304" pitchFamily="18" charset="-128"/>
                <a:ea typeface="MS PMincho" panose="02020600040205080304" pitchFamily="18" charset="-128"/>
              </a:rPr>
              <a:t>のキー ポイントのラベルが</a:t>
            </a:r>
            <a:r>
              <a:rPr lang="zh-CN" altLang="en-US" sz="2000" dirty="0">
                <a:latin typeface="MS PMincho" panose="02020600040205080304" pitchFamily="18" charset="-128"/>
                <a:ea typeface="MS PMincho" panose="02020600040205080304" pitchFamily="18" charset="-128"/>
              </a:rPr>
              <a:t>含</a:t>
            </a:r>
            <a:r>
              <a:rPr lang="ja-JP" altLang="en-US" sz="2000">
                <a:latin typeface="MS PMincho" panose="02020600040205080304" pitchFamily="18" charset="-128"/>
                <a:ea typeface="MS PMincho" panose="02020600040205080304" pitchFamily="18" charset="-128"/>
              </a:rPr>
              <a:t>まれる</a:t>
            </a:r>
            <a:r>
              <a:rPr lang="zh-CN" altLang="ja-JP" sz="2000" dirty="0">
                <a:latin typeface="MS PMincho" panose="02020600040205080304" pitchFamily="18" charset="-128"/>
                <a:ea typeface="MS PMincho" panose="02020600040205080304" pitchFamily="18" charset="-128"/>
              </a:rPr>
              <a:t>。</a:t>
            </a:r>
            <a:r>
              <a:rPr lang="en-GB" altLang="zh-CN" sz="2000" dirty="0">
                <a:latin typeface="MS PMincho" panose="02020600040205080304" pitchFamily="18" charset="-128"/>
                <a:ea typeface="MS PMincho" panose="02020600040205080304" pitchFamily="18" charset="-128"/>
              </a:rPr>
              <a:t>coco </a:t>
            </a:r>
            <a:r>
              <a:rPr lang="ja-JP" altLang="en-US" sz="2000">
                <a:latin typeface="MS PMincho" panose="02020600040205080304" pitchFamily="18" charset="-128"/>
                <a:ea typeface="MS PMincho" panose="02020600040205080304" pitchFamily="18" charset="-128"/>
              </a:rPr>
              <a:t>データセットを</a:t>
            </a:r>
            <a:r>
              <a:rPr lang="zh-CN" altLang="en-US" sz="2000" dirty="0">
                <a:latin typeface="MS PMincho" panose="02020600040205080304" pitchFamily="18" charset="-128"/>
                <a:ea typeface="MS PMincho" panose="02020600040205080304" pitchFamily="18" charset="-128"/>
              </a:rPr>
              <a:t>使用</a:t>
            </a:r>
            <a:r>
              <a:rPr lang="ja-JP" altLang="en-US" sz="2000">
                <a:latin typeface="MS PMincho" panose="02020600040205080304" pitchFamily="18" charset="-128"/>
                <a:ea typeface="MS PMincho" panose="02020600040205080304" pitchFamily="18" charset="-128"/>
              </a:rPr>
              <a:t>して </a:t>
            </a:r>
            <a:r>
              <a:rPr lang="en-GB" altLang="zh-CN" sz="2000" dirty="0" err="1">
                <a:latin typeface="MS PMincho" panose="02020600040205080304" pitchFamily="18" charset="-128"/>
                <a:ea typeface="MS PMincho" panose="02020600040205080304" pitchFamily="18" charset="-128"/>
              </a:rPr>
              <a:t>openpose</a:t>
            </a:r>
            <a:r>
              <a:rPr lang="en-GB" altLang="zh-CN" sz="2000" dirty="0">
                <a:latin typeface="MS PMincho" panose="02020600040205080304" pitchFamily="18" charset="-128"/>
                <a:ea typeface="MS PMincho" panose="02020600040205080304" pitchFamily="18" charset="-128"/>
              </a:rPr>
              <a:t> </a:t>
            </a:r>
            <a:r>
              <a:rPr lang="ja-JP" altLang="en-US" sz="2000">
                <a:latin typeface="MS PMincho" panose="02020600040205080304" pitchFamily="18" charset="-128"/>
                <a:ea typeface="MS PMincho" panose="02020600040205080304" pitchFamily="18" charset="-128"/>
              </a:rPr>
              <a:t>モデル[4]をトレーニングし、</a:t>
            </a:r>
            <a:r>
              <a:rPr lang="zh-CN" altLang="en-US" sz="2000" dirty="0">
                <a:latin typeface="MS PMincho" panose="02020600040205080304" pitchFamily="18" charset="-128"/>
                <a:ea typeface="MS PMincho" panose="02020600040205080304" pitchFamily="18" charset="-128"/>
              </a:rPr>
              <a:t>人間</a:t>
            </a:r>
            <a:r>
              <a:rPr lang="ja-JP" altLang="en-US" sz="2000">
                <a:latin typeface="MS PMincho" panose="02020600040205080304" pitchFamily="18" charset="-128"/>
                <a:ea typeface="MS PMincho" panose="02020600040205080304" pitchFamily="18" charset="-128"/>
              </a:rPr>
              <a:t>の</a:t>
            </a:r>
            <a:r>
              <a:rPr lang="zh-CN" altLang="en-US" sz="2000" dirty="0">
                <a:latin typeface="MS PMincho" panose="02020600040205080304" pitchFamily="18" charset="-128"/>
                <a:ea typeface="MS PMincho" panose="02020600040205080304" pitchFamily="18" charset="-128"/>
              </a:rPr>
              <a:t>姿勢</a:t>
            </a:r>
            <a:r>
              <a:rPr lang="ja-JP" altLang="en-US" sz="2000">
                <a:latin typeface="MS PMincho" panose="02020600040205080304" pitchFamily="18" charset="-128"/>
                <a:ea typeface="MS PMincho" panose="02020600040205080304" pitchFamily="18" charset="-128"/>
              </a:rPr>
              <a:t>を</a:t>
            </a:r>
            <a:r>
              <a:rPr lang="zh-CN" altLang="en-US" sz="2000" dirty="0">
                <a:latin typeface="MS PMincho" panose="02020600040205080304" pitchFamily="18" charset="-128"/>
                <a:ea typeface="MS PMincho" panose="02020600040205080304" pitchFamily="18" charset="-128"/>
              </a:rPr>
              <a:t>識別</a:t>
            </a:r>
            <a:r>
              <a:rPr lang="ja-JP" altLang="en-US" sz="2000">
                <a:latin typeface="MS PMincho" panose="02020600040205080304" pitchFamily="18" charset="-128"/>
                <a:ea typeface="MS PMincho" panose="02020600040205080304" pitchFamily="18" charset="-128"/>
              </a:rPr>
              <a:t>する。オブジェクト検出データセットの中で、動物関連の姿勢認識データセットは見たことがない。</a:t>
            </a:r>
            <a:endParaRPr kumimoji="1" lang="ja-JP" altLang="en-US" sz="2000"/>
          </a:p>
        </p:txBody>
      </p:sp>
      <p:pic>
        <p:nvPicPr>
          <p:cNvPr id="11" name="図 10" descr="道路, 若い, 乗る, 男 が含まれている画像&#10;&#10;自動的に生成された説明">
            <a:extLst>
              <a:ext uri="{FF2B5EF4-FFF2-40B4-BE49-F238E27FC236}">
                <a16:creationId xmlns:a16="http://schemas.microsoft.com/office/drawing/2014/main" id="{93F38EA0-CBE1-1D42-83BF-C8EE3C3264C9}"/>
              </a:ext>
            </a:extLst>
          </p:cNvPr>
          <p:cNvPicPr>
            <a:picLocks noChangeAspect="1"/>
          </p:cNvPicPr>
          <p:nvPr/>
        </p:nvPicPr>
        <p:blipFill>
          <a:blip r:embed="rId2"/>
          <a:stretch>
            <a:fillRect/>
          </a:stretch>
        </p:blipFill>
        <p:spPr>
          <a:xfrm>
            <a:off x="3175687" y="3974159"/>
            <a:ext cx="4238367" cy="2260462"/>
          </a:xfrm>
          <a:prstGeom prst="rect">
            <a:avLst/>
          </a:prstGeom>
        </p:spPr>
      </p:pic>
      <p:sp>
        <p:nvSpPr>
          <p:cNvPr id="13" name="テキスト ボックス 12">
            <a:extLst>
              <a:ext uri="{FF2B5EF4-FFF2-40B4-BE49-F238E27FC236}">
                <a16:creationId xmlns:a16="http://schemas.microsoft.com/office/drawing/2014/main" id="{113A42DF-791B-224C-8C99-99C6292C5FCB}"/>
              </a:ext>
            </a:extLst>
          </p:cNvPr>
          <p:cNvSpPr txBox="1"/>
          <p:nvPr/>
        </p:nvSpPr>
        <p:spPr>
          <a:xfrm>
            <a:off x="3927512" y="6361644"/>
            <a:ext cx="2392062" cy="369332"/>
          </a:xfrm>
          <a:prstGeom prst="rect">
            <a:avLst/>
          </a:prstGeom>
          <a:noFill/>
        </p:spPr>
        <p:txBody>
          <a:bodyPr wrap="square">
            <a:spAutoFit/>
          </a:bodyPr>
          <a:lstStyle/>
          <a:p>
            <a:r>
              <a:rPr lang="en-GB" altLang="zh-CN" sz="1800" dirty="0">
                <a:latin typeface="MS PMincho" panose="02020600040205080304" pitchFamily="18" charset="-128"/>
                <a:ea typeface="MS PMincho" panose="02020600040205080304" pitchFamily="18" charset="-128"/>
              </a:rPr>
              <a:t>coco </a:t>
            </a:r>
            <a:r>
              <a:rPr lang="ja-JP" altLang="en-US" sz="1800">
                <a:latin typeface="MS PMincho" panose="02020600040205080304" pitchFamily="18" charset="-128"/>
                <a:ea typeface="MS PMincho" panose="02020600040205080304" pitchFamily="18" charset="-128"/>
              </a:rPr>
              <a:t>データセットの例</a:t>
            </a:r>
            <a:endParaRPr lang="en-US" altLang="ja-JP" sz="1800" dirty="0">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1490712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54D4B11-596C-4849-ACF3-1B1A06A552C4}"/>
              </a:ext>
            </a:extLst>
          </p:cNvPr>
          <p:cNvSpPr>
            <a:spLocks noGrp="1"/>
          </p:cNvSpPr>
          <p:nvPr>
            <p:ph type="title"/>
          </p:nvPr>
        </p:nvSpPr>
        <p:spPr>
          <a:xfrm>
            <a:off x="1371599" y="294538"/>
            <a:ext cx="9895951" cy="1033669"/>
          </a:xfrm>
        </p:spPr>
        <p:txBody>
          <a:bodyPr>
            <a:normAutofit/>
          </a:bodyPr>
          <a:lstStyle/>
          <a:p>
            <a:r>
              <a:rPr lang="ja-JP" altLang="en-US" sz="4000">
                <a:solidFill>
                  <a:srgbClr val="FFFFFF"/>
                </a:solidFill>
              </a:rPr>
              <a:t>研究背景</a:t>
            </a:r>
            <a:endParaRPr kumimoji="1" lang="ja-JP" altLang="en-US" sz="4000">
              <a:solidFill>
                <a:srgbClr val="FFFFFF"/>
              </a:solidFill>
            </a:endParaRPr>
          </a:p>
        </p:txBody>
      </p:sp>
      <p:sp>
        <p:nvSpPr>
          <p:cNvPr id="6" name="コンテンツ プレースホルダー 2">
            <a:extLst>
              <a:ext uri="{FF2B5EF4-FFF2-40B4-BE49-F238E27FC236}">
                <a16:creationId xmlns:a16="http://schemas.microsoft.com/office/drawing/2014/main" id="{93EDB047-2645-7F4A-86D4-B64DBCFF47FE}"/>
              </a:ext>
            </a:extLst>
          </p:cNvPr>
          <p:cNvSpPr>
            <a:spLocks noGrp="1"/>
          </p:cNvSpPr>
          <p:nvPr>
            <p:ph idx="1"/>
          </p:nvPr>
        </p:nvSpPr>
        <p:spPr>
          <a:xfrm>
            <a:off x="1371599" y="2318197"/>
            <a:ext cx="9724031" cy="3683358"/>
          </a:xfrm>
        </p:spPr>
        <p:txBody>
          <a:bodyPr anchor="ctr">
            <a:normAutofit/>
          </a:bodyPr>
          <a:lstStyle/>
          <a:p>
            <a:r>
              <a:rPr lang="ja-JP" altLang="en-US" sz="2000" b="1">
                <a:latin typeface="MS PMincho" panose="02020600040205080304" pitchFamily="18" charset="-128"/>
                <a:ea typeface="MS PMincho" panose="02020600040205080304" pitchFamily="18" charset="-128"/>
              </a:rPr>
              <a:t>画像類似度測定</a:t>
            </a:r>
            <a:r>
              <a:rPr lang="zh-CN" altLang="en-US" sz="2000" b="1" dirty="0">
                <a:effectLst/>
                <a:latin typeface="MS PMincho" panose="02020600040205080304" pitchFamily="18" charset="-128"/>
                <a:ea typeface="MS PMincho" panose="02020600040205080304" pitchFamily="18" charset="-128"/>
              </a:rPr>
              <a:t>：</a:t>
            </a:r>
            <a:endParaRPr lang="en-US" altLang="zh-CN" sz="2000" b="1" dirty="0">
              <a:effectLst/>
              <a:latin typeface="MS PMincho" panose="02020600040205080304" pitchFamily="18" charset="-128"/>
              <a:ea typeface="MS PMincho" panose="02020600040205080304" pitchFamily="18" charset="-128"/>
            </a:endParaRPr>
          </a:p>
          <a:p>
            <a:pPr marL="0" indent="0">
              <a:buNone/>
            </a:pPr>
            <a:r>
              <a:rPr lang="en-US" altLang="ja-JP" sz="2000" dirty="0">
                <a:latin typeface="MS PMincho" panose="02020600040205080304" pitchFamily="18" charset="-128"/>
                <a:ea typeface="MS PMincho" panose="02020600040205080304" pitchFamily="18" charset="-128"/>
              </a:rPr>
              <a:t>LPIPS[5]</a:t>
            </a:r>
            <a:r>
              <a:rPr lang="ja-JP" altLang="en-US" sz="2000">
                <a:latin typeface="MS PMincho" panose="02020600040205080304" pitchFamily="18" charset="-128"/>
                <a:ea typeface="MS PMincho" panose="02020600040205080304" pitchFamily="18" charset="-128"/>
              </a:rPr>
              <a:t>は、画像の類似性を判断するための知覚メトリックとして深度機能を使用するインデックス。 </a:t>
            </a:r>
          </a:p>
          <a:p>
            <a:pPr marL="0" indent="0">
              <a:buNone/>
            </a:pPr>
            <a:r>
              <a:rPr lang="ja-JP" altLang="en-US" sz="2000">
                <a:latin typeface="MS PMincho" panose="02020600040205080304" pitchFamily="18" charset="-128"/>
                <a:ea typeface="MS PMincho" panose="02020600040205080304" pitchFamily="18" charset="-128"/>
              </a:rPr>
              <a:t>これは、</a:t>
            </a:r>
            <a:r>
              <a:rPr lang="en-US" altLang="ja-JP" sz="2000" dirty="0">
                <a:latin typeface="MS PMincho" panose="02020600040205080304" pitchFamily="18" charset="-128"/>
                <a:ea typeface="MS PMincho" panose="02020600040205080304" pitchFamily="18" charset="-128"/>
              </a:rPr>
              <a:t>SSIM</a:t>
            </a:r>
            <a:r>
              <a:rPr lang="ja-JP" altLang="en-US" sz="2000">
                <a:latin typeface="MS PMincho" panose="02020600040205080304" pitchFamily="18" charset="-128"/>
                <a:ea typeface="MS PMincho" panose="02020600040205080304" pitchFamily="18" charset="-128"/>
              </a:rPr>
              <a:t>や</a:t>
            </a:r>
            <a:r>
              <a:rPr lang="en-US" altLang="ja-JP" sz="2000" dirty="0">
                <a:latin typeface="MS PMincho" panose="02020600040205080304" pitchFamily="18" charset="-128"/>
                <a:ea typeface="MS PMincho" panose="02020600040205080304" pitchFamily="18" charset="-128"/>
              </a:rPr>
              <a:t>PSNR</a:t>
            </a:r>
            <a:r>
              <a:rPr lang="ja-JP" altLang="en-US" sz="2000">
                <a:latin typeface="MS PMincho" panose="02020600040205080304" pitchFamily="18" charset="-128"/>
                <a:ea typeface="MS PMincho" panose="02020600040205080304" pitchFamily="18" charset="-128"/>
              </a:rPr>
              <a:t>などの広く使用されている構造評価指標とは異なる。 </a:t>
            </a:r>
            <a:r>
              <a:rPr lang="en-US" altLang="ja-JP" sz="2000" dirty="0">
                <a:latin typeface="MS PMincho" panose="02020600040205080304" pitchFamily="18" charset="-128"/>
                <a:ea typeface="MS PMincho" panose="02020600040205080304" pitchFamily="18" charset="-128"/>
              </a:rPr>
              <a:t>2</a:t>
            </a:r>
            <a:r>
              <a:rPr lang="ja-JP" altLang="en-US" sz="2000">
                <a:latin typeface="MS PMincho" panose="02020600040205080304" pitchFamily="18" charset="-128"/>
                <a:ea typeface="MS PMincho" panose="02020600040205080304" pitchFamily="18" charset="-128"/>
              </a:rPr>
              <a:t>つの画像の類似性を評価するために、より人間らしい知覚方法を使用する。</a:t>
            </a:r>
            <a:endParaRPr lang="en-US" altLang="ja-JP" sz="2000" dirty="0">
              <a:latin typeface="MS PMincho" panose="02020600040205080304" pitchFamily="18" charset="-128"/>
              <a:ea typeface="MS PMincho" panose="02020600040205080304" pitchFamily="18" charset="-128"/>
            </a:endParaRPr>
          </a:p>
          <a:p>
            <a:pPr marL="0" indent="0">
              <a:buNone/>
            </a:pPr>
            <a:r>
              <a:rPr lang="ja-JP" altLang="en-US" sz="2000">
                <a:latin typeface="MS PMincho" panose="02020600040205080304" pitchFamily="18" charset="-128"/>
                <a:ea typeface="MS PMincho" panose="02020600040205080304" pitchFamily="18" charset="-128"/>
              </a:rPr>
              <a:t>動物摸倣はパフォーマンス能力を向上させる方法であるため、最終的には観客に見せられる。 現時点では、視覚的な類似性が特に重要であるため、動物摸倣の評価基準として</a:t>
            </a:r>
            <a:r>
              <a:rPr lang="en-US" altLang="ja-JP" sz="2000" dirty="0">
                <a:latin typeface="MS PMincho" panose="02020600040205080304" pitchFamily="18" charset="-128"/>
                <a:ea typeface="MS PMincho" panose="02020600040205080304" pitchFamily="18" charset="-128"/>
              </a:rPr>
              <a:t>LPIPS</a:t>
            </a:r>
            <a:r>
              <a:rPr lang="ja-JP" altLang="en-US" sz="2000">
                <a:latin typeface="MS PMincho" panose="02020600040205080304" pitchFamily="18" charset="-128"/>
                <a:ea typeface="MS PMincho" panose="02020600040205080304" pitchFamily="18" charset="-128"/>
              </a:rPr>
              <a:t>を選択する。</a:t>
            </a:r>
            <a:endParaRPr kumimoji="1" lang="ja-JP" altLang="en-US" sz="2000">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1012365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タイトル 1">
            <a:extLst>
              <a:ext uri="{FF2B5EF4-FFF2-40B4-BE49-F238E27FC236}">
                <a16:creationId xmlns:a16="http://schemas.microsoft.com/office/drawing/2014/main" id="{6C3E30FD-7D5B-3A44-AB65-634DD4F07BF3}"/>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ja-JP" altLang="en-US" sz="4000">
                <a:solidFill>
                  <a:srgbClr val="FFFFFF"/>
                </a:solidFill>
              </a:rPr>
              <a:t>研究方法</a:t>
            </a:r>
            <a:endParaRPr kumimoji="1" lang="en-US" altLang="ja-JP" sz="4000">
              <a:solidFill>
                <a:srgbClr val="FFFFFF"/>
              </a:solidFill>
            </a:endParaRPr>
          </a:p>
        </p:txBody>
      </p:sp>
      <p:pic>
        <p:nvPicPr>
          <p:cNvPr id="10" name="コンテンツ プレースホルダー 9" descr="屋外, 草, 座る, ベンチ が含まれている画像&#10;&#10;自動的に生成された説明">
            <a:extLst>
              <a:ext uri="{FF2B5EF4-FFF2-40B4-BE49-F238E27FC236}">
                <a16:creationId xmlns:a16="http://schemas.microsoft.com/office/drawing/2014/main" id="{6B33356C-B976-C84A-A854-BF20D2396076}"/>
              </a:ext>
            </a:extLst>
          </p:cNvPr>
          <p:cNvPicPr>
            <a:picLocks noGrp="1" noChangeAspect="1"/>
          </p:cNvPicPr>
          <p:nvPr>
            <p:ph sz="half" idx="2"/>
          </p:nvPr>
        </p:nvPicPr>
        <p:blipFill rotWithShape="1">
          <a:blip r:embed="rId2"/>
          <a:srcRect b="8677"/>
          <a:stretch/>
        </p:blipFill>
        <p:spPr>
          <a:xfrm>
            <a:off x="6098892" y="2492376"/>
            <a:ext cx="4802404" cy="3563372"/>
          </a:xfrm>
          <a:prstGeom prst="rect">
            <a:avLst/>
          </a:prstGeom>
        </p:spPr>
      </p:pic>
      <p:graphicFrame>
        <p:nvGraphicFramePr>
          <p:cNvPr id="9" name="コンテンツ プレースホルダー 2">
            <a:extLst>
              <a:ext uri="{FF2B5EF4-FFF2-40B4-BE49-F238E27FC236}">
                <a16:creationId xmlns:a16="http://schemas.microsoft.com/office/drawing/2014/main" id="{DD4EB6F9-C40B-92E5-DC35-ED42630A8107}"/>
              </a:ext>
            </a:extLst>
          </p:cNvPr>
          <p:cNvGraphicFramePr>
            <a:graphicFrameLocks noGrp="1"/>
          </p:cNvGraphicFramePr>
          <p:nvPr>
            <p:ph sz="half" idx="1"/>
            <p:extLst>
              <p:ext uri="{D42A27DB-BD31-4B8C-83A1-F6EECF244321}">
                <p14:modId xmlns:p14="http://schemas.microsoft.com/office/powerpoint/2010/main" val="3613010073"/>
              </p:ext>
            </p:extLst>
          </p:nvPr>
        </p:nvGraphicFramePr>
        <p:xfrm>
          <a:off x="1365269" y="2378076"/>
          <a:ext cx="4053545" cy="3563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テキスト ボックス 23">
            <a:extLst>
              <a:ext uri="{FF2B5EF4-FFF2-40B4-BE49-F238E27FC236}">
                <a16:creationId xmlns:a16="http://schemas.microsoft.com/office/drawing/2014/main" id="{63A3D47D-4E8A-A140-AE01-CCA4C94C01F9}"/>
              </a:ext>
            </a:extLst>
          </p:cNvPr>
          <p:cNvSpPr txBox="1"/>
          <p:nvPr/>
        </p:nvSpPr>
        <p:spPr>
          <a:xfrm>
            <a:off x="7218333" y="6217063"/>
            <a:ext cx="2563522" cy="307777"/>
          </a:xfrm>
          <a:prstGeom prst="rect">
            <a:avLst/>
          </a:prstGeom>
          <a:noFill/>
        </p:spPr>
        <p:txBody>
          <a:bodyPr wrap="none" rtlCol="0">
            <a:spAutoFit/>
          </a:bodyPr>
          <a:lstStyle/>
          <a:p>
            <a:r>
              <a:rPr lang="en-US" altLang="ja-JP" sz="1400" dirty="0" err="1">
                <a:latin typeface="MS PMincho" panose="02020600040205080304" pitchFamily="18" charset="-128"/>
                <a:ea typeface="MS PMincho" panose="02020600040205080304" pitchFamily="18" charset="-128"/>
              </a:rPr>
              <a:t>Qmonkey</a:t>
            </a:r>
            <a:r>
              <a:rPr lang="ja-JP" altLang="en-US" sz="1400">
                <a:latin typeface="MS PMincho" panose="02020600040205080304" pitchFamily="18" charset="-128"/>
                <a:ea typeface="MS PMincho" panose="02020600040205080304" pitchFamily="18" charset="-128"/>
              </a:rPr>
              <a:t>データセットのイメージ</a:t>
            </a:r>
            <a:endParaRPr kumimoji="1" lang="ja-JP" altLang="en-US" sz="1400">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180732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E6226434-B8CC-784D-B620-2FC498B2F9C2}"/>
              </a:ext>
            </a:extLst>
          </p:cNvPr>
          <p:cNvSpPr>
            <a:spLocks noGrp="1"/>
          </p:cNvSpPr>
          <p:nvPr>
            <p:ph type="title"/>
          </p:nvPr>
        </p:nvSpPr>
        <p:spPr>
          <a:xfrm>
            <a:off x="1136396" y="457201"/>
            <a:ext cx="5814240" cy="1556870"/>
          </a:xfrm>
        </p:spPr>
        <p:txBody>
          <a:bodyPr vert="horz" lIns="91440" tIns="45720" rIns="91440" bIns="45720" rtlCol="0" anchor="b">
            <a:normAutofit/>
          </a:bodyPr>
          <a:lstStyle/>
          <a:p>
            <a:r>
              <a:rPr lang="ja-JP" altLang="en-US" sz="4000"/>
              <a:t>研究方法</a:t>
            </a:r>
            <a:endParaRPr kumimoji="1" lang="en-US" altLang="ja-JP" sz="4000" dirty="0"/>
          </a:p>
        </p:txBody>
      </p:sp>
      <p:sp>
        <p:nvSpPr>
          <p:cNvPr id="3" name="コンテンツ プレースホルダー 2">
            <a:extLst>
              <a:ext uri="{FF2B5EF4-FFF2-40B4-BE49-F238E27FC236}">
                <a16:creationId xmlns:a16="http://schemas.microsoft.com/office/drawing/2014/main" id="{025E847A-5FE2-0D4B-AAAD-7C6EC1C5C4DC}"/>
              </a:ext>
            </a:extLst>
          </p:cNvPr>
          <p:cNvSpPr>
            <a:spLocks noGrp="1"/>
          </p:cNvSpPr>
          <p:nvPr>
            <p:ph sz="half" idx="1"/>
          </p:nvPr>
        </p:nvSpPr>
        <p:spPr>
          <a:xfrm>
            <a:off x="1136396" y="2277036"/>
            <a:ext cx="5814239" cy="3461155"/>
          </a:xfrm>
        </p:spPr>
        <p:txBody>
          <a:bodyPr vert="horz" lIns="91440" tIns="45720" rIns="91440" bIns="45720" rtlCol="0">
            <a:normAutofit/>
          </a:bodyPr>
          <a:lstStyle/>
          <a:p>
            <a:r>
              <a:rPr lang="ja-JP" altLang="en-US" sz="1800" b="1">
                <a:latin typeface="MS PMincho" panose="02020600040205080304" pitchFamily="18" charset="-128"/>
                <a:ea typeface="MS PMincho" panose="02020600040205080304" pitchFamily="18" charset="-128"/>
              </a:rPr>
              <a:t>ターゲットスケールの</a:t>
            </a:r>
            <a:r>
              <a:rPr lang="zh-CN" altLang="en-US" sz="1800" b="1" dirty="0">
                <a:latin typeface="MS PMincho" panose="02020600040205080304" pitchFamily="18" charset="-128"/>
                <a:ea typeface="MS PMincho" panose="02020600040205080304" pitchFamily="18" charset="-128"/>
              </a:rPr>
              <a:t>正規化</a:t>
            </a:r>
            <a:endParaRPr lang="en-US" altLang="ja-JP" sz="1800" b="1" dirty="0">
              <a:latin typeface="MS PMincho" panose="02020600040205080304" pitchFamily="18" charset="-128"/>
              <a:ea typeface="MS PMincho" panose="02020600040205080304" pitchFamily="18" charset="-128"/>
            </a:endParaRPr>
          </a:p>
          <a:p>
            <a:pPr marL="0" indent="0">
              <a:buNone/>
            </a:pPr>
            <a:r>
              <a:rPr lang="ja-JP" altLang="en-US" sz="1600">
                <a:latin typeface="MS PMincho" panose="02020600040205080304" pitchFamily="18" charset="-128"/>
                <a:ea typeface="MS PMincho" panose="02020600040205080304" pitchFamily="18" charset="-128"/>
              </a:rPr>
              <a:t>人と人の動作遷移では、ソース人物とターゲット人物のスケールが一致しないと、ターゲット人物が背景や周囲の物体に対して大きく見えたり、浮遊して見えたりする可能性がある。この問題に解決するために、</a:t>
            </a:r>
            <a:r>
              <a:rPr lang="en-US" altLang="ja-JP" sz="1600" dirty="0">
                <a:latin typeface="MS PMincho" panose="02020600040205080304" pitchFamily="18" charset="-128"/>
                <a:ea typeface="MS PMincho" panose="02020600040205080304" pitchFamily="18" charset="-128"/>
              </a:rPr>
              <a:t>Chan </a:t>
            </a:r>
            <a:r>
              <a:rPr lang="ja-JP" altLang="en-US" sz="1600">
                <a:latin typeface="MS PMincho" panose="02020600040205080304" pitchFamily="18" charset="-128"/>
                <a:ea typeface="MS PMincho" panose="02020600040205080304" pitchFamily="18" charset="-128"/>
              </a:rPr>
              <a:t>らは、グローバル ポーズ正規化の方法を考案した（</a:t>
            </a:r>
            <a:r>
              <a:rPr lang="en-US" altLang="ja-JP" sz="1600" dirty="0">
                <a:latin typeface="MS PMincho" panose="02020600040205080304" pitchFamily="18" charset="-128"/>
                <a:ea typeface="MS PMincho" panose="02020600040205080304" pitchFamily="18" charset="-128"/>
              </a:rPr>
              <a:t> everybody </a:t>
            </a:r>
            <a:r>
              <a:rPr lang="ja-JP" altLang="en-US" sz="1600">
                <a:latin typeface="MS PMincho" panose="02020600040205080304" pitchFamily="18" charset="-128"/>
                <a:ea typeface="MS PMincho" panose="02020600040205080304" pitchFamily="18" charset="-128"/>
              </a:rPr>
              <a:t>）。ソース ビデオ キャラクターの近点、遠点、鼻、足首の </a:t>
            </a:r>
            <a:r>
              <a:rPr lang="en-US" altLang="ja-JP" sz="1600" dirty="0">
                <a:latin typeface="MS PMincho" panose="02020600040205080304" pitchFamily="18" charset="-128"/>
                <a:ea typeface="MS PMincho" panose="02020600040205080304" pitchFamily="18" charset="-128"/>
              </a:rPr>
              <a:t>4 </a:t>
            </a:r>
            <a:r>
              <a:rPr lang="ja-JP" altLang="en-US" sz="1600">
                <a:latin typeface="MS PMincho" panose="02020600040205080304" pitchFamily="18" charset="-128"/>
                <a:ea typeface="MS PMincho" panose="02020600040205080304" pitchFamily="18" charset="-128"/>
              </a:rPr>
              <a:t>つの座標を基準として使用して、ターゲット ビデオ キャラクターの位置を修正し、生成されたターゲット ビデオをよりリアルにします。しかし、</a:t>
            </a:r>
            <a:r>
              <a:rPr lang="en-US" altLang="ja-JP" sz="1600" dirty="0">
                <a:latin typeface="MS PMincho" panose="02020600040205080304" pitchFamily="18" charset="-128"/>
                <a:ea typeface="MS PMincho" panose="02020600040205080304" pitchFamily="18" charset="-128"/>
              </a:rPr>
              <a:t> everybody[3]</a:t>
            </a:r>
            <a:r>
              <a:rPr lang="ja-JP" altLang="en-US" sz="1600">
                <a:latin typeface="MS PMincho" panose="02020600040205080304" pitchFamily="18" charset="-128"/>
                <a:ea typeface="MS PMincho" panose="02020600040205080304" pitchFamily="18" charset="-128"/>
              </a:rPr>
              <a:t>の正規化法は本研究の四足動物には適用されないため</a:t>
            </a:r>
            <a:r>
              <a:rPr lang="en-US" altLang="ja-JP" sz="1600" dirty="0">
                <a:latin typeface="MS PMincho" panose="02020600040205080304" pitchFamily="18" charset="-128"/>
                <a:ea typeface="MS PMincho" panose="02020600040205080304" pitchFamily="18" charset="-128"/>
              </a:rPr>
              <a:t>,</a:t>
            </a:r>
            <a:r>
              <a:rPr lang="ja-JP" altLang="en-US" sz="1600">
                <a:latin typeface="MS PMincho" panose="02020600040205080304" pitchFamily="18" charset="-128"/>
                <a:ea typeface="MS PMincho" panose="02020600040205080304" pitchFamily="18" charset="-128"/>
              </a:rPr>
              <a:t>本研究では新しい正規化法を提案した。</a:t>
            </a:r>
            <a:endParaRPr lang="en-US" altLang="ja-JP" sz="1600" dirty="0">
              <a:latin typeface="MS PMincho" panose="02020600040205080304" pitchFamily="18" charset="-128"/>
              <a:ea typeface="MS PMincho" panose="02020600040205080304" pitchFamily="18" charset="-128"/>
            </a:endParaRPr>
          </a:p>
          <a:p>
            <a:pPr marL="0" indent="0" algn="ctr">
              <a:buNone/>
            </a:pPr>
            <a:r>
              <a:rPr lang="en-US" altLang="ja-JP" sz="1600" dirty="0" err="1">
                <a:latin typeface="MS PMincho" panose="02020600040205080304" pitchFamily="18" charset="-128"/>
                <a:ea typeface="MS PMincho" panose="02020600040205080304" pitchFamily="18" charset="-128"/>
              </a:rPr>
              <a:t>Wscale</a:t>
            </a:r>
            <a:r>
              <a:rPr lang="en-US" altLang="ja-JP" sz="1600" dirty="0">
                <a:latin typeface="MS PMincho" panose="02020600040205080304" pitchFamily="18" charset="-128"/>
                <a:ea typeface="MS PMincho" panose="02020600040205080304" pitchFamily="18" charset="-128"/>
              </a:rPr>
              <a:t> = (</a:t>
            </a:r>
            <a:r>
              <a:rPr lang="en-US" altLang="ja-JP" sz="1600" dirty="0" err="1">
                <a:latin typeface="MS PMincho" panose="02020600040205080304" pitchFamily="18" charset="-128"/>
                <a:ea typeface="MS PMincho" panose="02020600040205080304" pitchFamily="18" charset="-128"/>
              </a:rPr>
              <a:t>Mwidth</a:t>
            </a:r>
            <a:r>
              <a:rPr lang="en-US" altLang="ja-JP" sz="1600" dirty="0">
                <a:latin typeface="MS PMincho" panose="02020600040205080304" pitchFamily="18" charset="-128"/>
                <a:ea typeface="MS PMincho" panose="02020600040205080304" pitchFamily="18" charset="-128"/>
              </a:rPr>
              <a:t>/ </a:t>
            </a:r>
            <a:r>
              <a:rPr lang="en-US" altLang="ja-JP" sz="1600" dirty="0" err="1">
                <a:latin typeface="MS PMincho" panose="02020600040205080304" pitchFamily="18" charset="-128"/>
                <a:ea typeface="MS PMincho" panose="02020600040205080304" pitchFamily="18" charset="-128"/>
              </a:rPr>
              <a:t>Pwidth</a:t>
            </a:r>
            <a:r>
              <a:rPr lang="en-US" altLang="ja-JP" sz="1600" dirty="0">
                <a:latin typeface="MS PMincho" panose="02020600040205080304" pitchFamily="18" charset="-128"/>
                <a:ea typeface="MS PMincho" panose="02020600040205080304" pitchFamily="18" charset="-128"/>
              </a:rPr>
              <a:t>) </a:t>
            </a:r>
            <a:r>
              <a:rPr lang="en-US" altLang="zh-CN" sz="1600" dirty="0">
                <a:latin typeface="MS PMincho" panose="02020600040205080304" pitchFamily="18" charset="-128"/>
                <a:ea typeface="MS PMincho" panose="02020600040205080304" pitchFamily="18" charset="-128"/>
              </a:rPr>
              <a:t>-</a:t>
            </a:r>
            <a:r>
              <a:rPr lang="en-US" altLang="ja-JP" sz="1600" dirty="0">
                <a:latin typeface="MS PMincho" panose="02020600040205080304" pitchFamily="18" charset="-128"/>
                <a:ea typeface="MS PMincho" panose="02020600040205080304" pitchFamily="18" charset="-128"/>
              </a:rPr>
              <a:t>1</a:t>
            </a:r>
          </a:p>
          <a:p>
            <a:pPr marL="0" indent="0" algn="ctr">
              <a:buNone/>
            </a:pPr>
            <a:r>
              <a:rPr lang="en-US" altLang="ja-JP" sz="1600" dirty="0" err="1">
                <a:latin typeface="MS PMincho" panose="02020600040205080304" pitchFamily="18" charset="-128"/>
                <a:ea typeface="MS PMincho" panose="02020600040205080304" pitchFamily="18" charset="-128"/>
              </a:rPr>
              <a:t>Hscale</a:t>
            </a:r>
            <a:r>
              <a:rPr lang="en-US" altLang="ja-JP" sz="1600" dirty="0">
                <a:latin typeface="MS PMincho" panose="02020600040205080304" pitchFamily="18" charset="-128"/>
                <a:ea typeface="MS PMincho" panose="02020600040205080304" pitchFamily="18" charset="-128"/>
              </a:rPr>
              <a:t> = (</a:t>
            </a:r>
            <a:r>
              <a:rPr lang="en-US" altLang="ja-JP" sz="1600" dirty="0" err="1">
                <a:latin typeface="MS PMincho" panose="02020600040205080304" pitchFamily="18" charset="-128"/>
                <a:ea typeface="MS PMincho" panose="02020600040205080304" pitchFamily="18" charset="-128"/>
              </a:rPr>
              <a:t>Mhigh</a:t>
            </a:r>
            <a:r>
              <a:rPr lang="en-US" altLang="ja-JP" sz="1600" dirty="0">
                <a:latin typeface="MS PMincho" panose="02020600040205080304" pitchFamily="18" charset="-128"/>
                <a:ea typeface="MS PMincho" panose="02020600040205080304" pitchFamily="18" charset="-128"/>
              </a:rPr>
              <a:t>/ </a:t>
            </a:r>
            <a:r>
              <a:rPr lang="en-US" altLang="ja-JP" sz="1600" dirty="0" err="1">
                <a:latin typeface="MS PMincho" panose="02020600040205080304" pitchFamily="18" charset="-128"/>
                <a:ea typeface="MS PMincho" panose="02020600040205080304" pitchFamily="18" charset="-128"/>
              </a:rPr>
              <a:t>Phigh</a:t>
            </a:r>
            <a:r>
              <a:rPr lang="en-US" altLang="ja-JP" sz="1600" dirty="0">
                <a:latin typeface="MS PMincho" panose="02020600040205080304" pitchFamily="18" charset="-128"/>
                <a:ea typeface="MS PMincho" panose="02020600040205080304" pitchFamily="18" charset="-128"/>
              </a:rPr>
              <a:t>) </a:t>
            </a:r>
            <a:r>
              <a:rPr lang="en-US" altLang="zh-CN" sz="1600" dirty="0">
                <a:latin typeface="MS PMincho" panose="02020600040205080304" pitchFamily="18" charset="-128"/>
                <a:ea typeface="MS PMincho" panose="02020600040205080304" pitchFamily="18" charset="-128"/>
              </a:rPr>
              <a:t>-</a:t>
            </a:r>
            <a:r>
              <a:rPr lang="en-US" altLang="ja-JP" sz="1600" dirty="0">
                <a:latin typeface="MS PMincho" panose="02020600040205080304" pitchFamily="18" charset="-128"/>
                <a:ea typeface="MS PMincho" panose="02020600040205080304" pitchFamily="18" charset="-128"/>
              </a:rPr>
              <a:t>1</a:t>
            </a:r>
          </a:p>
          <a:p>
            <a:endParaRPr kumimoji="1" lang="en-US" altLang="ja-JP" sz="1600" dirty="0"/>
          </a:p>
        </p:txBody>
      </p:sp>
      <p:pic>
        <p:nvPicPr>
          <p:cNvPr id="6" name="図 5" descr="図形&#10;&#10;中程度の精度で自動的に生成された説明">
            <a:extLst>
              <a:ext uri="{FF2B5EF4-FFF2-40B4-BE49-F238E27FC236}">
                <a16:creationId xmlns:a16="http://schemas.microsoft.com/office/drawing/2014/main" id="{742CB8C4-5050-2F47-B26C-7C2472E4CF8F}"/>
              </a:ext>
            </a:extLst>
          </p:cNvPr>
          <p:cNvPicPr>
            <a:picLocks noChangeAspect="1"/>
          </p:cNvPicPr>
          <p:nvPr/>
        </p:nvPicPr>
        <p:blipFill>
          <a:blip r:embed="rId2"/>
          <a:stretch>
            <a:fillRect/>
          </a:stretch>
        </p:blipFill>
        <p:spPr>
          <a:xfrm>
            <a:off x="6963473" y="2063562"/>
            <a:ext cx="2290313" cy="2210153"/>
          </a:xfrm>
          <a:prstGeom prst="rect">
            <a:avLst/>
          </a:prstGeom>
        </p:spPr>
      </p:pic>
      <p:pic>
        <p:nvPicPr>
          <p:cNvPr id="5" name="図 4" descr="記号 が含まれている画像&#10;&#10;自動的に生成された説明">
            <a:extLst>
              <a:ext uri="{FF2B5EF4-FFF2-40B4-BE49-F238E27FC236}">
                <a16:creationId xmlns:a16="http://schemas.microsoft.com/office/drawing/2014/main" id="{F46C6CC1-55B9-CD4D-8B4D-5705ABE0E9AD}"/>
              </a:ext>
            </a:extLst>
          </p:cNvPr>
          <p:cNvPicPr>
            <a:picLocks noChangeAspect="1"/>
          </p:cNvPicPr>
          <p:nvPr/>
        </p:nvPicPr>
        <p:blipFill>
          <a:blip r:embed="rId3"/>
          <a:stretch>
            <a:fillRect/>
          </a:stretch>
        </p:blipFill>
        <p:spPr>
          <a:xfrm>
            <a:off x="9304361" y="2030452"/>
            <a:ext cx="2324624" cy="2243263"/>
          </a:xfrm>
          <a:prstGeom prst="rect">
            <a:avLst/>
          </a:prstGeom>
        </p:spPr>
      </p:pic>
      <p:sp>
        <p:nvSpPr>
          <p:cNvPr id="13" name="Rectangle 12">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テキスト ボックス 9">
            <a:extLst>
              <a:ext uri="{FF2B5EF4-FFF2-40B4-BE49-F238E27FC236}">
                <a16:creationId xmlns:a16="http://schemas.microsoft.com/office/drawing/2014/main" id="{5BA4A446-DA2A-D147-BB64-EF8F0C53C2C2}"/>
              </a:ext>
            </a:extLst>
          </p:cNvPr>
          <p:cNvSpPr txBox="1"/>
          <p:nvPr/>
        </p:nvSpPr>
        <p:spPr>
          <a:xfrm>
            <a:off x="8686800" y="4504660"/>
            <a:ext cx="1120984" cy="369332"/>
          </a:xfrm>
          <a:prstGeom prst="rect">
            <a:avLst/>
          </a:prstGeom>
          <a:noFill/>
        </p:spPr>
        <p:txBody>
          <a:bodyPr wrap="square" rtlCol="0">
            <a:spAutoFit/>
          </a:bodyPr>
          <a:lstStyle/>
          <a:p>
            <a:r>
              <a:rPr lang="ja-JP" altLang="en-US">
                <a:latin typeface="MS PMincho" panose="02020600040205080304" pitchFamily="18" charset="-128"/>
                <a:ea typeface="MS PMincho" panose="02020600040205080304" pitchFamily="18" charset="-128"/>
              </a:rPr>
              <a:t>計算の例</a:t>
            </a:r>
            <a:endParaRPr kumimoji="1" lang="ja-JP" altLang="en-US">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1614776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タイトル 1">
            <a:extLst>
              <a:ext uri="{FF2B5EF4-FFF2-40B4-BE49-F238E27FC236}">
                <a16:creationId xmlns:a16="http://schemas.microsoft.com/office/drawing/2014/main" id="{C25D853D-0B43-BF43-BBDA-2600E00CC6F7}"/>
              </a:ext>
            </a:extLst>
          </p:cNvPr>
          <p:cNvSpPr>
            <a:spLocks noGrp="1"/>
          </p:cNvSpPr>
          <p:nvPr>
            <p:ph type="title"/>
          </p:nvPr>
        </p:nvSpPr>
        <p:spPr>
          <a:xfrm>
            <a:off x="958506" y="800392"/>
            <a:ext cx="10264697" cy="1212102"/>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rPr>
              <a:t>研究方法</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EA098AF7-BF73-204D-B1A3-90C20AF27295}"/>
              </a:ext>
            </a:extLst>
          </p:cNvPr>
          <p:cNvSpPr>
            <a:spLocks noGrp="1"/>
          </p:cNvSpPr>
          <p:nvPr>
            <p:ph idx="1"/>
          </p:nvPr>
        </p:nvSpPr>
        <p:spPr>
          <a:xfrm>
            <a:off x="1119322" y="2393949"/>
            <a:ext cx="4178235" cy="3828335"/>
          </a:xfrm>
        </p:spPr>
        <p:txBody>
          <a:bodyPr anchor="ctr">
            <a:normAutofit/>
          </a:bodyPr>
          <a:lstStyle/>
          <a:p>
            <a:pPr marL="0" indent="0">
              <a:buNone/>
            </a:pPr>
            <a:r>
              <a:rPr lang="ja-JP" altLang="en-US" sz="2000" b="1">
                <a:latin typeface="MS PMincho" panose="02020600040205080304" pitchFamily="18" charset="-128"/>
                <a:ea typeface="MS PMincho" panose="02020600040205080304" pitchFamily="18" charset="-128"/>
                <a:sym typeface="+mn-ea"/>
              </a:rPr>
              <a:t>本研究</a:t>
            </a:r>
            <a:r>
              <a:rPr lang="ja-JP" altLang="en-US" sz="2000" b="1">
                <a:latin typeface="MS PMincho" panose="02020600040205080304" pitchFamily="18" charset="-128"/>
                <a:ea typeface="MS PMincho" panose="02020600040205080304" pitchFamily="18" charset="-128"/>
              </a:rPr>
              <a:t>の</a:t>
            </a:r>
            <a:r>
              <a:rPr lang="ja-JP" altLang="en-US" sz="2000" b="1">
                <a:latin typeface="MS PMincho" panose="02020600040205080304" pitchFamily="18" charset="-128"/>
                <a:ea typeface="MS PMincho" panose="02020600040205080304" pitchFamily="18" charset="-128"/>
                <a:sym typeface="+mn-ea"/>
              </a:rPr>
              <a:t>正規化方法</a:t>
            </a:r>
            <a:r>
              <a:rPr lang="ja-JP" altLang="en-US" sz="2000" b="1">
                <a:latin typeface="MS PMincho" panose="02020600040205080304" pitchFamily="18" charset="-128"/>
                <a:ea typeface="MS PMincho" panose="02020600040205080304" pitchFamily="18" charset="-128"/>
              </a:rPr>
              <a:t>と</a:t>
            </a:r>
            <a:r>
              <a:rPr lang="en" altLang="zh-CN" sz="2000" b="1" dirty="0">
                <a:latin typeface="MS PMincho" panose="02020600040205080304" pitchFamily="18" charset="-128"/>
                <a:ea typeface="MS PMincho" panose="02020600040205080304" pitchFamily="18" charset="-128"/>
              </a:rPr>
              <a:t>everybody[3]</a:t>
            </a:r>
            <a:r>
              <a:rPr lang="ja-JP" altLang="en-US" sz="2000" b="1">
                <a:latin typeface="MS PMincho" panose="02020600040205080304" pitchFamily="18" charset="-128"/>
                <a:ea typeface="MS PMincho" panose="02020600040205080304" pitchFamily="18" charset="-128"/>
              </a:rPr>
              <a:t>の</a:t>
            </a:r>
            <a:r>
              <a:rPr lang="ja-JP" altLang="en-US" sz="2000" b="1">
                <a:latin typeface="MS PMincho" panose="02020600040205080304" pitchFamily="18" charset="-128"/>
                <a:ea typeface="MS PMincho" panose="02020600040205080304" pitchFamily="18" charset="-128"/>
                <a:sym typeface="+mn-ea"/>
              </a:rPr>
              <a:t>正規化方法の比較図</a:t>
            </a:r>
            <a:endParaRPr lang="en-US" altLang="ja-JP" sz="2000" b="1" dirty="0">
              <a:latin typeface="MS PMincho" panose="02020600040205080304" pitchFamily="18" charset="-128"/>
              <a:ea typeface="MS PMincho" panose="02020600040205080304" pitchFamily="18" charset="-128"/>
              <a:sym typeface="+mn-ea"/>
            </a:endParaRPr>
          </a:p>
          <a:p>
            <a:pPr marL="0" indent="0">
              <a:buNone/>
            </a:pPr>
            <a:r>
              <a:rPr lang="zh-CN" altLang="en-US" sz="1600" dirty="0">
                <a:latin typeface="MS PMincho" panose="02020600040205080304" pitchFamily="18" charset="-128"/>
                <a:ea typeface="MS PMincho" panose="02020600040205080304" pitchFamily="18" charset="-128"/>
              </a:rPr>
              <a:t>人間</a:t>
            </a:r>
            <a:r>
              <a:rPr lang="ja-JP" altLang="en-US" sz="1600">
                <a:latin typeface="MS PMincho" panose="02020600040205080304" pitchFamily="18" charset="-128"/>
                <a:ea typeface="MS PMincho" panose="02020600040205080304" pitchFamily="18" charset="-128"/>
              </a:rPr>
              <a:t>がサルを</a:t>
            </a:r>
            <a:r>
              <a:rPr lang="zh-CN" altLang="en-US" sz="1600" dirty="0">
                <a:latin typeface="MS PMincho" panose="02020600040205080304" pitchFamily="18" charset="-128"/>
                <a:ea typeface="MS PMincho" panose="02020600040205080304" pitchFamily="18" charset="-128"/>
              </a:rPr>
              <a:t>模倣</a:t>
            </a:r>
            <a:r>
              <a:rPr lang="ja-JP" altLang="en-US" sz="1600">
                <a:latin typeface="MS PMincho" panose="02020600040205080304" pitchFamily="18" charset="-128"/>
                <a:ea typeface="MS PMincho" panose="02020600040205080304" pitchFamily="18" charset="-128"/>
              </a:rPr>
              <a:t>する</a:t>
            </a:r>
            <a:r>
              <a:rPr lang="zh-CN" altLang="en-US" sz="1600" dirty="0">
                <a:latin typeface="MS PMincho" panose="02020600040205080304" pitchFamily="18" charset="-128"/>
                <a:ea typeface="MS PMincho" panose="02020600040205080304" pitchFamily="18" charset="-128"/>
              </a:rPr>
              <a:t>図</a:t>
            </a:r>
            <a:r>
              <a:rPr lang="ja-JP" altLang="en-US" sz="1600">
                <a:latin typeface="MS PMincho" panose="02020600040205080304" pitchFamily="18" charset="-128"/>
                <a:ea typeface="MS PMincho" panose="02020600040205080304" pitchFamily="18" charset="-128"/>
              </a:rPr>
              <a:t>とサルの</a:t>
            </a:r>
            <a:r>
              <a:rPr lang="zh-CN" altLang="en-US" sz="1600" dirty="0">
                <a:latin typeface="MS PMincho" panose="02020600040205080304" pitchFamily="18" charset="-128"/>
                <a:ea typeface="MS PMincho" panose="02020600040205080304" pitchFamily="18" charset="-128"/>
              </a:rPr>
              <a:t>図</a:t>
            </a:r>
            <a:r>
              <a:rPr lang="ja-JP" altLang="en-US" sz="1600">
                <a:latin typeface="MS PMincho" panose="02020600040205080304" pitchFamily="18" charset="-128"/>
                <a:ea typeface="MS PMincho" panose="02020600040205080304" pitchFamily="18" charset="-128"/>
              </a:rPr>
              <a:t>に</a:t>
            </a:r>
            <a:r>
              <a:rPr lang="zh-CN" altLang="en-US" sz="1600" dirty="0">
                <a:latin typeface="MS PMincho" panose="02020600040205080304" pitchFamily="18" charset="-128"/>
                <a:ea typeface="MS PMincho" panose="02020600040205080304" pitchFamily="18" charset="-128"/>
              </a:rPr>
              <a:t>基</a:t>
            </a:r>
            <a:r>
              <a:rPr lang="ja-JP" altLang="en-US" sz="1600">
                <a:latin typeface="MS PMincho" panose="02020600040205080304" pitchFamily="18" charset="-128"/>
                <a:ea typeface="MS PMincho" panose="02020600040205080304" pitchFamily="18" charset="-128"/>
              </a:rPr>
              <a:t>づくモデルでは、</a:t>
            </a:r>
            <a:r>
              <a:rPr lang="zh-CN" altLang="en-US" sz="1600" dirty="0">
                <a:latin typeface="MS PMincho" panose="02020600040205080304" pitchFamily="18" charset="-128"/>
                <a:ea typeface="MS PMincho" panose="02020600040205080304" pitchFamily="18" charset="-128"/>
                <a:sym typeface="+mn-ea"/>
              </a:rPr>
              <a:t>本研究</a:t>
            </a:r>
            <a:r>
              <a:rPr lang="ja-JP" altLang="en-US" sz="1600">
                <a:latin typeface="MS PMincho" panose="02020600040205080304" pitchFamily="18" charset="-128"/>
                <a:ea typeface="MS PMincho" panose="02020600040205080304" pitchFamily="18" charset="-128"/>
              </a:rPr>
              <a:t>の</a:t>
            </a:r>
            <a:r>
              <a:rPr lang="zh-CN" altLang="en-US" sz="1600" dirty="0">
                <a:latin typeface="MS PMincho" panose="02020600040205080304" pitchFamily="18" charset="-128"/>
                <a:ea typeface="MS PMincho" panose="02020600040205080304" pitchFamily="18" charset="-128"/>
                <a:sym typeface="+mn-ea"/>
              </a:rPr>
              <a:t>正規化方法</a:t>
            </a:r>
            <a:r>
              <a:rPr lang="ja-JP" altLang="en-US" sz="1600">
                <a:latin typeface="MS PMincho" panose="02020600040205080304" pitchFamily="18" charset="-128"/>
                <a:ea typeface="MS PMincho" panose="02020600040205080304" pitchFamily="18" charset="-128"/>
              </a:rPr>
              <a:t>と</a:t>
            </a:r>
            <a:r>
              <a:rPr lang="en" altLang="zh-CN" sz="1600" dirty="0">
                <a:latin typeface="MS PMincho" panose="02020600040205080304" pitchFamily="18" charset="-128"/>
                <a:ea typeface="MS PMincho" panose="02020600040205080304" pitchFamily="18" charset="-128"/>
              </a:rPr>
              <a:t>everybody</a:t>
            </a:r>
            <a:r>
              <a:rPr lang="ja-JP" altLang="en-US" sz="1600">
                <a:latin typeface="MS PMincho" panose="02020600040205080304" pitchFamily="18" charset="-128"/>
                <a:ea typeface="MS PMincho" panose="02020600040205080304" pitchFamily="18" charset="-128"/>
              </a:rPr>
              <a:t>の</a:t>
            </a:r>
            <a:r>
              <a:rPr lang="zh-CN" altLang="en-US" sz="1600" dirty="0">
                <a:latin typeface="MS PMincho" panose="02020600040205080304" pitchFamily="18" charset="-128"/>
                <a:ea typeface="MS PMincho" panose="02020600040205080304" pitchFamily="18" charset="-128"/>
                <a:sym typeface="+mn-ea"/>
              </a:rPr>
              <a:t>正規化方法</a:t>
            </a:r>
            <a:r>
              <a:rPr lang="ja-JP" altLang="en-US" sz="1600">
                <a:latin typeface="MS PMincho" panose="02020600040205080304" pitchFamily="18" charset="-128"/>
                <a:ea typeface="MS PMincho" panose="02020600040205080304" pitchFamily="18" charset="-128"/>
              </a:rPr>
              <a:t>がそれぞれ</a:t>
            </a:r>
            <a:r>
              <a:rPr lang="zh-CN" altLang="en-US" sz="1600" dirty="0">
                <a:latin typeface="MS PMincho" panose="02020600040205080304" pitchFamily="18" charset="-128"/>
                <a:ea typeface="MS PMincho" panose="02020600040205080304" pitchFamily="18" charset="-128"/>
              </a:rPr>
              <a:t>姿勢図</a:t>
            </a:r>
            <a:r>
              <a:rPr lang="ja-JP" altLang="en-US" sz="1600">
                <a:latin typeface="MS PMincho" panose="02020600040205080304" pitchFamily="18" charset="-128"/>
                <a:ea typeface="MS PMincho" panose="02020600040205080304" pitchFamily="18" charset="-128"/>
              </a:rPr>
              <a:t>を</a:t>
            </a:r>
            <a:r>
              <a:rPr lang="zh-CN" altLang="en-US" sz="1600" dirty="0">
                <a:latin typeface="MS PMincho" panose="02020600040205080304" pitchFamily="18" charset="-128"/>
                <a:ea typeface="MS PMincho" panose="02020600040205080304" pitchFamily="18" charset="-128"/>
              </a:rPr>
              <a:t>生成</a:t>
            </a:r>
            <a:r>
              <a:rPr lang="ja-JP" altLang="en-US" sz="1600">
                <a:latin typeface="MS PMincho" panose="02020600040205080304" pitchFamily="18" charset="-128"/>
                <a:ea typeface="MS PMincho" panose="02020600040205080304" pitchFamily="18" charset="-128"/>
              </a:rPr>
              <a:t>したの</a:t>
            </a:r>
            <a:r>
              <a:rPr lang="zh-CN" altLang="en-US" sz="1600" dirty="0">
                <a:latin typeface="MS PMincho" panose="02020600040205080304" pitchFamily="18" charset="-128"/>
                <a:ea typeface="MS PMincho" panose="02020600040205080304" pitchFamily="18" charset="-128"/>
              </a:rPr>
              <a:t>手法</a:t>
            </a:r>
            <a:r>
              <a:rPr lang="ja-JP" altLang="en-US" sz="1600">
                <a:latin typeface="MS PMincho" panose="02020600040205080304" pitchFamily="18" charset="-128"/>
                <a:ea typeface="MS PMincho" panose="02020600040205080304" pitchFamily="18" charset="-128"/>
              </a:rPr>
              <a:t>では</a:t>
            </a:r>
            <a:r>
              <a:rPr lang="zh-CN" altLang="en-US" sz="1600" dirty="0">
                <a:latin typeface="MS PMincho" panose="02020600040205080304" pitchFamily="18" charset="-128"/>
                <a:ea typeface="MS PMincho" panose="02020600040205080304" pitchFamily="18" charset="-128"/>
              </a:rPr>
              <a:t>姿勢図</a:t>
            </a:r>
            <a:r>
              <a:rPr lang="ja-JP" altLang="en-US" sz="1600">
                <a:latin typeface="MS PMincho" panose="02020600040205080304" pitchFamily="18" charset="-128"/>
                <a:ea typeface="MS PMincho" panose="02020600040205080304" pitchFamily="18" charset="-128"/>
              </a:rPr>
              <a:t>のサイズが</a:t>
            </a:r>
            <a:r>
              <a:rPr lang="zh-CN" altLang="en-US" sz="1600" dirty="0">
                <a:latin typeface="MS PMincho" panose="02020600040205080304" pitchFamily="18" charset="-128"/>
                <a:ea typeface="MS PMincho" panose="02020600040205080304" pitchFamily="18" charset="-128"/>
              </a:rPr>
              <a:t>原図</a:t>
            </a:r>
            <a:r>
              <a:rPr lang="ja-JP" altLang="en-US" sz="1600">
                <a:latin typeface="MS PMincho" panose="02020600040205080304" pitchFamily="18" charset="-128"/>
                <a:ea typeface="MS PMincho" panose="02020600040205080304" pitchFamily="18" charset="-128"/>
              </a:rPr>
              <a:t>に</a:t>
            </a:r>
            <a:r>
              <a:rPr lang="zh-CN" altLang="en-US" sz="1600" dirty="0">
                <a:latin typeface="MS PMincho" panose="02020600040205080304" pitchFamily="18" charset="-128"/>
                <a:ea typeface="MS PMincho" panose="02020600040205080304" pitchFamily="18" charset="-128"/>
              </a:rPr>
              <a:t>近</a:t>
            </a:r>
            <a:r>
              <a:rPr lang="ja-JP" altLang="en-US" sz="1600">
                <a:latin typeface="MS PMincho" panose="02020600040205080304" pitchFamily="18" charset="-128"/>
                <a:ea typeface="MS PMincho" panose="02020600040205080304" pitchFamily="18" charset="-128"/>
              </a:rPr>
              <a:t>い。</a:t>
            </a:r>
          </a:p>
          <a:p>
            <a:pPr marL="0" indent="0">
              <a:buNone/>
            </a:pPr>
            <a:r>
              <a:rPr lang="en" altLang="ja-JP" sz="1600" dirty="0">
                <a:latin typeface="MS PMincho" panose="02020600040205080304" pitchFamily="18" charset="-128"/>
                <a:ea typeface="MS PMincho" panose="02020600040205080304" pitchFamily="18" charset="-128"/>
              </a:rPr>
              <a:t>Everybody</a:t>
            </a:r>
            <a:r>
              <a:rPr lang="ja-JP" altLang="en-US" sz="1600">
                <a:latin typeface="MS PMincho" panose="02020600040205080304" pitchFamily="18" charset="-128"/>
                <a:ea typeface="MS PMincho" panose="02020600040205080304" pitchFamily="18" charset="-128"/>
              </a:rPr>
              <a:t>の</a:t>
            </a:r>
            <a:r>
              <a:rPr lang="zh-CN" altLang="en-US" sz="1600" dirty="0">
                <a:latin typeface="MS PMincho" panose="02020600040205080304" pitchFamily="18" charset="-128"/>
                <a:ea typeface="MS PMincho" panose="02020600040205080304" pitchFamily="18" charset="-128"/>
                <a:sym typeface="+mn-ea"/>
              </a:rPr>
              <a:t>正規化方法</a:t>
            </a:r>
            <a:r>
              <a:rPr lang="ja-JP" altLang="en-US" sz="1600">
                <a:latin typeface="MS PMincho" panose="02020600040205080304" pitchFamily="18" charset="-128"/>
                <a:ea typeface="MS PMincho" panose="02020600040205080304" pitchFamily="18" charset="-128"/>
              </a:rPr>
              <a:t>は、サイズが</a:t>
            </a:r>
            <a:r>
              <a:rPr lang="zh-CN" altLang="en-US" sz="1600" dirty="0">
                <a:latin typeface="MS PMincho" panose="02020600040205080304" pitchFamily="18" charset="-128"/>
                <a:ea typeface="MS PMincho" panose="02020600040205080304" pitchFamily="18" charset="-128"/>
              </a:rPr>
              <a:t>大</a:t>
            </a:r>
            <a:r>
              <a:rPr lang="ja-JP" altLang="en-US" sz="1600">
                <a:latin typeface="MS PMincho" panose="02020600040205080304" pitchFamily="18" charset="-128"/>
                <a:ea typeface="MS PMincho" panose="02020600040205080304" pitchFamily="18" charset="-128"/>
              </a:rPr>
              <a:t>きすぎると</a:t>
            </a:r>
            <a:r>
              <a:rPr lang="zh-CN" altLang="en-US" sz="1600" dirty="0">
                <a:latin typeface="MS PMincho" panose="02020600040205080304" pitchFamily="18" charset="-128"/>
                <a:ea typeface="MS PMincho" panose="02020600040205080304" pitchFamily="18" charset="-128"/>
              </a:rPr>
              <a:t>関節</a:t>
            </a:r>
            <a:r>
              <a:rPr lang="ja-JP" altLang="en-US" sz="1600">
                <a:latin typeface="MS PMincho" panose="02020600040205080304" pitchFamily="18" charset="-128"/>
                <a:ea typeface="MS PMincho" panose="02020600040205080304" pitchFamily="18" charset="-128"/>
              </a:rPr>
              <a:t>の</a:t>
            </a:r>
            <a:r>
              <a:rPr lang="zh-CN" altLang="en-US" sz="1600" dirty="0">
                <a:latin typeface="MS PMincho" panose="02020600040205080304" pitchFamily="18" charset="-128"/>
                <a:ea typeface="MS PMincho" panose="02020600040205080304" pitchFamily="18" charset="-128"/>
              </a:rPr>
              <a:t>一部</a:t>
            </a:r>
            <a:r>
              <a:rPr lang="ja-JP" altLang="en-US" sz="1600">
                <a:latin typeface="MS PMincho" panose="02020600040205080304" pitchFamily="18" charset="-128"/>
                <a:ea typeface="MS PMincho" panose="02020600040205080304" pitchFamily="18" charset="-128"/>
              </a:rPr>
              <a:t>が</a:t>
            </a:r>
            <a:r>
              <a:rPr lang="zh-CN" altLang="en-US" sz="1600" dirty="0">
                <a:latin typeface="MS PMincho" panose="02020600040205080304" pitchFamily="18" charset="-128"/>
                <a:ea typeface="MS PMincho" panose="02020600040205080304" pitchFamily="18" charset="-128"/>
              </a:rPr>
              <a:t>欠落</a:t>
            </a:r>
            <a:r>
              <a:rPr lang="ja-JP" altLang="en-US" sz="1600">
                <a:latin typeface="MS PMincho" panose="02020600040205080304" pitchFamily="18" charset="-128"/>
                <a:ea typeface="MS PMincho" panose="02020600040205080304" pitchFamily="18" charset="-128"/>
              </a:rPr>
              <a:t>している。</a:t>
            </a:r>
          </a:p>
          <a:p>
            <a:endParaRPr kumimoji="1" lang="ja-JP" altLang="en-US" sz="2400"/>
          </a:p>
        </p:txBody>
      </p:sp>
      <p:pic>
        <p:nvPicPr>
          <p:cNvPr id="13" name="图片 3" descr="截屏2022-01-14 下午4.58.00">
            <a:extLst>
              <a:ext uri="{FF2B5EF4-FFF2-40B4-BE49-F238E27FC236}">
                <a16:creationId xmlns:a16="http://schemas.microsoft.com/office/drawing/2014/main" id="{2E8CDA88-798E-BD47-833F-0C57F145E331}"/>
              </a:ext>
            </a:extLst>
          </p:cNvPr>
          <p:cNvPicPr>
            <a:picLocks noChangeAspect="1"/>
          </p:cNvPicPr>
          <p:nvPr/>
        </p:nvPicPr>
        <p:blipFill>
          <a:blip r:embed="rId2"/>
          <a:stretch>
            <a:fillRect/>
          </a:stretch>
        </p:blipFill>
        <p:spPr>
          <a:xfrm>
            <a:off x="5603944" y="2354089"/>
            <a:ext cx="5046980" cy="4054475"/>
          </a:xfrm>
          <a:prstGeom prst="rect">
            <a:avLst/>
          </a:prstGeom>
        </p:spPr>
      </p:pic>
      <p:sp>
        <p:nvSpPr>
          <p:cNvPr id="15" name="テキスト ボックス 14">
            <a:extLst>
              <a:ext uri="{FF2B5EF4-FFF2-40B4-BE49-F238E27FC236}">
                <a16:creationId xmlns:a16="http://schemas.microsoft.com/office/drawing/2014/main" id="{D97DC1D9-0234-EF4E-99D1-4B5D5D1D3253}"/>
              </a:ext>
            </a:extLst>
          </p:cNvPr>
          <p:cNvSpPr txBox="1"/>
          <p:nvPr/>
        </p:nvSpPr>
        <p:spPr>
          <a:xfrm>
            <a:off x="6007169" y="4061895"/>
            <a:ext cx="1595309" cy="246221"/>
          </a:xfrm>
          <a:prstGeom prst="rect">
            <a:avLst/>
          </a:prstGeom>
          <a:noFill/>
        </p:spPr>
        <p:txBody>
          <a:bodyPr wrap="none" rtlCol="0">
            <a:spAutoFit/>
          </a:bodyPr>
          <a:lstStyle/>
          <a:p>
            <a:r>
              <a:rPr lang="ja-JP" altLang="en-US" sz="1000"/>
              <a:t>サルを模倣した人間の図</a:t>
            </a:r>
            <a:endParaRPr kumimoji="1" lang="ja-JP" altLang="en-US" sz="1000"/>
          </a:p>
        </p:txBody>
      </p:sp>
      <p:sp>
        <p:nvSpPr>
          <p:cNvPr id="17" name="テキスト ボックス 16">
            <a:extLst>
              <a:ext uri="{FF2B5EF4-FFF2-40B4-BE49-F238E27FC236}">
                <a16:creationId xmlns:a16="http://schemas.microsoft.com/office/drawing/2014/main" id="{ECB8B8E2-E0AD-5844-AE5C-C67C2B4BF10E}"/>
              </a:ext>
            </a:extLst>
          </p:cNvPr>
          <p:cNvSpPr txBox="1"/>
          <p:nvPr/>
        </p:nvSpPr>
        <p:spPr>
          <a:xfrm>
            <a:off x="8978465" y="4061895"/>
            <a:ext cx="697627" cy="246221"/>
          </a:xfrm>
          <a:prstGeom prst="rect">
            <a:avLst/>
          </a:prstGeom>
          <a:noFill/>
        </p:spPr>
        <p:txBody>
          <a:bodyPr wrap="none" rtlCol="0">
            <a:spAutoFit/>
          </a:bodyPr>
          <a:lstStyle/>
          <a:p>
            <a:r>
              <a:rPr kumimoji="1" lang="ja-JP" altLang="en-US" sz="1000"/>
              <a:t>サルの図</a:t>
            </a:r>
          </a:p>
        </p:txBody>
      </p:sp>
      <p:sp>
        <p:nvSpPr>
          <p:cNvPr id="20" name="テキスト ボックス 19">
            <a:extLst>
              <a:ext uri="{FF2B5EF4-FFF2-40B4-BE49-F238E27FC236}">
                <a16:creationId xmlns:a16="http://schemas.microsoft.com/office/drawing/2014/main" id="{5C712BCF-A209-3740-A453-99EFD22F4E3E}"/>
              </a:ext>
            </a:extLst>
          </p:cNvPr>
          <p:cNvSpPr txBox="1"/>
          <p:nvPr/>
        </p:nvSpPr>
        <p:spPr>
          <a:xfrm>
            <a:off x="6532147" y="6222284"/>
            <a:ext cx="759057" cy="246221"/>
          </a:xfrm>
          <a:prstGeom prst="rect">
            <a:avLst/>
          </a:prstGeom>
          <a:noFill/>
        </p:spPr>
        <p:txBody>
          <a:bodyPr wrap="square">
            <a:spAutoFit/>
          </a:bodyPr>
          <a:lstStyle/>
          <a:p>
            <a:r>
              <a:rPr lang="ja-JP" altLang="en-US" sz="1000"/>
              <a:t>私たちの</a:t>
            </a:r>
            <a:endParaRPr kumimoji="1" lang="ja-JP" altLang="en-US" sz="1000"/>
          </a:p>
        </p:txBody>
      </p:sp>
      <p:sp>
        <p:nvSpPr>
          <p:cNvPr id="21" name="テキスト ボックス 20">
            <a:extLst>
              <a:ext uri="{FF2B5EF4-FFF2-40B4-BE49-F238E27FC236}">
                <a16:creationId xmlns:a16="http://schemas.microsoft.com/office/drawing/2014/main" id="{A96465A2-5EC7-A14D-9C72-459988E96C8D}"/>
              </a:ext>
            </a:extLst>
          </p:cNvPr>
          <p:cNvSpPr txBox="1"/>
          <p:nvPr/>
        </p:nvSpPr>
        <p:spPr>
          <a:xfrm>
            <a:off x="8978465" y="6162343"/>
            <a:ext cx="865943" cy="246221"/>
          </a:xfrm>
          <a:prstGeom prst="rect">
            <a:avLst/>
          </a:prstGeom>
          <a:noFill/>
        </p:spPr>
        <p:txBody>
          <a:bodyPr wrap="none" rtlCol="0">
            <a:spAutoFit/>
          </a:bodyPr>
          <a:lstStyle/>
          <a:p>
            <a:r>
              <a:rPr lang="en-US" altLang="ja-JP" sz="1000" dirty="0">
                <a:latin typeface="MS PMincho" panose="02020600040205080304" pitchFamily="18" charset="-128"/>
                <a:ea typeface="MS PMincho" panose="02020600040205080304" pitchFamily="18" charset="-128"/>
              </a:rPr>
              <a:t>Everybody</a:t>
            </a:r>
            <a:r>
              <a:rPr lang="ja-JP" altLang="en-US" sz="1000">
                <a:latin typeface="MS PMincho" panose="02020600040205080304" pitchFamily="18" charset="-128"/>
                <a:ea typeface="MS PMincho" panose="02020600040205080304" pitchFamily="18" charset="-128"/>
              </a:rPr>
              <a:t>の</a:t>
            </a:r>
            <a:endParaRPr kumimoji="1" lang="ja-JP" altLang="en-US" sz="1000"/>
          </a:p>
        </p:txBody>
      </p:sp>
    </p:spTree>
    <p:extLst>
      <p:ext uri="{BB962C8B-B14F-4D97-AF65-F5344CB8AC3E}">
        <p14:creationId xmlns:p14="http://schemas.microsoft.com/office/powerpoint/2010/main" val="375542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タイトル 1"/>
          <p:cNvSpPr>
            <a:spLocks noGrp="1"/>
          </p:cNvSpPr>
          <p:nvPr>
            <p:ph type="title"/>
          </p:nvPr>
        </p:nvSpPr>
        <p:spPr>
          <a:xfrm>
            <a:off x="958506" y="800392"/>
            <a:ext cx="10264697" cy="1212102"/>
          </a:xfrm>
        </p:spPr>
        <p:txBody>
          <a:bodyPr>
            <a:normAutofit/>
          </a:bodyPr>
          <a:lstStyle/>
          <a:p>
            <a:r>
              <a:rPr kumimoji="1" lang="ja-JP" altLang="en-US" sz="4000">
                <a:solidFill>
                  <a:srgbClr val="FFFFFF"/>
                </a:solidFill>
              </a:rPr>
              <a:t>研究方法</a:t>
            </a:r>
          </a:p>
        </p:txBody>
      </p:sp>
      <p:sp>
        <p:nvSpPr>
          <p:cNvPr id="3" name="コンテンツ プレースホルダー 2"/>
          <p:cNvSpPr>
            <a:spLocks noGrp="1"/>
          </p:cNvSpPr>
          <p:nvPr>
            <p:ph idx="1"/>
          </p:nvPr>
        </p:nvSpPr>
        <p:spPr>
          <a:xfrm>
            <a:off x="1371452" y="2378462"/>
            <a:ext cx="3736631" cy="3792739"/>
          </a:xfrm>
        </p:spPr>
        <p:txBody>
          <a:bodyPr anchor="ctr">
            <a:normAutofit/>
          </a:bodyPr>
          <a:lstStyle/>
          <a:p>
            <a:pPr marL="0" indent="0">
              <a:buNone/>
            </a:pPr>
            <a:r>
              <a:rPr lang="zh-CN" altLang="en-US" sz="2400" b="1" dirty="0">
                <a:latin typeface="MS PMincho" panose="02020600040205080304" pitchFamily="18" charset="-128"/>
                <a:ea typeface="MS PMincho" panose="02020600040205080304" pitchFamily="18" charset="-128"/>
              </a:rPr>
              <a:t>動物</a:t>
            </a:r>
            <a:r>
              <a:rPr lang="ja-JP" altLang="en-US" sz="2400" b="1">
                <a:latin typeface="MS PMincho" panose="02020600040205080304" pitchFamily="18" charset="-128"/>
                <a:ea typeface="MS PMincho" panose="02020600040205080304" pitchFamily="18" charset="-128"/>
              </a:rPr>
              <a:t>練習の</a:t>
            </a:r>
            <a:r>
              <a:rPr lang="zh-CN" altLang="en-US" sz="2400" b="1" dirty="0">
                <a:latin typeface="MS PMincho" panose="02020600040205080304" pitchFamily="18" charset="-128"/>
                <a:ea typeface="MS PMincho" panose="02020600040205080304" pitchFamily="18" charset="-128"/>
              </a:rPr>
              <a:t>評価方法</a:t>
            </a:r>
            <a:endParaRPr lang="en-US" altLang="zh-CN" sz="2400" b="1" dirty="0">
              <a:latin typeface="MS PMincho" panose="02020600040205080304" pitchFamily="18" charset="-128"/>
              <a:ea typeface="MS PMincho" panose="02020600040205080304" pitchFamily="18" charset="-128"/>
            </a:endParaRPr>
          </a:p>
          <a:p>
            <a:pPr marL="0" indent="0">
              <a:buNone/>
            </a:pPr>
            <a:r>
              <a:rPr lang="en-US" altLang="ja-JP" sz="1800" dirty="0">
                <a:latin typeface="MS PMincho" panose="02020600040205080304" pitchFamily="18" charset="-128"/>
                <a:ea typeface="MS PMincho" panose="02020600040205080304" pitchFamily="18" charset="-128"/>
              </a:rPr>
              <a:t>2 </a:t>
            </a:r>
            <a:r>
              <a:rPr lang="zh-CN" altLang="en-US" sz="1800" dirty="0">
                <a:latin typeface="MS PMincho" panose="02020600040205080304" pitchFamily="18" charset="-128"/>
                <a:ea typeface="MS PMincho" panose="02020600040205080304" pitchFamily="18" charset="-128"/>
              </a:rPr>
              <a:t>組</a:t>
            </a:r>
            <a:r>
              <a:rPr lang="ja-JP" altLang="en-US" sz="1800">
                <a:latin typeface="MS PMincho" panose="02020600040205080304" pitchFamily="18" charset="-128"/>
                <a:ea typeface="MS PMincho" panose="02020600040205080304" pitchFamily="18" charset="-128"/>
              </a:rPr>
              <a:t>の</a:t>
            </a:r>
            <a:r>
              <a:rPr lang="zh-CN" altLang="en-US" sz="1800" dirty="0">
                <a:latin typeface="MS PMincho" panose="02020600040205080304" pitchFamily="18" charset="-128"/>
                <a:ea typeface="MS PMincho" panose="02020600040205080304" pitchFamily="18" charset="-128"/>
              </a:rPr>
              <a:t>比較</a:t>
            </a:r>
            <a:r>
              <a:rPr lang="ja-JP" altLang="en-US" sz="1800">
                <a:latin typeface="MS PMincho" panose="02020600040205080304" pitchFamily="18" charset="-128"/>
                <a:ea typeface="MS PMincho" panose="02020600040205080304" pitchFamily="18" charset="-128"/>
              </a:rPr>
              <a:t>プロットを</a:t>
            </a:r>
            <a:r>
              <a:rPr lang="zh-CN" altLang="en-US" sz="1800" dirty="0">
                <a:latin typeface="MS PMincho" panose="02020600040205080304" pitchFamily="18" charset="-128"/>
                <a:ea typeface="MS PMincho" panose="02020600040205080304" pitchFamily="18" charset="-128"/>
              </a:rPr>
              <a:t>使用</a:t>
            </a:r>
            <a:r>
              <a:rPr lang="ja-JP" altLang="en-US" sz="1800">
                <a:latin typeface="MS PMincho" panose="02020600040205080304" pitchFamily="18" charset="-128"/>
                <a:ea typeface="MS PMincho" panose="02020600040205080304" pitchFamily="18" charset="-128"/>
              </a:rPr>
              <a:t>して</a:t>
            </a:r>
            <a:r>
              <a:rPr lang="zh-CN" altLang="en-US" sz="1800" dirty="0">
                <a:latin typeface="MS PMincho" panose="02020600040205080304" pitchFamily="18" charset="-128"/>
                <a:ea typeface="MS PMincho" panose="02020600040205080304" pitchFamily="18" charset="-128"/>
              </a:rPr>
              <a:t>評価方法</a:t>
            </a:r>
            <a:r>
              <a:rPr lang="ja-JP" altLang="en-US" sz="1800">
                <a:latin typeface="MS PMincho" panose="02020600040205080304" pitchFamily="18" charset="-128"/>
                <a:ea typeface="MS PMincho" panose="02020600040205080304" pitchFamily="18" charset="-128"/>
              </a:rPr>
              <a:t>を</a:t>
            </a:r>
            <a:r>
              <a:rPr lang="zh-CN" altLang="en-US" sz="1800" dirty="0">
                <a:latin typeface="MS PMincho" panose="02020600040205080304" pitchFamily="18" charset="-128"/>
                <a:ea typeface="MS PMincho" panose="02020600040205080304" pitchFamily="18" charset="-128"/>
              </a:rPr>
              <a:t>構築</a:t>
            </a:r>
            <a:r>
              <a:rPr lang="ja-JP" altLang="en-US" sz="1800">
                <a:latin typeface="MS PMincho" panose="02020600040205080304" pitchFamily="18" charset="-128"/>
                <a:ea typeface="MS PMincho" panose="02020600040205080304" pitchFamily="18" charset="-128"/>
              </a:rPr>
              <a:t>する。 </a:t>
            </a:r>
          </a:p>
          <a:p>
            <a:pPr marL="0" indent="0">
              <a:buNone/>
            </a:pPr>
            <a:r>
              <a:rPr lang="ja-JP" altLang="zh-CN" sz="1800">
                <a:latin typeface="MS PMincho" panose="02020600040205080304" pitchFamily="18" charset="-128"/>
                <a:ea typeface="MS PMincho" panose="02020600040205080304" pitchFamily="18" charset="-128"/>
              </a:rPr>
              <a:t>左</a:t>
            </a:r>
            <a:r>
              <a:rPr lang="ja-JP" altLang="en-US" sz="1800">
                <a:latin typeface="MS PMincho" panose="02020600040205080304" pitchFamily="18" charset="-128"/>
                <a:ea typeface="MS PMincho" panose="02020600040205080304" pitchFamily="18" charset="-128"/>
              </a:rPr>
              <a:t>のグループは、</a:t>
            </a:r>
            <a:r>
              <a:rPr lang="zh-CN" altLang="en-US" sz="1800" dirty="0">
                <a:latin typeface="MS PMincho" panose="02020600040205080304" pitchFamily="18" charset="-128"/>
                <a:ea typeface="MS PMincho" panose="02020600040205080304" pitchFamily="18" charset="-128"/>
              </a:rPr>
              <a:t>人間</a:t>
            </a:r>
            <a:r>
              <a:rPr lang="ja-JP" altLang="en-US" sz="1800">
                <a:latin typeface="MS PMincho" panose="02020600040205080304" pitchFamily="18" charset="-128"/>
                <a:ea typeface="MS PMincho" panose="02020600040205080304" pitchFamily="18" charset="-128"/>
              </a:rPr>
              <a:t>とサルの</a:t>
            </a:r>
            <a:r>
              <a:rPr lang="zh-CN" altLang="en-US" sz="1800" dirty="0">
                <a:latin typeface="MS PMincho" panose="02020600040205080304" pitchFamily="18" charset="-128"/>
                <a:ea typeface="MS PMincho" panose="02020600040205080304" pitchFamily="18" charset="-128"/>
              </a:rPr>
              <a:t>姿勢図</a:t>
            </a:r>
            <a:r>
              <a:rPr lang="ja-JP" altLang="en-US" sz="1800">
                <a:latin typeface="MS PMincho" panose="02020600040205080304" pitchFamily="18" charset="-128"/>
                <a:ea typeface="MS PMincho" panose="02020600040205080304" pitchFamily="18" charset="-128"/>
              </a:rPr>
              <a:t>であり、</a:t>
            </a:r>
            <a:r>
              <a:rPr lang="zh-CN" altLang="en-US" sz="1800" dirty="0">
                <a:latin typeface="MS PMincho" panose="02020600040205080304" pitchFamily="18" charset="-128"/>
                <a:ea typeface="MS PMincho" panose="02020600040205080304" pitchFamily="18" charset="-128"/>
              </a:rPr>
              <a:t>関節</a:t>
            </a:r>
            <a:r>
              <a:rPr lang="ja-JP" altLang="en-US" sz="1800">
                <a:latin typeface="MS PMincho" panose="02020600040205080304" pitchFamily="18" charset="-128"/>
                <a:ea typeface="MS PMincho" panose="02020600040205080304" pitchFamily="18" charset="-128"/>
              </a:rPr>
              <a:t>の</a:t>
            </a:r>
            <a:r>
              <a:rPr lang="zh-CN" altLang="en-US" sz="1800" dirty="0">
                <a:latin typeface="MS PMincho" panose="02020600040205080304" pitchFamily="18" charset="-128"/>
                <a:ea typeface="MS PMincho" panose="02020600040205080304" pitchFamily="18" charset="-128"/>
              </a:rPr>
              <a:t>屈曲</a:t>
            </a:r>
            <a:r>
              <a:rPr lang="ja-JP" altLang="en-US" sz="1800">
                <a:latin typeface="MS PMincho" panose="02020600040205080304" pitchFamily="18" charset="-128"/>
                <a:ea typeface="MS PMincho" panose="02020600040205080304" pitchFamily="18" charset="-128"/>
              </a:rPr>
              <a:t>の</a:t>
            </a:r>
            <a:r>
              <a:rPr lang="zh-CN" altLang="en-US" sz="1800" dirty="0">
                <a:latin typeface="MS PMincho" panose="02020600040205080304" pitchFamily="18" charset="-128"/>
                <a:ea typeface="MS PMincho" panose="02020600040205080304" pitchFamily="18" charset="-128"/>
              </a:rPr>
              <a:t>程度</a:t>
            </a:r>
            <a:r>
              <a:rPr lang="ja-JP" altLang="en-US" sz="1800">
                <a:latin typeface="MS PMincho" panose="02020600040205080304" pitchFamily="18" charset="-128"/>
                <a:ea typeface="MS PMincho" panose="02020600040205080304" pitchFamily="18" charset="-128"/>
              </a:rPr>
              <a:t>が</a:t>
            </a:r>
            <a:r>
              <a:rPr lang="zh-CN" altLang="en-US" sz="1800" dirty="0">
                <a:latin typeface="MS PMincho" panose="02020600040205080304" pitchFamily="18" charset="-128"/>
                <a:ea typeface="MS PMincho" panose="02020600040205080304" pitchFamily="18" charset="-128"/>
              </a:rPr>
              <a:t>類似</a:t>
            </a:r>
            <a:r>
              <a:rPr lang="ja-JP" altLang="en-US" sz="1800">
                <a:latin typeface="MS PMincho" panose="02020600040205080304" pitchFamily="18" charset="-128"/>
                <a:ea typeface="MS PMincho" panose="02020600040205080304" pitchFamily="18" charset="-128"/>
              </a:rPr>
              <a:t>しているかどうか、</a:t>
            </a:r>
            <a:r>
              <a:rPr lang="zh-CN" altLang="en-US" sz="1800" dirty="0">
                <a:latin typeface="MS PMincho" panose="02020600040205080304" pitchFamily="18" charset="-128"/>
                <a:ea typeface="MS PMincho" panose="02020600040205080304" pitchFamily="18" charset="-128"/>
              </a:rPr>
              <a:t>各四肢</a:t>
            </a:r>
            <a:r>
              <a:rPr lang="ja-JP" altLang="en-US" sz="1800">
                <a:latin typeface="MS PMincho" panose="02020600040205080304" pitchFamily="18" charset="-128"/>
                <a:ea typeface="MS PMincho" panose="02020600040205080304" pitchFamily="18" charset="-128"/>
              </a:rPr>
              <a:t>の</a:t>
            </a:r>
            <a:r>
              <a:rPr lang="zh-CN" altLang="en-US" sz="1800" dirty="0">
                <a:latin typeface="MS PMincho" panose="02020600040205080304" pitchFamily="18" charset="-128"/>
                <a:ea typeface="MS PMincho" panose="02020600040205080304" pitchFamily="18" charset="-128"/>
              </a:rPr>
              <a:t>方向</a:t>
            </a:r>
            <a:r>
              <a:rPr lang="ja-JP" altLang="en-US" sz="1800">
                <a:latin typeface="MS PMincho" panose="02020600040205080304" pitchFamily="18" charset="-128"/>
                <a:ea typeface="MS PMincho" panose="02020600040205080304" pitchFamily="18" charset="-128"/>
              </a:rPr>
              <a:t>を</a:t>
            </a:r>
            <a:r>
              <a:rPr lang="zh-CN" altLang="en-US" sz="1800" dirty="0">
                <a:latin typeface="MS PMincho" panose="02020600040205080304" pitchFamily="18" charset="-128"/>
                <a:ea typeface="MS PMincho" panose="02020600040205080304" pitchFamily="18" charset="-128"/>
              </a:rPr>
              <a:t>正確</a:t>
            </a:r>
            <a:r>
              <a:rPr lang="ja-JP" altLang="en-US" sz="1800">
                <a:latin typeface="MS PMincho" panose="02020600040205080304" pitchFamily="18" charset="-128"/>
                <a:ea typeface="MS PMincho" panose="02020600040205080304" pitchFamily="18" charset="-128"/>
              </a:rPr>
              <a:t>に</a:t>
            </a:r>
            <a:r>
              <a:rPr lang="zh-CN" altLang="en-US" sz="1800" dirty="0">
                <a:latin typeface="MS PMincho" panose="02020600040205080304" pitchFamily="18" charset="-128"/>
                <a:ea typeface="MS PMincho" panose="02020600040205080304" pitchFamily="18" charset="-128"/>
              </a:rPr>
              <a:t>反映</a:t>
            </a:r>
            <a:r>
              <a:rPr lang="ja-JP" altLang="en-US" sz="1800">
                <a:latin typeface="MS PMincho" panose="02020600040205080304" pitchFamily="18" charset="-128"/>
                <a:ea typeface="MS PMincho" panose="02020600040205080304" pitchFamily="18" charset="-128"/>
              </a:rPr>
              <a:t>することができる。 しかし、</a:t>
            </a:r>
            <a:r>
              <a:rPr lang="zh-CN" altLang="en-US" sz="1800" dirty="0">
                <a:latin typeface="MS PMincho" panose="02020600040205080304" pitchFamily="18" charset="-128"/>
                <a:ea typeface="MS PMincho" panose="02020600040205080304" pitchFamily="18" charset="-128"/>
              </a:rPr>
              <a:t>人間</a:t>
            </a:r>
            <a:r>
              <a:rPr lang="ja-JP" altLang="en-US" sz="1800">
                <a:latin typeface="MS PMincho" panose="02020600040205080304" pitchFamily="18" charset="-128"/>
                <a:ea typeface="MS PMincho" panose="02020600040205080304" pitchFamily="18" charset="-128"/>
              </a:rPr>
              <a:t>とサルの</a:t>
            </a:r>
            <a:r>
              <a:rPr lang="zh-CN" altLang="en-US" sz="1800" dirty="0">
                <a:latin typeface="MS PMincho" panose="02020600040205080304" pitchFamily="18" charset="-128"/>
                <a:ea typeface="MS PMincho" panose="02020600040205080304" pitchFamily="18" charset="-128"/>
              </a:rPr>
              <a:t>四肢</a:t>
            </a:r>
            <a:r>
              <a:rPr lang="ja-JP" altLang="en-US" sz="1800">
                <a:latin typeface="MS PMincho" panose="02020600040205080304" pitchFamily="18" charset="-128"/>
                <a:ea typeface="MS PMincho" panose="02020600040205080304" pitchFamily="18" charset="-128"/>
              </a:rPr>
              <a:t>の</a:t>
            </a:r>
            <a:r>
              <a:rPr lang="zh-CN" altLang="en-US" sz="1800" dirty="0">
                <a:latin typeface="MS PMincho" panose="02020600040205080304" pitchFamily="18" charset="-128"/>
                <a:ea typeface="MS PMincho" panose="02020600040205080304" pitchFamily="18" charset="-128"/>
              </a:rPr>
              <a:t>比率</a:t>
            </a:r>
            <a:r>
              <a:rPr lang="ja-JP" altLang="en-US" sz="1800">
                <a:latin typeface="MS PMincho" panose="02020600040205080304" pitchFamily="18" charset="-128"/>
                <a:ea typeface="MS PMincho" panose="02020600040205080304" pitchFamily="18" charset="-128"/>
              </a:rPr>
              <a:t>が</a:t>
            </a:r>
            <a:r>
              <a:rPr lang="zh-CN" altLang="en-US" sz="1800" dirty="0">
                <a:latin typeface="MS PMincho" panose="02020600040205080304" pitchFamily="18" charset="-128"/>
                <a:ea typeface="MS PMincho" panose="02020600040205080304" pitchFamily="18" charset="-128"/>
              </a:rPr>
              <a:t>異</a:t>
            </a:r>
            <a:r>
              <a:rPr lang="ja-JP" altLang="en-US" sz="1800">
                <a:latin typeface="MS PMincho" panose="02020600040205080304" pitchFamily="18" charset="-128"/>
                <a:ea typeface="MS PMincho" panose="02020600040205080304" pitchFamily="18" charset="-128"/>
              </a:rPr>
              <a:t>なるため、</a:t>
            </a:r>
            <a:r>
              <a:rPr lang="ja-JP" altLang="zh-CN" sz="1800">
                <a:latin typeface="MS PMincho" panose="02020600040205080304" pitchFamily="18" charset="-128"/>
                <a:ea typeface="MS PMincho" panose="02020600040205080304" pitchFamily="18" charset="-128"/>
                <a:sym typeface="+mn-ea"/>
              </a:rPr>
              <a:t>右</a:t>
            </a:r>
            <a:r>
              <a:rPr lang="ja-JP" altLang="en-US" sz="1800">
                <a:latin typeface="MS PMincho" panose="02020600040205080304" pitchFamily="18" charset="-128"/>
                <a:ea typeface="MS PMincho" panose="02020600040205080304" pitchFamily="18" charset="-128"/>
                <a:sym typeface="+mn-ea"/>
              </a:rPr>
              <a:t>のグループ</a:t>
            </a:r>
            <a:r>
              <a:rPr lang="ja-JP" altLang="en-US" sz="1800">
                <a:latin typeface="MS PMincho" panose="02020600040205080304" pitchFamily="18" charset="-128"/>
                <a:ea typeface="MS PMincho" panose="02020600040205080304" pitchFamily="18" charset="-128"/>
              </a:rPr>
              <a:t>、サルの</a:t>
            </a:r>
            <a:r>
              <a:rPr lang="zh-CN" altLang="en-US" sz="1800" dirty="0">
                <a:latin typeface="MS PMincho" panose="02020600040205080304" pitchFamily="18" charset="-128"/>
                <a:ea typeface="MS PMincho" panose="02020600040205080304" pitchFamily="18" charset="-128"/>
              </a:rPr>
              <a:t>元</a:t>
            </a:r>
            <a:r>
              <a:rPr lang="ja-JP" altLang="en-US" sz="1800">
                <a:latin typeface="MS PMincho" panose="02020600040205080304" pitchFamily="18" charset="-128"/>
                <a:ea typeface="MS PMincho" panose="02020600040205080304" pitchFamily="18" charset="-128"/>
              </a:rPr>
              <a:t>の</a:t>
            </a:r>
            <a:r>
              <a:rPr lang="zh-CN" altLang="en-US" sz="1800" dirty="0">
                <a:latin typeface="MS PMincho" panose="02020600040205080304" pitchFamily="18" charset="-128"/>
                <a:ea typeface="MS PMincho" panose="02020600040205080304" pitchFamily="18" charset="-128"/>
              </a:rPr>
              <a:t>画像、</a:t>
            </a:r>
            <a:r>
              <a:rPr lang="ja-JP" altLang="en-US" sz="1800">
                <a:latin typeface="MS PMincho" panose="02020600040205080304" pitchFamily="18" charset="-128"/>
                <a:ea typeface="MS PMincho" panose="02020600040205080304" pitchFamily="18" charset="-128"/>
              </a:rPr>
              <a:t>および</a:t>
            </a:r>
            <a:r>
              <a:rPr lang="zh-CN" altLang="en-US" sz="1800" dirty="0">
                <a:latin typeface="MS PMincho" panose="02020600040205080304" pitchFamily="18" charset="-128"/>
                <a:ea typeface="MS PMincho" panose="02020600040205080304" pitchFamily="18" charset="-128"/>
              </a:rPr>
              <a:t>生成</a:t>
            </a:r>
            <a:r>
              <a:rPr lang="ja-JP" altLang="en-US" sz="1800">
                <a:latin typeface="MS PMincho" panose="02020600040205080304" pitchFamily="18" charset="-128"/>
                <a:ea typeface="MS PMincho" panose="02020600040205080304" pitchFamily="18" charset="-128"/>
              </a:rPr>
              <a:t>された</a:t>
            </a:r>
            <a:r>
              <a:rPr lang="zh-CN" altLang="en-US" sz="1800" dirty="0">
                <a:latin typeface="MS PMincho" panose="02020600040205080304" pitchFamily="18" charset="-128"/>
                <a:ea typeface="MS PMincho" panose="02020600040205080304" pitchFamily="18" charset="-128"/>
              </a:rPr>
              <a:t>画像</a:t>
            </a:r>
            <a:r>
              <a:rPr lang="ja-JP" altLang="en-US" sz="1800">
                <a:latin typeface="MS PMincho" panose="02020600040205080304" pitchFamily="18" charset="-128"/>
                <a:ea typeface="MS PMincho" panose="02020600040205080304" pitchFamily="18" charset="-128"/>
              </a:rPr>
              <a:t>も</a:t>
            </a:r>
            <a:r>
              <a:rPr lang="zh-CN" altLang="en-US" sz="1800" dirty="0">
                <a:latin typeface="MS PMincho" panose="02020600040205080304" pitchFamily="18" charset="-128"/>
                <a:ea typeface="MS PMincho" panose="02020600040205080304" pitchFamily="18" charset="-128"/>
              </a:rPr>
              <a:t>必要</a:t>
            </a:r>
            <a:r>
              <a:rPr lang="ja-JP" altLang="en-US" sz="1800">
                <a:latin typeface="MS PMincho" panose="02020600040205080304" pitchFamily="18" charset="-128"/>
                <a:ea typeface="MS PMincho" panose="02020600040205080304" pitchFamily="18" charset="-128"/>
              </a:rPr>
              <a:t>。 これにより、</a:t>
            </a:r>
            <a:r>
              <a:rPr lang="en-US" altLang="ja-JP" sz="1800" dirty="0">
                <a:latin typeface="MS PMincho" panose="02020600040205080304" pitchFamily="18" charset="-128"/>
                <a:ea typeface="MS PMincho" panose="02020600040205080304" pitchFamily="18" charset="-128"/>
              </a:rPr>
              <a:t>2 </a:t>
            </a:r>
            <a:r>
              <a:rPr lang="ja-JP" altLang="en-US" sz="1800">
                <a:latin typeface="MS PMincho" panose="02020600040205080304" pitchFamily="18" charset="-128"/>
                <a:ea typeface="MS PMincho" panose="02020600040205080304" pitchFamily="18" charset="-128"/>
              </a:rPr>
              <a:t>つの</a:t>
            </a:r>
            <a:r>
              <a:rPr lang="zh-CN" altLang="en-US" sz="1800" dirty="0">
                <a:latin typeface="MS PMincho" panose="02020600040205080304" pitchFamily="18" charset="-128"/>
                <a:ea typeface="MS PMincho" panose="02020600040205080304" pitchFamily="18" charset="-128"/>
              </a:rPr>
              <a:t>画像</a:t>
            </a:r>
            <a:r>
              <a:rPr lang="ja-JP" altLang="en-US" sz="1800">
                <a:latin typeface="MS PMincho" panose="02020600040205080304" pitchFamily="18" charset="-128"/>
                <a:ea typeface="MS PMincho" panose="02020600040205080304" pitchFamily="18" charset="-128"/>
              </a:rPr>
              <a:t>セットの</a:t>
            </a:r>
            <a:r>
              <a:rPr lang="zh-CN" altLang="en-US" sz="1800" dirty="0">
                <a:latin typeface="MS PMincho" panose="02020600040205080304" pitchFamily="18" charset="-128"/>
                <a:ea typeface="MS PMincho" panose="02020600040205080304" pitchFamily="18" charset="-128"/>
              </a:rPr>
              <a:t>類似性</a:t>
            </a:r>
            <a:r>
              <a:rPr lang="ja-JP" altLang="en-US" sz="1800">
                <a:latin typeface="MS PMincho" panose="02020600040205080304" pitchFamily="18" charset="-128"/>
                <a:ea typeface="MS PMincho" panose="02020600040205080304" pitchFamily="18" charset="-128"/>
              </a:rPr>
              <a:t>データが</a:t>
            </a:r>
            <a:r>
              <a:rPr lang="zh-CN" altLang="en-US" sz="1800" dirty="0">
                <a:latin typeface="MS PMincho" panose="02020600040205080304" pitchFamily="18" charset="-128"/>
                <a:ea typeface="MS PMincho" panose="02020600040205080304" pitchFamily="18" charset="-128"/>
              </a:rPr>
              <a:t>得</a:t>
            </a:r>
            <a:r>
              <a:rPr lang="ja-JP" altLang="en-US" sz="1800">
                <a:latin typeface="MS PMincho" panose="02020600040205080304" pitchFamily="18" charset="-128"/>
                <a:ea typeface="MS PMincho" panose="02020600040205080304" pitchFamily="18" charset="-128"/>
              </a:rPr>
              <a:t>られる。</a:t>
            </a:r>
            <a:endParaRPr kumimoji="1" lang="ja-JP" altLang="en-US" sz="1800">
              <a:latin typeface="MS PMincho" panose="02020600040205080304" pitchFamily="18" charset="-128"/>
              <a:ea typeface="MS PMincho" panose="02020600040205080304" pitchFamily="18" charset="-128"/>
            </a:endParaRPr>
          </a:p>
        </p:txBody>
      </p:sp>
      <p:sp>
        <p:nvSpPr>
          <p:cNvPr id="4" name="スライド番号プレースホルダー 3"/>
          <p:cNvSpPr>
            <a:spLocks noGrp="1"/>
          </p:cNvSpPr>
          <p:nvPr>
            <p:ph type="sldNum" sz="quarter" idx="12"/>
          </p:nvPr>
        </p:nvSpPr>
        <p:spPr>
          <a:xfrm>
            <a:off x="10707624" y="6382512"/>
            <a:ext cx="685800" cy="320040"/>
          </a:xfrm>
        </p:spPr>
        <p:txBody>
          <a:bodyPr>
            <a:normAutofit/>
          </a:bodyPr>
          <a:lstStyle/>
          <a:p>
            <a:pPr>
              <a:spcAft>
                <a:spcPts val="600"/>
              </a:spcAft>
            </a:pPr>
            <a:fld id="{5CC3FBA2-E532-624E-916B-26898212BB9F}" type="slidenum">
              <a:rPr kumimoji="1" lang="ja-JP" altLang="en-US" sz="1000"/>
              <a:pPr>
                <a:spcAft>
                  <a:spcPts val="600"/>
                </a:spcAft>
              </a:pPr>
              <a:t>15</a:t>
            </a:fld>
            <a:endParaRPr kumimoji="1" lang="ja-JP" altLang="en-US" sz="1000"/>
          </a:p>
        </p:txBody>
      </p:sp>
      <p:pic>
        <p:nvPicPr>
          <p:cNvPr id="20" name="図 19" descr="テレビゲームの画面&#10;&#10;低い精度で自動的に生成された説明">
            <a:extLst>
              <a:ext uri="{FF2B5EF4-FFF2-40B4-BE49-F238E27FC236}">
                <a16:creationId xmlns:a16="http://schemas.microsoft.com/office/drawing/2014/main" id="{6C674928-0F5F-3A4E-8F99-C67F0F74D986}"/>
              </a:ext>
            </a:extLst>
          </p:cNvPr>
          <p:cNvPicPr>
            <a:picLocks noChangeAspect="1"/>
          </p:cNvPicPr>
          <p:nvPr/>
        </p:nvPicPr>
        <p:blipFill>
          <a:blip r:embed="rId3"/>
          <a:stretch>
            <a:fillRect/>
          </a:stretch>
        </p:blipFill>
        <p:spPr>
          <a:xfrm>
            <a:off x="6456945" y="2341848"/>
            <a:ext cx="1635760" cy="1572895"/>
          </a:xfrm>
          <a:prstGeom prst="rect">
            <a:avLst/>
          </a:prstGeom>
        </p:spPr>
      </p:pic>
      <p:pic>
        <p:nvPicPr>
          <p:cNvPr id="21" name="図 20" descr="モニター画面に映る文字&#10;&#10;中程度の精度で自動的に生成された説明">
            <a:extLst>
              <a:ext uri="{FF2B5EF4-FFF2-40B4-BE49-F238E27FC236}">
                <a16:creationId xmlns:a16="http://schemas.microsoft.com/office/drawing/2014/main" id="{7A246F26-FB55-7241-B256-EC02F89E1817}"/>
              </a:ext>
            </a:extLst>
          </p:cNvPr>
          <p:cNvPicPr>
            <a:picLocks noChangeAspect="1"/>
          </p:cNvPicPr>
          <p:nvPr/>
        </p:nvPicPr>
        <p:blipFill>
          <a:blip r:embed="rId4"/>
          <a:stretch>
            <a:fillRect/>
          </a:stretch>
        </p:blipFill>
        <p:spPr>
          <a:xfrm>
            <a:off x="8119619" y="2341848"/>
            <a:ext cx="1605915" cy="1544320"/>
          </a:xfrm>
          <a:prstGeom prst="rect">
            <a:avLst/>
          </a:prstGeom>
        </p:spPr>
      </p:pic>
      <p:pic>
        <p:nvPicPr>
          <p:cNvPr id="22" name="図 21">
            <a:extLst>
              <a:ext uri="{FF2B5EF4-FFF2-40B4-BE49-F238E27FC236}">
                <a16:creationId xmlns:a16="http://schemas.microsoft.com/office/drawing/2014/main" id="{56C7D930-C6CD-C74A-9A0A-7D3846847F54}"/>
              </a:ext>
            </a:extLst>
          </p:cNvPr>
          <p:cNvPicPr>
            <a:picLocks noChangeAspect="1"/>
          </p:cNvPicPr>
          <p:nvPr/>
        </p:nvPicPr>
        <p:blipFill rotWithShape="1">
          <a:blip r:embed="rId5"/>
          <a:srcRect l="15402" t="12913" r="25480" b="17469"/>
          <a:stretch>
            <a:fillRect/>
          </a:stretch>
        </p:blipFill>
        <p:spPr bwMode="auto">
          <a:xfrm>
            <a:off x="6752994" y="4274831"/>
            <a:ext cx="2679422" cy="1693544"/>
          </a:xfrm>
          <a:prstGeom prst="rect">
            <a:avLst/>
          </a:prstGeom>
          <a:ln>
            <a:noFill/>
          </a:ln>
        </p:spPr>
      </p:pic>
      <p:sp>
        <p:nvSpPr>
          <p:cNvPr id="23" name="テキスト ボックス 22">
            <a:extLst>
              <a:ext uri="{FF2B5EF4-FFF2-40B4-BE49-F238E27FC236}">
                <a16:creationId xmlns:a16="http://schemas.microsoft.com/office/drawing/2014/main" id="{9DA80D29-C769-1148-ABCC-0587B26D71D3}"/>
              </a:ext>
            </a:extLst>
          </p:cNvPr>
          <p:cNvSpPr txBox="1"/>
          <p:nvPr/>
        </p:nvSpPr>
        <p:spPr>
          <a:xfrm>
            <a:off x="7411733" y="4013587"/>
            <a:ext cx="1415772" cy="461665"/>
          </a:xfrm>
          <a:prstGeom prst="rect">
            <a:avLst/>
          </a:prstGeom>
          <a:noFill/>
        </p:spPr>
        <p:txBody>
          <a:bodyPr wrap="none" rtlCol="0">
            <a:spAutoFit/>
          </a:bodyPr>
          <a:lstStyle/>
          <a:p>
            <a:r>
              <a:rPr lang="zh-CN" altLang="en-US" sz="1200" dirty="0"/>
              <a:t>人</a:t>
            </a:r>
            <a:r>
              <a:rPr lang="ja-JP" altLang="en-US" sz="1200"/>
              <a:t>とサルの</a:t>
            </a:r>
            <a:r>
              <a:rPr lang="zh-CN" altLang="en-US" sz="1200" dirty="0"/>
              <a:t>姿勢図
</a:t>
            </a:r>
            <a:endParaRPr kumimoji="1" lang="ja-JP" altLang="en-US" sz="1200"/>
          </a:p>
        </p:txBody>
      </p:sp>
      <p:sp>
        <p:nvSpPr>
          <p:cNvPr id="24" name="テキスト ボックス 23">
            <a:extLst>
              <a:ext uri="{FF2B5EF4-FFF2-40B4-BE49-F238E27FC236}">
                <a16:creationId xmlns:a16="http://schemas.microsoft.com/office/drawing/2014/main" id="{C8B19BF6-61F2-3F4B-BABF-334F75C02D18}"/>
              </a:ext>
            </a:extLst>
          </p:cNvPr>
          <p:cNvSpPr txBox="1"/>
          <p:nvPr/>
        </p:nvSpPr>
        <p:spPr>
          <a:xfrm>
            <a:off x="6950068" y="5850002"/>
            <a:ext cx="2339102" cy="461665"/>
          </a:xfrm>
          <a:prstGeom prst="rect">
            <a:avLst/>
          </a:prstGeom>
          <a:noFill/>
        </p:spPr>
        <p:txBody>
          <a:bodyPr wrap="none" rtlCol="0">
            <a:spAutoFit/>
          </a:bodyPr>
          <a:lstStyle/>
          <a:p>
            <a:r>
              <a:rPr lang="ja-JP" altLang="en-US" sz="1200"/>
              <a:t>サルの</a:t>
            </a:r>
            <a:r>
              <a:rPr lang="zh-CN" altLang="en-US" sz="1200" dirty="0"/>
              <a:t>元</a:t>
            </a:r>
            <a:r>
              <a:rPr lang="ja-JP" altLang="en-US" sz="1200"/>
              <a:t>の</a:t>
            </a:r>
            <a:r>
              <a:rPr lang="zh-CN" altLang="en-US" sz="1200" dirty="0"/>
              <a:t>画像</a:t>
            </a:r>
            <a:r>
              <a:rPr lang="ja-JP" altLang="en-US" sz="1200"/>
              <a:t>と</a:t>
            </a:r>
            <a:r>
              <a:rPr lang="zh-CN" altLang="en-US" sz="1200" dirty="0"/>
              <a:t>生成</a:t>
            </a:r>
            <a:r>
              <a:rPr lang="ja-JP" altLang="en-US" sz="1200"/>
              <a:t>された</a:t>
            </a:r>
            <a:r>
              <a:rPr lang="zh-CN" altLang="en-US" sz="1200" dirty="0"/>
              <a:t>図
</a:t>
            </a:r>
            <a:endParaRPr kumimoji="1" lang="ja-JP" alt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タイトル 1"/>
          <p:cNvSpPr>
            <a:spLocks noGrp="1"/>
          </p:cNvSpPr>
          <p:nvPr>
            <p:ph type="title"/>
          </p:nvPr>
        </p:nvSpPr>
        <p:spPr>
          <a:xfrm>
            <a:off x="958506" y="800392"/>
            <a:ext cx="10264697" cy="1212102"/>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rPr>
              <a:t>研究结果</a:t>
            </a:r>
            <a:endParaRPr kumimoji="1" lang="ja-JP" altLang="en-US" sz="4000">
              <a:solidFill>
                <a:srgbClr val="FFFFFF"/>
              </a:solidFill>
              <a:latin typeface="MS PMincho" panose="02020600040205080304" pitchFamily="18" charset="-128"/>
              <a:ea typeface="MS PMincho" panose="02020600040205080304" pitchFamily="18" charset="-128"/>
            </a:endParaRPr>
          </a:p>
        </p:txBody>
      </p:sp>
      <p:sp>
        <p:nvSpPr>
          <p:cNvPr id="3" name="コンテンツ プレースホルダー 2"/>
          <p:cNvSpPr>
            <a:spLocks noGrp="1"/>
          </p:cNvSpPr>
          <p:nvPr>
            <p:ph idx="1"/>
          </p:nvPr>
        </p:nvSpPr>
        <p:spPr>
          <a:xfrm>
            <a:off x="1367625" y="2490436"/>
            <a:ext cx="3908710" cy="2847683"/>
          </a:xfrm>
        </p:spPr>
        <p:txBody>
          <a:bodyPr anchor="ctr">
            <a:normAutofit fontScale="62500" lnSpcReduction="20000"/>
          </a:bodyPr>
          <a:lstStyle/>
          <a:p>
            <a:pPr marL="0" indent="0">
              <a:buNone/>
            </a:pPr>
            <a:r>
              <a:rPr lang="ja-JP" altLang="en-US" sz="2400">
                <a:latin typeface="MS PMincho" panose="02020600040205080304" pitchFamily="18" charset="-128"/>
                <a:ea typeface="MS PMincho" panose="02020600040205080304" pitchFamily="18" charset="-128"/>
              </a:rPr>
              <a:t>次の写真は、サルを模倣した</a:t>
            </a:r>
            <a:r>
              <a:rPr lang="en-US" altLang="ja-JP" sz="2400" dirty="0">
                <a:latin typeface="MS PMincho" panose="02020600040205080304" pitchFamily="18" charset="-128"/>
                <a:ea typeface="MS PMincho" panose="02020600040205080304" pitchFamily="18" charset="-128"/>
              </a:rPr>
              <a:t>2</a:t>
            </a:r>
            <a:r>
              <a:rPr lang="ja-JP" altLang="en-US" sz="2400">
                <a:latin typeface="MS PMincho" panose="02020600040205080304" pitchFamily="18" charset="-128"/>
                <a:ea typeface="MS PMincho" panose="02020600040205080304" pitchFamily="18" charset="-128"/>
              </a:rPr>
              <a:t>枚の写真を示している。サルの歩行時に同じ側の後肢が前肢に近いか離れた状態にある</a:t>
            </a:r>
            <a:r>
              <a:rPr lang="en-US" altLang="ja-JP" sz="2400" dirty="0">
                <a:latin typeface="MS PMincho" panose="02020600040205080304" pitchFamily="18" charset="-128"/>
                <a:ea typeface="MS PMincho" panose="02020600040205080304" pitchFamily="18" charset="-128"/>
              </a:rPr>
              <a:t>2</a:t>
            </a:r>
            <a:r>
              <a:rPr lang="ja-JP" altLang="en-US" sz="2400">
                <a:latin typeface="MS PMincho" panose="02020600040205080304" pitchFamily="18" charset="-128"/>
                <a:ea typeface="MS PMincho" panose="02020600040205080304" pitchFamily="18" charset="-128"/>
              </a:rPr>
              <a:t>枚の模倣サルの写真を示しており、左の被験者はサルの歩行を模倣する際に四肢の走行順序に注目し、姿勢ではサル歩行とより類似しており、左の対比は</a:t>
            </a:r>
            <a:r>
              <a:rPr lang="en-US" altLang="ja-JP" sz="2400" dirty="0">
                <a:latin typeface="MS PMincho" panose="02020600040205080304" pitchFamily="18" charset="-128"/>
                <a:ea typeface="MS PMincho" panose="02020600040205080304" pitchFamily="18" charset="-128"/>
              </a:rPr>
              <a:t>0.309</a:t>
            </a:r>
            <a:r>
              <a:rPr lang="ja-JP" altLang="en-US" sz="2400">
                <a:latin typeface="MS PMincho" panose="02020600040205080304" pitchFamily="18" charset="-128"/>
                <a:ea typeface="MS PMincho" panose="02020600040205080304" pitchFamily="18" charset="-128"/>
              </a:rPr>
              <a:t>であった。 </a:t>
            </a:r>
          </a:p>
          <a:p>
            <a:pPr marL="0" indent="0">
              <a:buNone/>
            </a:pPr>
            <a:r>
              <a:rPr lang="ja-JP" altLang="en-US" sz="2400">
                <a:latin typeface="MS PMincho" panose="02020600040205080304" pitchFamily="18" charset="-128"/>
                <a:ea typeface="MS PMincho" panose="02020600040205080304" pitchFamily="18" charset="-128"/>
              </a:rPr>
              <a:t>右側の画像は</a:t>
            </a:r>
            <a:r>
              <a:rPr lang="en-US" altLang="ja-JP" sz="2400" dirty="0">
                <a:latin typeface="MS PMincho" panose="02020600040205080304" pitchFamily="18" charset="-128"/>
                <a:ea typeface="MS PMincho" panose="02020600040205080304" pitchFamily="18" charset="-128"/>
              </a:rPr>
              <a:t>,</a:t>
            </a:r>
            <a:r>
              <a:rPr lang="ja-JP" altLang="en-US" sz="2400">
                <a:latin typeface="MS PMincho" panose="02020600040205080304" pitchFamily="18" charset="-128"/>
                <a:ea typeface="MS PMincho" panose="02020600040205080304" pitchFamily="18" charset="-128"/>
              </a:rPr>
              <a:t>被験者が歩行中に比較的カジュアルであり、四肢の動きがサルと一致せず、比較値は比較的高く、</a:t>
            </a:r>
            <a:r>
              <a:rPr lang="en-US" altLang="ja-JP" sz="2400" dirty="0">
                <a:latin typeface="MS PMincho" panose="02020600040205080304" pitchFamily="18" charset="-128"/>
                <a:ea typeface="MS PMincho" panose="02020600040205080304" pitchFamily="18" charset="-128"/>
              </a:rPr>
              <a:t>0.366</a:t>
            </a:r>
            <a:r>
              <a:rPr lang="ja-JP" altLang="en-US" sz="2400">
                <a:latin typeface="MS PMincho" panose="02020600040205080304" pitchFamily="18" charset="-128"/>
                <a:ea typeface="MS PMincho" panose="02020600040205080304" pitchFamily="18" charset="-128"/>
              </a:rPr>
              <a:t>であった。 動物摸倣の毎日の訓練では、学生はこれらの値に基づいて自分のパフォーマンスの認識を持つことができる。 動物練習の試験では、これらの値はまた、教師のスコアのための高い基準を提供する。</a:t>
            </a:r>
            <a:endParaRPr lang="ja-JP" altLang="ja-JP" sz="2400">
              <a:latin typeface="MS PMincho" panose="02020600040205080304" pitchFamily="18" charset="-128"/>
              <a:ea typeface="MS PMincho" panose="02020600040205080304" pitchFamily="18" charset="-128"/>
            </a:endParaRPr>
          </a:p>
        </p:txBody>
      </p:sp>
      <p:sp>
        <p:nvSpPr>
          <p:cNvPr id="4" name="スライド番号プレースホルダー 3"/>
          <p:cNvSpPr>
            <a:spLocks noGrp="1"/>
          </p:cNvSpPr>
          <p:nvPr>
            <p:ph type="sldNum" sz="quarter" idx="12"/>
          </p:nvPr>
        </p:nvSpPr>
        <p:spPr>
          <a:xfrm>
            <a:off x="10707624" y="6382512"/>
            <a:ext cx="685800" cy="320040"/>
          </a:xfrm>
        </p:spPr>
        <p:txBody>
          <a:bodyPr>
            <a:normAutofit/>
          </a:bodyPr>
          <a:lstStyle/>
          <a:p>
            <a:pPr>
              <a:spcAft>
                <a:spcPts val="600"/>
              </a:spcAft>
            </a:pPr>
            <a:fld id="{5CC3FBA2-E532-624E-916B-26898212BB9F}" type="slidenum">
              <a:rPr kumimoji="1" lang="ja-JP" altLang="en-US" sz="1000"/>
              <a:pPr>
                <a:spcAft>
                  <a:spcPts val="600"/>
                </a:spcAft>
              </a:pPr>
              <a:t>16</a:t>
            </a:fld>
            <a:endParaRPr kumimoji="1" lang="ja-JP" altLang="en-US" sz="1000"/>
          </a:p>
        </p:txBody>
      </p:sp>
      <p:pic>
        <p:nvPicPr>
          <p:cNvPr id="16" name="図 15" descr="ジャンプする女性&#10;&#10;中程度の精度で自動的に生成された説明">
            <a:extLst>
              <a:ext uri="{FF2B5EF4-FFF2-40B4-BE49-F238E27FC236}">
                <a16:creationId xmlns:a16="http://schemas.microsoft.com/office/drawing/2014/main" id="{C4711FC6-60C6-1D49-A34C-021177934DBF}"/>
              </a:ext>
            </a:extLst>
          </p:cNvPr>
          <p:cNvPicPr>
            <a:picLocks noChangeAspect="1"/>
          </p:cNvPicPr>
          <p:nvPr/>
        </p:nvPicPr>
        <p:blipFill rotWithShape="1">
          <a:blip r:embed="rId3"/>
          <a:srcRect l="26620" t="867" r="13404" b="9658"/>
          <a:stretch>
            <a:fillRect/>
          </a:stretch>
        </p:blipFill>
        <p:spPr>
          <a:xfrm rot="5400000">
            <a:off x="8333997" y="2415321"/>
            <a:ext cx="2151511" cy="2407219"/>
          </a:xfrm>
          <a:prstGeom prst="rect">
            <a:avLst/>
          </a:prstGeom>
        </p:spPr>
      </p:pic>
      <p:pic>
        <p:nvPicPr>
          <p:cNvPr id="18" name="図 17" descr="人, 男, 持つ, 若い が含まれている画像&#10;&#10;自動的に生成された説明">
            <a:extLst>
              <a:ext uri="{FF2B5EF4-FFF2-40B4-BE49-F238E27FC236}">
                <a16:creationId xmlns:a16="http://schemas.microsoft.com/office/drawing/2014/main" id="{0690D115-9B1F-C34A-BA9B-7F3627125675}"/>
              </a:ext>
            </a:extLst>
          </p:cNvPr>
          <p:cNvPicPr>
            <a:picLocks noChangeAspect="1"/>
          </p:cNvPicPr>
          <p:nvPr/>
        </p:nvPicPr>
        <p:blipFill rotWithShape="1">
          <a:blip r:embed="rId4"/>
          <a:srcRect l="29536" t="417"/>
          <a:stretch>
            <a:fillRect/>
          </a:stretch>
        </p:blipFill>
        <p:spPr>
          <a:xfrm rot="5400000">
            <a:off x="5721650" y="2478704"/>
            <a:ext cx="2151510" cy="2280453"/>
          </a:xfrm>
          <a:prstGeom prst="rect">
            <a:avLst/>
          </a:prstGeom>
        </p:spPr>
      </p:pic>
      <p:sp>
        <p:nvSpPr>
          <p:cNvPr id="21" name="テキスト ボックス 20">
            <a:extLst>
              <a:ext uri="{FF2B5EF4-FFF2-40B4-BE49-F238E27FC236}">
                <a16:creationId xmlns:a16="http://schemas.microsoft.com/office/drawing/2014/main" id="{08742064-075A-6745-8641-C2BB306C4F66}"/>
              </a:ext>
            </a:extLst>
          </p:cNvPr>
          <p:cNvSpPr txBox="1"/>
          <p:nvPr/>
        </p:nvSpPr>
        <p:spPr>
          <a:xfrm>
            <a:off x="6245241" y="4922189"/>
            <a:ext cx="3724096" cy="276999"/>
          </a:xfrm>
          <a:prstGeom prst="rect">
            <a:avLst/>
          </a:prstGeom>
          <a:noFill/>
        </p:spPr>
        <p:txBody>
          <a:bodyPr wrap="none" rtlCol="0">
            <a:spAutoFit/>
          </a:bodyPr>
          <a:lstStyle/>
          <a:p>
            <a:r>
              <a:rPr lang="zh-CN" altLang="en-US" sz="1200" dirty="0">
                <a:latin typeface="Apple SD Gothic Neo" panose="02000300000000000000" pitchFamily="2" charset="-127"/>
                <a:cs typeface="Arial" panose="020B0604020202090204" pitchFamily="34" charset="0"/>
              </a:rPr>
              <a:t>左</a:t>
            </a:r>
            <a:r>
              <a:rPr lang="ja-JP" altLang="en-US" sz="1200">
                <a:latin typeface="Apple SD Gothic Neo" panose="02000300000000000000" pitchFamily="2" charset="-127"/>
                <a:cs typeface="Arial" panose="020B0604020202090204" pitchFamily="34" charset="0"/>
              </a:rPr>
              <a:t>の</a:t>
            </a:r>
            <a:r>
              <a:rPr lang="zh-CN" altLang="en-US" sz="1200" dirty="0">
                <a:latin typeface="Apple SD Gothic Neo" panose="02000300000000000000" pitchFamily="2" charset="-127"/>
                <a:cs typeface="Arial" panose="020B0604020202090204" pitchFamily="34" charset="0"/>
              </a:rPr>
              <a:t>模倣</a:t>
            </a:r>
            <a:r>
              <a:rPr lang="ja-JP" altLang="en-US" sz="1200">
                <a:latin typeface="Apple SD Gothic Neo" panose="02000300000000000000" pitchFamily="2" charset="-127"/>
                <a:cs typeface="Arial" panose="020B0604020202090204" pitchFamily="34" charset="0"/>
              </a:rPr>
              <a:t>の</a:t>
            </a:r>
            <a:r>
              <a:rPr lang="zh-CN" altLang="en-US" sz="1200" dirty="0">
                <a:latin typeface="Apple SD Gothic Neo" panose="02000300000000000000" pitchFamily="2" charset="-127"/>
                <a:cs typeface="Arial" panose="020B0604020202090204" pitchFamily="34" charset="0"/>
              </a:rPr>
              <a:t>類似性</a:t>
            </a:r>
            <a:r>
              <a:rPr lang="ja-JP" altLang="en-US" sz="1200">
                <a:latin typeface="Apple SD Gothic Neo" panose="02000300000000000000" pitchFamily="2" charset="-127"/>
                <a:cs typeface="Arial" panose="020B0604020202090204" pitchFamily="34" charset="0"/>
              </a:rPr>
              <a:t>は</a:t>
            </a:r>
            <a:r>
              <a:rPr lang="zh-CN" altLang="en-US" sz="1200" dirty="0">
                <a:latin typeface="Apple SD Gothic Neo" panose="02000300000000000000" pitchFamily="2" charset="-127"/>
                <a:cs typeface="Arial" panose="020B0604020202090204" pitchFamily="34" charset="0"/>
              </a:rPr>
              <a:t>高</a:t>
            </a:r>
            <a:r>
              <a:rPr lang="ja-JP" altLang="en-US" sz="1200">
                <a:latin typeface="Apple SD Gothic Neo" panose="02000300000000000000" pitchFamily="2" charset="-127"/>
                <a:cs typeface="Arial" panose="020B0604020202090204" pitchFamily="34" charset="0"/>
              </a:rPr>
              <a:t>く、</a:t>
            </a:r>
            <a:r>
              <a:rPr lang="zh-CN" altLang="en-US" sz="1200" dirty="0">
                <a:latin typeface="Apple SD Gothic Neo" panose="02000300000000000000" pitchFamily="2" charset="-127"/>
                <a:cs typeface="Arial" panose="020B0604020202090204" pitchFamily="34" charset="0"/>
              </a:rPr>
              <a:t>右</a:t>
            </a:r>
            <a:r>
              <a:rPr lang="ja-JP" altLang="en-US" sz="1200">
                <a:latin typeface="Apple SD Gothic Neo" panose="02000300000000000000" pitchFamily="2" charset="-127"/>
                <a:cs typeface="Arial" panose="020B0604020202090204" pitchFamily="34" charset="0"/>
              </a:rPr>
              <a:t>の</a:t>
            </a:r>
            <a:r>
              <a:rPr lang="zh-CN" altLang="en-US" sz="1200" dirty="0">
                <a:latin typeface="Apple SD Gothic Neo" panose="02000300000000000000" pitchFamily="2" charset="-127"/>
                <a:cs typeface="Arial" panose="020B0604020202090204" pitchFamily="34" charset="0"/>
              </a:rPr>
              <a:t>模倣</a:t>
            </a:r>
            <a:r>
              <a:rPr lang="ja-JP" altLang="en-US" sz="1200">
                <a:latin typeface="Apple SD Gothic Neo" panose="02000300000000000000" pitchFamily="2" charset="-127"/>
                <a:cs typeface="Arial" panose="020B0604020202090204" pitchFamily="34" charset="0"/>
              </a:rPr>
              <a:t>の</a:t>
            </a:r>
            <a:r>
              <a:rPr lang="zh-CN" altLang="en-US" sz="1200" dirty="0">
                <a:latin typeface="Apple SD Gothic Neo" panose="02000300000000000000" pitchFamily="2" charset="-127"/>
                <a:cs typeface="Arial" panose="020B0604020202090204" pitchFamily="34" charset="0"/>
              </a:rPr>
              <a:t>類似性</a:t>
            </a:r>
            <a:r>
              <a:rPr lang="ja-JP" altLang="en-US" sz="1200">
                <a:latin typeface="Apple SD Gothic Neo" panose="02000300000000000000" pitchFamily="2" charset="-127"/>
                <a:cs typeface="Arial" panose="020B0604020202090204" pitchFamily="34" charset="0"/>
              </a:rPr>
              <a:t>は</a:t>
            </a:r>
            <a:r>
              <a:rPr lang="zh-CN" altLang="en-US" sz="1200" dirty="0">
                <a:latin typeface="Apple SD Gothic Neo" panose="02000300000000000000" pitchFamily="2" charset="-127"/>
                <a:cs typeface="Arial" panose="020B0604020202090204" pitchFamily="34" charset="0"/>
              </a:rPr>
              <a:t>低</a:t>
            </a:r>
            <a:r>
              <a:rPr lang="ja-JP" altLang="en-US" sz="1200">
                <a:latin typeface="Apple SD Gothic Neo" panose="02000300000000000000" pitchFamily="2" charset="-127"/>
                <a:cs typeface="Arial" panose="020B0604020202090204" pitchFamily="34" charset="0"/>
              </a:rPr>
              <a:t>い</a:t>
            </a:r>
            <a:endParaRPr kumimoji="1" lang="ja-JP"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タイトル 1">
            <a:extLst>
              <a:ext uri="{FF2B5EF4-FFF2-40B4-BE49-F238E27FC236}">
                <a16:creationId xmlns:a16="http://schemas.microsoft.com/office/drawing/2014/main" id="{4E635106-FDAF-1E4C-8E15-3DEF871F99E4}"/>
              </a:ext>
            </a:extLst>
          </p:cNvPr>
          <p:cNvSpPr>
            <a:spLocks noGrp="1"/>
          </p:cNvSpPr>
          <p:nvPr>
            <p:ph type="title"/>
          </p:nvPr>
        </p:nvSpPr>
        <p:spPr>
          <a:xfrm>
            <a:off x="958506" y="800392"/>
            <a:ext cx="10264697" cy="1212102"/>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rPr>
              <a:t>研究结果</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DF875EB9-8C79-1446-8464-28C4DC556D38}"/>
              </a:ext>
            </a:extLst>
          </p:cNvPr>
          <p:cNvSpPr>
            <a:spLocks noGrp="1"/>
          </p:cNvSpPr>
          <p:nvPr>
            <p:ph idx="1"/>
          </p:nvPr>
        </p:nvSpPr>
        <p:spPr>
          <a:xfrm>
            <a:off x="1367624" y="2490436"/>
            <a:ext cx="9708995" cy="3567173"/>
          </a:xfrm>
        </p:spPr>
        <p:txBody>
          <a:bodyPr anchor="ctr">
            <a:normAutofit/>
          </a:bodyPr>
          <a:lstStyle/>
          <a:p>
            <a:r>
              <a:rPr lang="ja-JP" altLang="en-US" sz="1500">
                <a:latin typeface="MS PMincho" panose="02020600040205080304" pitchFamily="18" charset="-128"/>
                <a:ea typeface="MS PMincho" panose="02020600040205080304" pitchFamily="18" charset="-128"/>
              </a:rPr>
              <a:t>動物練習試験の採点基準には、一般的に次のようないくつかの採点基準がある</a:t>
            </a:r>
            <a:r>
              <a:rPr lang="ja-JP" altLang="en-US" sz="1500"/>
              <a:t>。</a:t>
            </a:r>
            <a:endParaRPr lang="en-US" altLang="ja-JP" sz="1500" dirty="0"/>
          </a:p>
          <a:p>
            <a:pPr marL="0" indent="0">
              <a:buNone/>
            </a:pPr>
            <a:r>
              <a:rPr lang="en" altLang="ja-JP" sz="1500" b="1" dirty="0">
                <a:latin typeface="MS PMincho" panose="02020600040205080304" pitchFamily="18" charset="-128"/>
                <a:ea typeface="MS PMincho" panose="02020600040205080304" pitchFamily="18" charset="-128"/>
              </a:rPr>
              <a:t>S</a:t>
            </a:r>
            <a:r>
              <a:rPr lang="ja-JP" altLang="en-US" sz="1500" b="1">
                <a:latin typeface="MS PMincho" panose="02020600040205080304" pitchFamily="18" charset="-128"/>
                <a:ea typeface="MS PMincho" panose="02020600040205080304" pitchFamily="18" charset="-128"/>
              </a:rPr>
              <a:t>：</a:t>
            </a:r>
            <a:r>
              <a:rPr lang="ja-JP" altLang="en-US" sz="1500">
                <a:latin typeface="MS PMincho" panose="02020600040205080304" pitchFamily="18" charset="-128"/>
                <a:ea typeface="MS PMincho" panose="02020600040205080304" pitchFamily="18" charset="-128"/>
              </a:rPr>
              <a:t>行動のリズム、感情（表現）、身体の協調、肢体の表現力が非常に優れており、鮮やかでリアルな動物のイメージで、動物の模倣を独立して完成することができる。</a:t>
            </a:r>
            <a:endParaRPr lang="en-US" altLang="ja-JP" sz="1500" dirty="0">
              <a:latin typeface="MS PMincho" panose="02020600040205080304" pitchFamily="18" charset="-128"/>
              <a:ea typeface="MS PMincho" panose="02020600040205080304" pitchFamily="18" charset="-128"/>
            </a:endParaRPr>
          </a:p>
          <a:p>
            <a:pPr marL="0" indent="0">
              <a:buNone/>
            </a:pPr>
            <a:r>
              <a:rPr lang="en" altLang="ja-JP" sz="1500" b="1" dirty="0">
                <a:latin typeface="MS PMincho" panose="02020600040205080304" pitchFamily="18" charset="-128"/>
                <a:ea typeface="MS PMincho" panose="02020600040205080304" pitchFamily="18" charset="-128"/>
              </a:rPr>
              <a:t>A</a:t>
            </a:r>
            <a:r>
              <a:rPr lang="ja-JP" altLang="en-US" sz="1500" b="1">
                <a:latin typeface="MS PMincho" panose="02020600040205080304" pitchFamily="18" charset="-128"/>
                <a:ea typeface="MS PMincho" panose="02020600040205080304" pitchFamily="18" charset="-128"/>
              </a:rPr>
              <a:t>：</a:t>
            </a:r>
            <a:r>
              <a:rPr lang="ja-JP" altLang="en-US" sz="1500">
                <a:latin typeface="MS PMincho" panose="02020600040205080304" pitchFamily="18" charset="-128"/>
                <a:ea typeface="MS PMincho" panose="02020600040205080304" pitchFamily="18" charset="-128"/>
              </a:rPr>
              <a:t>独立して動物の模倣演技を完成することができ、動作のリズムは十分に達成されていないが、情緒（表情）は比較的良く、一定の肢体表現能力があり、動物の模倣の情景に投入することができる。</a:t>
            </a:r>
            <a:endParaRPr lang="en-US" altLang="ja-JP" sz="1500" dirty="0">
              <a:latin typeface="MS PMincho" panose="02020600040205080304" pitchFamily="18" charset="-128"/>
              <a:ea typeface="MS PMincho" panose="02020600040205080304" pitchFamily="18" charset="-128"/>
            </a:endParaRPr>
          </a:p>
          <a:p>
            <a:pPr marL="0" indent="0">
              <a:buNone/>
            </a:pPr>
            <a:r>
              <a:rPr lang="en" altLang="ja-JP" sz="1500" b="1" dirty="0">
                <a:latin typeface="MS PMincho" panose="02020600040205080304" pitchFamily="18" charset="-128"/>
                <a:ea typeface="MS PMincho" panose="02020600040205080304" pitchFamily="18" charset="-128"/>
              </a:rPr>
              <a:t>B</a:t>
            </a:r>
            <a:r>
              <a:rPr lang="ja-JP" altLang="en-US" sz="1500" b="1">
                <a:latin typeface="MS PMincho" panose="02020600040205080304" pitchFamily="18" charset="-128"/>
                <a:ea typeface="MS PMincho" panose="02020600040205080304" pitchFamily="18" charset="-128"/>
              </a:rPr>
              <a:t>：</a:t>
            </a:r>
            <a:r>
              <a:rPr lang="ja-JP" altLang="en-US" sz="1500">
                <a:latin typeface="MS PMincho" panose="02020600040205080304" pitchFamily="18" charset="-128"/>
                <a:ea typeface="MS PMincho" panose="02020600040205080304" pitchFamily="18" charset="-128"/>
              </a:rPr>
              <a:t>独立して動物の模倣演技を完成することができて、一定の可塑性があって、しかし動作のリズム、肢体の表現力は普通で、情緒（表情）は十分に適切ではなくて、形作った動物のイメージは明確ではない。</a:t>
            </a:r>
            <a:endParaRPr lang="en-US" altLang="ja-JP" sz="1500" dirty="0">
              <a:latin typeface="MS PMincho" panose="02020600040205080304" pitchFamily="18" charset="-128"/>
              <a:ea typeface="MS PMincho" panose="02020600040205080304" pitchFamily="18" charset="-128"/>
            </a:endParaRPr>
          </a:p>
          <a:p>
            <a:pPr marL="0" indent="0">
              <a:buNone/>
            </a:pPr>
            <a:r>
              <a:rPr lang="en" altLang="ja-JP" sz="1500" b="1" dirty="0">
                <a:latin typeface="MS PMincho" panose="02020600040205080304" pitchFamily="18" charset="-128"/>
                <a:ea typeface="MS PMincho" panose="02020600040205080304" pitchFamily="18" charset="-128"/>
              </a:rPr>
              <a:t>C</a:t>
            </a:r>
            <a:r>
              <a:rPr lang="ja-JP" altLang="en-US" sz="1500" b="1">
                <a:latin typeface="MS PMincho" panose="02020600040205080304" pitchFamily="18" charset="-128"/>
                <a:ea typeface="MS PMincho" panose="02020600040205080304" pitchFamily="18" charset="-128"/>
              </a:rPr>
              <a:t>：</a:t>
            </a:r>
            <a:r>
              <a:rPr lang="ja-JP" altLang="en-US" sz="1500">
                <a:latin typeface="MS PMincho" panose="02020600040205080304" pitchFamily="18" charset="-128"/>
                <a:ea typeface="MS PMincho" panose="02020600040205080304" pitchFamily="18" charset="-128"/>
              </a:rPr>
              <a:t>一部の動物の行動や行動を簡単にまねることができ、動物のイメージが十分に明確でない。</a:t>
            </a:r>
            <a:endParaRPr lang="en-US" altLang="ja-JP" sz="1500" dirty="0">
              <a:latin typeface="MS PMincho" panose="02020600040205080304" pitchFamily="18" charset="-128"/>
              <a:ea typeface="MS PMincho" panose="02020600040205080304" pitchFamily="18" charset="-128"/>
            </a:endParaRPr>
          </a:p>
          <a:p>
            <a:pPr marL="0" indent="0">
              <a:buNone/>
            </a:pPr>
            <a:r>
              <a:rPr lang="en" altLang="ja-JP" sz="1500" b="1" dirty="0">
                <a:latin typeface="MS PMincho" panose="02020600040205080304" pitchFamily="18" charset="-128"/>
                <a:ea typeface="MS PMincho" panose="02020600040205080304" pitchFamily="18" charset="-128"/>
              </a:rPr>
              <a:t>D</a:t>
            </a:r>
            <a:r>
              <a:rPr lang="zh-CN" altLang="en-US" sz="1500" b="1" dirty="0">
                <a:latin typeface="MS PMincho" panose="02020600040205080304" pitchFamily="18" charset="-128"/>
                <a:ea typeface="MS PMincho" panose="02020600040205080304" pitchFamily="18" charset="-128"/>
              </a:rPr>
              <a:t>：</a:t>
            </a:r>
            <a:r>
              <a:rPr lang="ja-JP" altLang="en-US" sz="1500">
                <a:latin typeface="MS PMincho" panose="02020600040205080304" pitchFamily="18" charset="-128"/>
                <a:ea typeface="MS PMincho" panose="02020600040205080304" pitchFamily="18" charset="-128"/>
              </a:rPr>
              <a:t>動物の模倣演技をする勇気がないか、したくない。行動動作は動物のイメージに合わず、演技課題を達成できない。</a:t>
            </a:r>
            <a:endParaRPr lang="en-US" altLang="ja-JP" sz="1500" dirty="0">
              <a:latin typeface="MS PMincho" panose="02020600040205080304" pitchFamily="18" charset="-128"/>
              <a:ea typeface="MS PMincho" panose="02020600040205080304" pitchFamily="18" charset="-128"/>
            </a:endParaRPr>
          </a:p>
          <a:p>
            <a:pPr marL="0" indent="0">
              <a:buNone/>
            </a:pPr>
            <a:endParaRPr lang="en-US" altLang="ja-JP" sz="1500" dirty="0"/>
          </a:p>
          <a:p>
            <a:pPr marL="0" indent="0">
              <a:buNone/>
            </a:pPr>
            <a:r>
              <a:rPr lang="ja-JP" altLang="en-US" sz="1500"/>
              <a:t>試験中には</a:t>
            </a:r>
            <a:r>
              <a:rPr lang="en-US" altLang="ja-JP" sz="1500" dirty="0"/>
              <a:t>3 ~ 5</a:t>
            </a:r>
            <a:r>
              <a:rPr lang="ja-JP" altLang="en-US" sz="1500"/>
              <a:t>人の演技専門教師がいて、共同で採点し、平均点をとって生徒の成績証明書を作成します。</a:t>
            </a:r>
            <a:endParaRPr kumimoji="1" lang="ja-JP" altLang="en-US" sz="1500"/>
          </a:p>
        </p:txBody>
      </p:sp>
    </p:spTree>
    <p:extLst>
      <p:ext uri="{BB962C8B-B14F-4D97-AF65-F5344CB8AC3E}">
        <p14:creationId xmlns:p14="http://schemas.microsoft.com/office/powerpoint/2010/main" val="133601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タイトル 1">
            <a:extLst>
              <a:ext uri="{FF2B5EF4-FFF2-40B4-BE49-F238E27FC236}">
                <a16:creationId xmlns:a16="http://schemas.microsoft.com/office/drawing/2014/main" id="{4A680305-1F0E-AE44-B019-48F8DD764327}"/>
              </a:ext>
            </a:extLst>
          </p:cNvPr>
          <p:cNvSpPr>
            <a:spLocks noGrp="1"/>
          </p:cNvSpPr>
          <p:nvPr>
            <p:ph type="title"/>
          </p:nvPr>
        </p:nvSpPr>
        <p:spPr>
          <a:xfrm>
            <a:off x="958506" y="800392"/>
            <a:ext cx="10264697" cy="1212102"/>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rPr>
              <a:t>研究结果</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800EBD93-2B95-0C47-9181-8A457A018984}"/>
              </a:ext>
            </a:extLst>
          </p:cNvPr>
          <p:cNvSpPr>
            <a:spLocks noGrp="1"/>
          </p:cNvSpPr>
          <p:nvPr>
            <p:ph idx="1"/>
          </p:nvPr>
        </p:nvSpPr>
        <p:spPr>
          <a:xfrm>
            <a:off x="1367624" y="2490436"/>
            <a:ext cx="9708995" cy="3567173"/>
          </a:xfrm>
        </p:spPr>
        <p:txBody>
          <a:bodyPr anchor="ctr">
            <a:normAutofit/>
          </a:bodyPr>
          <a:lstStyle/>
          <a:p>
            <a:r>
              <a:rPr lang="ja-JP" altLang="en-US" sz="2400" b="1">
                <a:latin typeface="Mshtakan Regular" panose="02000400000000000000" charset="0"/>
                <a:ea typeface="MS PMincho" panose="02020600040205080304" pitchFamily="18" charset="-128"/>
                <a:cs typeface="Mshtakan Regular" panose="02000400000000000000" charset="0"/>
              </a:rPr>
              <a:t>評価システムの規格詳細</a:t>
            </a:r>
            <a:endParaRPr lang="en-US" altLang="ja-JP" sz="2400" b="1" dirty="0">
              <a:latin typeface="Mshtakan Regular" panose="02000400000000000000" charset="0"/>
              <a:ea typeface="MS PMincho" panose="02020600040205080304" pitchFamily="18" charset="-128"/>
              <a:cs typeface="Mshtakan Regular" panose="02000400000000000000" charset="0"/>
            </a:endParaRPr>
          </a:p>
          <a:p>
            <a:r>
              <a:rPr lang="ja-JP" altLang="en-US" sz="2400">
                <a:latin typeface="MS PMincho" panose="02020600040205080304" pitchFamily="18" charset="-128"/>
                <a:ea typeface="MS PMincho" panose="02020600040205080304" pitchFamily="18" charset="-128"/>
              </a:rPr>
              <a:t>まず、</a:t>
            </a:r>
            <a:r>
              <a:rPr lang="en-US" altLang="ja-JP" sz="2400" dirty="0">
                <a:latin typeface="MS PMincho" panose="02020600040205080304" pitchFamily="18" charset="-128"/>
                <a:ea typeface="MS PMincho" panose="02020600040205080304" pitchFamily="18" charset="-128"/>
              </a:rPr>
              <a:t>50</a:t>
            </a:r>
            <a:r>
              <a:rPr lang="ja-JP" altLang="en-US" sz="2400">
                <a:latin typeface="MS PMincho" panose="02020600040205080304" pitchFamily="18" charset="-128"/>
                <a:ea typeface="MS PMincho" panose="02020600040205080304" pitchFamily="18" charset="-128"/>
              </a:rPr>
              <a:t>組の比較画像を採点してもらうために、</a:t>
            </a:r>
            <a:r>
              <a:rPr lang="en-US" altLang="ja-JP" sz="2400" dirty="0">
                <a:latin typeface="MS PMincho" panose="02020600040205080304" pitchFamily="18" charset="-128"/>
                <a:ea typeface="MS PMincho" panose="02020600040205080304" pitchFamily="18" charset="-128"/>
              </a:rPr>
              <a:t>20</a:t>
            </a:r>
            <a:r>
              <a:rPr lang="ja-JP" altLang="en-US" sz="2400">
                <a:latin typeface="MS PMincho" panose="02020600040205080304" pitchFamily="18" charset="-128"/>
                <a:ea typeface="MS PMincho" panose="02020600040205080304" pitchFamily="18" charset="-128"/>
              </a:rPr>
              <a:t>人の演技専攻教師を見つけた。比較画像の各グループには、サルの元の画像と、サルの動作を模倣した人間の画像 </a:t>
            </a:r>
            <a:r>
              <a:rPr lang="en-US" altLang="ja-JP" sz="2400" dirty="0">
                <a:latin typeface="MS PMincho" panose="02020600040205080304" pitchFamily="18" charset="-128"/>
                <a:ea typeface="MS PMincho" panose="02020600040205080304" pitchFamily="18" charset="-128"/>
              </a:rPr>
              <a:t>10 </a:t>
            </a:r>
            <a:r>
              <a:rPr lang="ja-JP" altLang="en-US" sz="2400">
                <a:latin typeface="MS PMincho" panose="02020600040205080304" pitchFamily="18" charset="-128"/>
                <a:ea typeface="MS PMincho" panose="02020600040205080304" pitchFamily="18" charset="-128"/>
              </a:rPr>
              <a:t>枚、合計 </a:t>
            </a:r>
            <a:r>
              <a:rPr lang="en-US" altLang="ja-JP" sz="2400" dirty="0">
                <a:latin typeface="MS PMincho" panose="02020600040205080304" pitchFamily="18" charset="-128"/>
                <a:ea typeface="MS PMincho" panose="02020600040205080304" pitchFamily="18" charset="-128"/>
              </a:rPr>
              <a:t>510 </a:t>
            </a:r>
            <a:r>
              <a:rPr lang="ja-JP" altLang="en-US" sz="2400">
                <a:latin typeface="MS PMincho" panose="02020600040205080304" pitchFamily="18" charset="-128"/>
                <a:ea typeface="MS PMincho" panose="02020600040205080304" pitchFamily="18" charset="-128"/>
              </a:rPr>
              <a:t>枚の画像が含まれている。教師たちはそれぞれ模倣者の肢体動作、歩行規則などの面から採点を行い、評価は高い順に</a:t>
            </a:r>
            <a:r>
              <a:rPr lang="en" altLang="ja-JP" sz="2400" dirty="0">
                <a:latin typeface="MS PMincho" panose="02020600040205080304" pitchFamily="18" charset="-128"/>
                <a:ea typeface="MS PMincho" panose="02020600040205080304" pitchFamily="18" charset="-128"/>
              </a:rPr>
              <a:t>S</a:t>
            </a:r>
            <a:r>
              <a:rPr lang="ja-JP" altLang="en" sz="2400">
                <a:latin typeface="MS PMincho" panose="02020600040205080304" pitchFamily="18" charset="-128"/>
                <a:ea typeface="MS PMincho" panose="02020600040205080304" pitchFamily="18" charset="-128"/>
              </a:rPr>
              <a:t>、</a:t>
            </a:r>
            <a:r>
              <a:rPr lang="en" altLang="ja-JP" sz="2400" dirty="0">
                <a:latin typeface="MS PMincho" panose="02020600040205080304" pitchFamily="18" charset="-128"/>
                <a:ea typeface="MS PMincho" panose="02020600040205080304" pitchFamily="18" charset="-128"/>
              </a:rPr>
              <a:t>A</a:t>
            </a:r>
            <a:r>
              <a:rPr lang="ja-JP" altLang="en" sz="2400">
                <a:latin typeface="MS PMincho" panose="02020600040205080304" pitchFamily="18" charset="-128"/>
                <a:ea typeface="MS PMincho" panose="02020600040205080304" pitchFamily="18" charset="-128"/>
              </a:rPr>
              <a:t>、</a:t>
            </a:r>
            <a:r>
              <a:rPr lang="en" altLang="ja-JP" sz="2400" dirty="0">
                <a:latin typeface="MS PMincho" panose="02020600040205080304" pitchFamily="18" charset="-128"/>
                <a:ea typeface="MS PMincho" panose="02020600040205080304" pitchFamily="18" charset="-128"/>
              </a:rPr>
              <a:t>B</a:t>
            </a:r>
            <a:r>
              <a:rPr lang="ja-JP" altLang="en" sz="2400">
                <a:latin typeface="MS PMincho" panose="02020600040205080304" pitchFamily="18" charset="-128"/>
                <a:ea typeface="MS PMincho" panose="02020600040205080304" pitchFamily="18" charset="-128"/>
              </a:rPr>
              <a:t>、</a:t>
            </a:r>
            <a:r>
              <a:rPr lang="en" altLang="ja-JP" sz="2400" dirty="0">
                <a:latin typeface="MS PMincho" panose="02020600040205080304" pitchFamily="18" charset="-128"/>
                <a:ea typeface="MS PMincho" panose="02020600040205080304" pitchFamily="18" charset="-128"/>
              </a:rPr>
              <a:t>C</a:t>
            </a:r>
            <a:r>
              <a:rPr lang="ja-JP" altLang="en" sz="2400">
                <a:latin typeface="MS PMincho" panose="02020600040205080304" pitchFamily="18" charset="-128"/>
                <a:ea typeface="MS PMincho" panose="02020600040205080304" pitchFamily="18" charset="-128"/>
              </a:rPr>
              <a:t>、</a:t>
            </a:r>
            <a:r>
              <a:rPr lang="en" altLang="ja-JP" sz="2400" dirty="0">
                <a:latin typeface="MS PMincho" panose="02020600040205080304" pitchFamily="18" charset="-128"/>
                <a:ea typeface="MS PMincho" panose="02020600040205080304" pitchFamily="18" charset="-128"/>
              </a:rPr>
              <a:t>D</a:t>
            </a:r>
            <a:r>
              <a:rPr lang="ja-JP" altLang="en-US" sz="2400">
                <a:latin typeface="MS PMincho" panose="02020600040205080304" pitchFamily="18" charset="-128"/>
                <a:ea typeface="MS PMincho" panose="02020600040205080304" pitchFamily="18" charset="-128"/>
              </a:rPr>
              <a:t>となった。上記および本研究の計算方法に基づいて、これらの実験画像の姿勢図および生成図をそれぞれ数値計算し、平均値を取った。これらの画像の採点比較を分析することで、点数区間が得られた。</a:t>
            </a:r>
            <a:endParaRPr kumimoji="1" lang="ja-JP" altLang="en-US" sz="2400">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417952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タイトル 1">
            <a:extLst>
              <a:ext uri="{FF2B5EF4-FFF2-40B4-BE49-F238E27FC236}">
                <a16:creationId xmlns:a16="http://schemas.microsoft.com/office/drawing/2014/main" id="{5A734397-B46E-3343-A610-1136025F09E4}"/>
              </a:ext>
            </a:extLst>
          </p:cNvPr>
          <p:cNvSpPr>
            <a:spLocks noGrp="1"/>
          </p:cNvSpPr>
          <p:nvPr>
            <p:ph type="title"/>
          </p:nvPr>
        </p:nvSpPr>
        <p:spPr>
          <a:xfrm>
            <a:off x="1047280" y="759805"/>
            <a:ext cx="10306520" cy="1325563"/>
          </a:xfrm>
        </p:spPr>
        <p:txBody>
          <a:bodyPr>
            <a:normAutofit/>
          </a:bodyPr>
          <a:lstStyle/>
          <a:p>
            <a:r>
              <a:rPr kumimoji="1" lang="ja-JP" altLang="en-US" sz="4000">
                <a:solidFill>
                  <a:srgbClr val="FFFFFF"/>
                </a:solidFill>
                <a:latin typeface="MS PMincho" panose="02020600040205080304" pitchFamily="18" charset="-128"/>
                <a:ea typeface="MS PMincho" panose="02020600040205080304" pitchFamily="18" charset="-128"/>
              </a:rPr>
              <a:t>研究结果</a:t>
            </a:r>
          </a:p>
        </p:txBody>
      </p:sp>
      <p:sp>
        <p:nvSpPr>
          <p:cNvPr id="3" name="コンテンツ プレースホルダー 2">
            <a:extLst>
              <a:ext uri="{FF2B5EF4-FFF2-40B4-BE49-F238E27FC236}">
                <a16:creationId xmlns:a16="http://schemas.microsoft.com/office/drawing/2014/main" id="{DB6F1170-0EE4-474F-B088-8A2E9C7B9A21}"/>
              </a:ext>
            </a:extLst>
          </p:cNvPr>
          <p:cNvSpPr>
            <a:spLocks noGrp="1"/>
          </p:cNvSpPr>
          <p:nvPr>
            <p:ph idx="1"/>
          </p:nvPr>
        </p:nvSpPr>
        <p:spPr>
          <a:xfrm>
            <a:off x="1424904" y="2494450"/>
            <a:ext cx="4053545" cy="3563159"/>
          </a:xfrm>
        </p:spPr>
        <p:txBody>
          <a:bodyPr>
            <a:normAutofit/>
          </a:bodyPr>
          <a:lstStyle/>
          <a:p>
            <a:r>
              <a:rPr lang="ja-JP" altLang="en-US" sz="2000">
                <a:latin typeface="MS PMincho" panose="02020600040205080304" pitchFamily="18" charset="-128"/>
                <a:ea typeface="MS PMincho" panose="02020600040205080304" pitchFamily="18" charset="-128"/>
              </a:rPr>
              <a:t>実験結果によると、教師が与えた成績が</a:t>
            </a:r>
            <a:r>
              <a:rPr lang="en" altLang="ja-JP" sz="2000" dirty="0">
                <a:latin typeface="MS PMincho" panose="02020600040205080304" pitchFamily="18" charset="-128"/>
                <a:ea typeface="MS PMincho" panose="02020600040205080304" pitchFamily="18" charset="-128"/>
              </a:rPr>
              <a:t>S</a:t>
            </a:r>
            <a:r>
              <a:rPr lang="ja-JP" altLang="en-US" sz="2000">
                <a:latin typeface="MS PMincho" panose="02020600040205080304" pitchFamily="18" charset="-128"/>
                <a:ea typeface="MS PMincho" panose="02020600040205080304" pitchFamily="18" charset="-128"/>
              </a:rPr>
              <a:t>である模倣画像の数値はすべて</a:t>
            </a:r>
            <a:r>
              <a:rPr lang="en-US" altLang="ja-JP" sz="2000" dirty="0">
                <a:latin typeface="MS PMincho" panose="02020600040205080304" pitchFamily="18" charset="-128"/>
                <a:ea typeface="MS PMincho" panose="02020600040205080304" pitchFamily="18" charset="-128"/>
              </a:rPr>
              <a:t>0.3</a:t>
            </a:r>
            <a:r>
              <a:rPr lang="ja-JP" altLang="en-US" sz="2000">
                <a:latin typeface="MS PMincho" panose="02020600040205080304" pitchFamily="18" charset="-128"/>
                <a:ea typeface="MS PMincho" panose="02020600040205080304" pitchFamily="18" charset="-128"/>
              </a:rPr>
              <a:t>未満であり、教師が与えた成績が</a:t>
            </a:r>
            <a:r>
              <a:rPr lang="en" altLang="ja-JP" sz="2000" dirty="0">
                <a:latin typeface="MS PMincho" panose="02020600040205080304" pitchFamily="18" charset="-128"/>
                <a:ea typeface="MS PMincho" panose="02020600040205080304" pitchFamily="18" charset="-128"/>
              </a:rPr>
              <a:t>D</a:t>
            </a:r>
            <a:r>
              <a:rPr lang="ja-JP" altLang="en-US" sz="2000">
                <a:latin typeface="MS PMincho" panose="02020600040205080304" pitchFamily="18" charset="-128"/>
                <a:ea typeface="MS PMincho" panose="02020600040205080304" pitchFamily="18" charset="-128"/>
              </a:rPr>
              <a:t>である模倣画像の数値はすべて</a:t>
            </a:r>
            <a:r>
              <a:rPr lang="en-US" altLang="ja-JP" sz="2000" dirty="0">
                <a:latin typeface="MS PMincho" panose="02020600040205080304" pitchFamily="18" charset="-128"/>
                <a:ea typeface="MS PMincho" panose="02020600040205080304" pitchFamily="18" charset="-128"/>
              </a:rPr>
              <a:t>0.4</a:t>
            </a:r>
            <a:r>
              <a:rPr lang="ja-JP" altLang="en-US" sz="2000">
                <a:latin typeface="MS PMincho" panose="02020600040205080304" pitchFamily="18" charset="-128"/>
                <a:ea typeface="MS PMincho" panose="02020600040205080304" pitchFamily="18" charset="-128"/>
              </a:rPr>
              <a:t>より大きい。この数値区間に基づいて、私たちはこの採点基準を得て、複数の演技専門教師のコメントに基づいて、姿勢図と画像を生成する数値を利用して、動物練習の課程で、学生の日常学習と試験の採点に簡潔な参考基準を提供することを望んでいる。</a:t>
            </a:r>
          </a:p>
          <a:p>
            <a:endParaRPr kumimoji="1" lang="ja-JP" altLang="en-US" sz="2000"/>
          </a:p>
        </p:txBody>
      </p:sp>
      <p:graphicFrame>
        <p:nvGraphicFramePr>
          <p:cNvPr id="4" name="表 3">
            <a:extLst>
              <a:ext uri="{FF2B5EF4-FFF2-40B4-BE49-F238E27FC236}">
                <a16:creationId xmlns:a16="http://schemas.microsoft.com/office/drawing/2014/main" id="{E943E75F-F50B-E34A-9C32-52E28DEA673B}"/>
              </a:ext>
            </a:extLst>
          </p:cNvPr>
          <p:cNvGraphicFramePr>
            <a:graphicFrameLocks noGrp="1"/>
          </p:cNvGraphicFramePr>
          <p:nvPr>
            <p:extLst>
              <p:ext uri="{D42A27DB-BD31-4B8C-83A1-F6EECF244321}">
                <p14:modId xmlns:p14="http://schemas.microsoft.com/office/powerpoint/2010/main" val="3944493688"/>
              </p:ext>
            </p:extLst>
          </p:nvPr>
        </p:nvGraphicFramePr>
        <p:xfrm>
          <a:off x="6120052" y="2492376"/>
          <a:ext cx="4760085" cy="3563376"/>
        </p:xfrm>
        <a:graphic>
          <a:graphicData uri="http://schemas.openxmlformats.org/drawingml/2006/table">
            <a:tbl>
              <a:tblPr firstRow="1" bandRow="1"/>
              <a:tblGrid>
                <a:gridCol w="2905111">
                  <a:extLst>
                    <a:ext uri="{9D8B030D-6E8A-4147-A177-3AD203B41FA5}">
                      <a16:colId xmlns:a16="http://schemas.microsoft.com/office/drawing/2014/main" val="178799123"/>
                    </a:ext>
                  </a:extLst>
                </a:gridCol>
                <a:gridCol w="1854974">
                  <a:extLst>
                    <a:ext uri="{9D8B030D-6E8A-4147-A177-3AD203B41FA5}">
                      <a16:colId xmlns:a16="http://schemas.microsoft.com/office/drawing/2014/main" val="1409430695"/>
                    </a:ext>
                  </a:extLst>
                </a:gridCol>
              </a:tblGrid>
              <a:tr h="593896">
                <a:tc>
                  <a:txBody>
                    <a:bodyPr/>
                    <a:lstStyle/>
                    <a:p>
                      <a:pPr algn="ctr" fontAlgn="ctr">
                        <a:spcBef>
                          <a:spcPts val="0"/>
                        </a:spcBef>
                        <a:spcAft>
                          <a:spcPts val="0"/>
                        </a:spcAft>
                      </a:pPr>
                      <a:r>
                        <a:rPr lang="ja-JP" alt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数値</a:t>
                      </a:r>
                      <a:endParaRPr lang="ja-JP" altLang="en-US"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ja-JP" altLang="en-US" sz="2300" b="0" i="0" u="none" strike="noStrike" kern="100">
                          <a:solidFill>
                            <a:srgbClr val="000000"/>
                          </a:solidFill>
                          <a:effectLst/>
                          <a:latin typeface="游明朝" panose="02020400000000000000" pitchFamily="18" charset="-128"/>
                          <a:ea typeface="SimSun" panose="02010600030101010101" pitchFamily="2" charset="-122"/>
                          <a:cs typeface="SimSun" panose="02010600030101010101" pitchFamily="2" charset="-122"/>
                        </a:rPr>
                        <a:t>評価</a:t>
                      </a:r>
                      <a:endParaRPr lang="ja-JP" altLang="en-US"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414691"/>
                  </a:ext>
                </a:extLst>
              </a:tr>
              <a:tr h="593896">
                <a:tc>
                  <a:txBody>
                    <a:bodyPr/>
                    <a:lstStyle/>
                    <a:p>
                      <a:pPr algn="ctr" fontAlgn="ctr">
                        <a:spcBef>
                          <a:spcPts val="0"/>
                        </a:spcBef>
                        <a:spcAft>
                          <a:spcPts val="0"/>
                        </a:spcAft>
                      </a:pPr>
                      <a:r>
                        <a:rPr lang="ja-JP" alt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0.3</a:t>
                      </a:r>
                      <a:endParaRPr lang="ja-JP" altLang="en-US"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S</a:t>
                      </a:r>
                      <a:endParaRPr lang="en-US" altLang="ja-JP"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480423"/>
                  </a:ext>
                </a:extLst>
              </a:tr>
              <a:tr h="593896">
                <a:tc>
                  <a:txBody>
                    <a:bodyPr/>
                    <a:lstStyle/>
                    <a:p>
                      <a:pPr algn="ctr" fontAlgn="ctr">
                        <a:spcBef>
                          <a:spcPts val="0"/>
                        </a:spcBef>
                        <a:spcAft>
                          <a:spcPts val="0"/>
                        </a:spcAft>
                      </a:pPr>
                      <a:r>
                        <a:rPr 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0.3-0.33</a:t>
                      </a:r>
                      <a:endParaRPr lang="en-US" altLang="ja-JP"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A</a:t>
                      </a:r>
                      <a:endParaRPr lang="en-US" altLang="ja-JP"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399821"/>
                  </a:ext>
                </a:extLst>
              </a:tr>
              <a:tr h="593896">
                <a:tc>
                  <a:txBody>
                    <a:bodyPr/>
                    <a:lstStyle/>
                    <a:p>
                      <a:pPr algn="ctr" fontAlgn="ctr">
                        <a:spcBef>
                          <a:spcPts val="0"/>
                        </a:spcBef>
                        <a:spcAft>
                          <a:spcPts val="0"/>
                        </a:spcAft>
                      </a:pPr>
                      <a:r>
                        <a:rPr 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0.34-0.37</a:t>
                      </a:r>
                      <a:endParaRPr lang="en-US" altLang="ja-JP"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B</a:t>
                      </a:r>
                      <a:endParaRPr lang="en-US" altLang="ja-JP"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9522844"/>
                  </a:ext>
                </a:extLst>
              </a:tr>
              <a:tr h="593896">
                <a:tc>
                  <a:txBody>
                    <a:bodyPr/>
                    <a:lstStyle/>
                    <a:p>
                      <a:pPr algn="ctr" fontAlgn="ctr">
                        <a:spcBef>
                          <a:spcPts val="0"/>
                        </a:spcBef>
                        <a:spcAft>
                          <a:spcPts val="0"/>
                        </a:spcAft>
                      </a:pPr>
                      <a:r>
                        <a:rPr 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0.37-0.4</a:t>
                      </a:r>
                      <a:endParaRPr lang="en-US" altLang="ja-JP"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C</a:t>
                      </a:r>
                      <a:endParaRPr lang="en-US" altLang="ja-JP"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6007810"/>
                  </a:ext>
                </a:extLst>
              </a:tr>
              <a:tr h="593896">
                <a:tc>
                  <a:txBody>
                    <a:bodyPr/>
                    <a:lstStyle/>
                    <a:p>
                      <a:pPr algn="ctr" fontAlgn="ctr">
                        <a:spcBef>
                          <a:spcPts val="0"/>
                        </a:spcBef>
                        <a:spcAft>
                          <a:spcPts val="0"/>
                        </a:spcAft>
                      </a:pPr>
                      <a:r>
                        <a:rPr lang="ja-JP" alt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0.4</a:t>
                      </a:r>
                      <a:endParaRPr lang="ja-JP" altLang="en-US"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300" b="0" i="0" u="none" strike="noStrike" kern="10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D</a:t>
                      </a:r>
                      <a:endParaRPr lang="en-US" altLang="ja-JP" sz="4000" b="0" i="0" u="none" strike="noStrike">
                        <a:effectLst/>
                        <a:latin typeface="Arial" panose="020B0604020202020204" pitchFamily="34" charset="0"/>
                      </a:endParaRPr>
                    </a:p>
                  </a:txBody>
                  <a:tcPr marL="201314" marR="201314" marT="100658" marB="1006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4517629"/>
                  </a:ext>
                </a:extLst>
              </a:tr>
            </a:tbl>
          </a:graphicData>
        </a:graphic>
      </p:graphicFrame>
    </p:spTree>
    <p:extLst>
      <p:ext uri="{BB962C8B-B14F-4D97-AF65-F5344CB8AC3E}">
        <p14:creationId xmlns:p14="http://schemas.microsoft.com/office/powerpoint/2010/main" val="425658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Rectangle 3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841248" y="548640"/>
            <a:ext cx="3600860" cy="5431536"/>
          </a:xfrm>
        </p:spPr>
        <p:txBody>
          <a:bodyPr>
            <a:normAutofit/>
          </a:bodyPr>
          <a:lstStyle/>
          <a:p>
            <a:r>
              <a:rPr kumimoji="1" lang="ja-JP" altLang="en-US" sz="5400">
                <a:latin typeface="MS PMincho" panose="02020600040205080304" pitchFamily="18" charset="-128"/>
                <a:ea typeface="MS PMincho" panose="02020600040205080304" pitchFamily="18" charset="-128"/>
              </a:rPr>
              <a:t>目次</a:t>
            </a:r>
          </a:p>
        </p:txBody>
      </p:sp>
      <p:graphicFrame>
        <p:nvGraphicFramePr>
          <p:cNvPr id="42" name="コンテンツ プレースホルダー 2">
            <a:extLst>
              <a:ext uri="{FF2B5EF4-FFF2-40B4-BE49-F238E27FC236}">
                <a16:creationId xmlns:a16="http://schemas.microsoft.com/office/drawing/2014/main" id="{63CDCB9A-5BC5-4582-AC85-BACC07B8C380}"/>
              </a:ext>
            </a:extLst>
          </p:cNvPr>
          <p:cNvGraphicFramePr>
            <a:graphicFrameLocks noGrp="1"/>
          </p:cNvGraphicFramePr>
          <p:nvPr>
            <p:ph idx="1"/>
            <p:extLst>
              <p:ext uri="{D42A27DB-BD31-4B8C-83A1-F6EECF244321}">
                <p14:modId xmlns:p14="http://schemas.microsoft.com/office/powerpoint/2010/main" val="4170973278"/>
              </p:ext>
            </p:extLst>
          </p:nvPr>
        </p:nvGraphicFramePr>
        <p:xfrm>
          <a:off x="5126418" y="552091"/>
          <a:ext cx="6224335" cy="5431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5CC3FBA2-E532-624E-916B-26898212BB9F}" type="slidenum">
              <a:rPr kumimoji="1" lang="ja-JP" altLang="en-US" smtClean="0"/>
              <a:t>2</a:t>
            </a:fld>
            <a:endParaRPr kumimoji="1"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タイトル 1">
            <a:extLst>
              <a:ext uri="{FF2B5EF4-FFF2-40B4-BE49-F238E27FC236}">
                <a16:creationId xmlns:a16="http://schemas.microsoft.com/office/drawing/2014/main" id="{5CC64AA0-802E-AB4B-ACA6-255E0E2C64F8}"/>
              </a:ext>
            </a:extLst>
          </p:cNvPr>
          <p:cNvSpPr>
            <a:spLocks noGrp="1"/>
          </p:cNvSpPr>
          <p:nvPr>
            <p:ph type="title"/>
          </p:nvPr>
        </p:nvSpPr>
        <p:spPr>
          <a:xfrm>
            <a:off x="958506" y="800392"/>
            <a:ext cx="10264697" cy="1212102"/>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rPr>
              <a:t>研究结果</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7C77D4E8-C843-6D4C-ACF6-858BB24E7DEE}"/>
              </a:ext>
            </a:extLst>
          </p:cNvPr>
          <p:cNvSpPr>
            <a:spLocks noGrp="1"/>
          </p:cNvSpPr>
          <p:nvPr>
            <p:ph idx="1"/>
          </p:nvPr>
        </p:nvSpPr>
        <p:spPr>
          <a:xfrm>
            <a:off x="1367624" y="2490436"/>
            <a:ext cx="9708995" cy="3567173"/>
          </a:xfrm>
        </p:spPr>
        <p:txBody>
          <a:bodyPr anchor="ctr">
            <a:normAutofit/>
          </a:bodyPr>
          <a:lstStyle/>
          <a:p>
            <a:r>
              <a:rPr lang="zh-CN" altLang="en-US" sz="2400" dirty="0">
                <a:latin typeface="MS PMincho" panose="02020600040205080304" pitchFamily="18" charset="-128"/>
                <a:ea typeface="MS PMincho" panose="02020600040205080304" pitchFamily="18" charset="-128"/>
              </a:rPr>
              <a:t>動物</a:t>
            </a:r>
            <a:r>
              <a:rPr lang="ja-JP" altLang="en-US" sz="2400">
                <a:latin typeface="MS PMincho" panose="02020600040205080304" pitchFamily="18" charset="-128"/>
                <a:ea typeface="MS PMincho" panose="02020600040205080304" pitchFamily="18" charset="-128"/>
              </a:rPr>
              <a:t>摸倣の</a:t>
            </a:r>
            <a:r>
              <a:rPr lang="zh-CN" altLang="en-US" sz="2400" dirty="0">
                <a:latin typeface="MS PMincho" panose="02020600040205080304" pitchFamily="18" charset="-128"/>
                <a:ea typeface="MS PMincho" panose="02020600040205080304" pitchFamily="18" charset="-128"/>
              </a:rPr>
              <a:t>毎日</a:t>
            </a:r>
            <a:r>
              <a:rPr lang="ja-JP" altLang="en-US" sz="2400">
                <a:latin typeface="MS PMincho" panose="02020600040205080304" pitchFamily="18" charset="-128"/>
                <a:ea typeface="MS PMincho" panose="02020600040205080304" pitchFamily="18" charset="-128"/>
              </a:rPr>
              <a:t>の練習とテストスコアでは、</a:t>
            </a:r>
            <a:r>
              <a:rPr lang="zh-CN" altLang="en-US" sz="2400" dirty="0">
                <a:latin typeface="MS PMincho" panose="02020600040205080304" pitchFamily="18" charset="-128"/>
                <a:ea typeface="MS PMincho" panose="02020600040205080304" pitchFamily="18" charset="-128"/>
              </a:rPr>
              <a:t>教師</a:t>
            </a:r>
            <a:r>
              <a:rPr lang="ja-JP" altLang="en-US" sz="2400">
                <a:latin typeface="MS PMincho" panose="02020600040205080304" pitchFamily="18" charset="-128"/>
                <a:ea typeface="MS PMincho" panose="02020600040205080304" pitchFamily="18" charset="-128"/>
              </a:rPr>
              <a:t>はデータに</a:t>
            </a:r>
            <a:r>
              <a:rPr lang="zh-CN" altLang="en-US" sz="2400" dirty="0">
                <a:latin typeface="MS PMincho" panose="02020600040205080304" pitchFamily="18" charset="-128"/>
                <a:ea typeface="MS PMincho" panose="02020600040205080304" pitchFamily="18" charset="-128"/>
              </a:rPr>
              <a:t>基</a:t>
            </a:r>
            <a:r>
              <a:rPr lang="ja-JP" altLang="en-US" sz="2400">
                <a:latin typeface="MS PMincho" panose="02020600040205080304" pitchFamily="18" charset="-128"/>
                <a:ea typeface="MS PMincho" panose="02020600040205080304" pitchFamily="18" charset="-128"/>
              </a:rPr>
              <a:t>づいて、より</a:t>
            </a:r>
            <a:r>
              <a:rPr lang="zh-CN" altLang="en-US" sz="2400" dirty="0">
                <a:latin typeface="MS PMincho" panose="02020600040205080304" pitchFamily="18" charset="-128"/>
                <a:ea typeface="MS PMincho" panose="02020600040205080304" pitchFamily="18" charset="-128"/>
              </a:rPr>
              <a:t>客観的</a:t>
            </a:r>
            <a:r>
              <a:rPr lang="ja-JP" altLang="en-US" sz="2400">
                <a:latin typeface="MS PMincho" panose="02020600040205080304" pitchFamily="18" charset="-128"/>
                <a:ea typeface="MS PMincho" panose="02020600040205080304" pitchFamily="18" charset="-128"/>
              </a:rPr>
              <a:t>に</a:t>
            </a:r>
            <a:r>
              <a:rPr lang="zh-CN" altLang="en-US" sz="2400" dirty="0">
                <a:latin typeface="MS PMincho" panose="02020600040205080304" pitchFamily="18" charset="-128"/>
                <a:ea typeface="MS PMincho" panose="02020600040205080304" pitchFamily="18" charset="-128"/>
              </a:rPr>
              <a:t>学生</a:t>
            </a:r>
            <a:r>
              <a:rPr lang="ja-JP" altLang="en-US" sz="2400">
                <a:latin typeface="MS PMincho" panose="02020600040205080304" pitchFamily="18" charset="-128"/>
                <a:ea typeface="MS PMincho" panose="02020600040205080304" pitchFamily="18" charset="-128"/>
              </a:rPr>
              <a:t>を</a:t>
            </a:r>
            <a:r>
              <a:rPr lang="zh-CN" altLang="en-US" sz="2400" dirty="0">
                <a:latin typeface="MS PMincho" panose="02020600040205080304" pitchFamily="18" charset="-128"/>
                <a:ea typeface="MS PMincho" panose="02020600040205080304" pitchFamily="18" charset="-128"/>
              </a:rPr>
              <a:t>採点</a:t>
            </a:r>
            <a:r>
              <a:rPr lang="ja-JP" altLang="en-US" sz="2400">
                <a:latin typeface="MS PMincho" panose="02020600040205080304" pitchFamily="18" charset="-128"/>
                <a:ea typeface="MS PMincho" panose="02020600040205080304" pitchFamily="18" charset="-128"/>
              </a:rPr>
              <a:t>することができる。 </a:t>
            </a:r>
            <a:r>
              <a:rPr lang="en-US" altLang="ja-JP" sz="2400" dirty="0">
                <a:latin typeface="MS PMincho" panose="02020600040205080304" pitchFamily="18" charset="-128"/>
                <a:ea typeface="MS PMincho" panose="02020600040205080304" pitchFamily="18" charset="-128"/>
              </a:rPr>
              <a:t>LPIPS</a:t>
            </a:r>
            <a:r>
              <a:rPr lang="ja-JP" altLang="en-US" sz="2400">
                <a:latin typeface="MS PMincho" panose="02020600040205080304" pitchFamily="18" charset="-128"/>
                <a:ea typeface="MS PMincho" panose="02020600040205080304" pitchFamily="18" charset="-128"/>
              </a:rPr>
              <a:t>を利用して、</a:t>
            </a:r>
            <a:r>
              <a:rPr lang="zh-CN" altLang="en-US" sz="2400" dirty="0">
                <a:latin typeface="MS PMincho" panose="02020600040205080304" pitchFamily="18" charset="-128"/>
                <a:ea typeface="MS PMincho" panose="02020600040205080304" pitchFamily="18" charset="-128"/>
              </a:rPr>
              <a:t>一連</a:t>
            </a:r>
            <a:r>
              <a:rPr lang="ja-JP" altLang="en-US" sz="2400">
                <a:latin typeface="MS PMincho" panose="02020600040205080304" pitchFamily="18" charset="-128"/>
                <a:ea typeface="MS PMincho" panose="02020600040205080304" pitchFamily="18" charset="-128"/>
              </a:rPr>
              <a:t>の</a:t>
            </a:r>
            <a:r>
              <a:rPr lang="zh-CN" altLang="en-US" sz="2400" dirty="0">
                <a:latin typeface="MS PMincho" panose="02020600040205080304" pitchFamily="18" charset="-128"/>
                <a:ea typeface="MS PMincho" panose="02020600040205080304" pitchFamily="18" charset="-128"/>
              </a:rPr>
              <a:t>実験的</a:t>
            </a:r>
            <a:r>
              <a:rPr lang="ja-JP" altLang="en-US" sz="2400">
                <a:latin typeface="MS PMincho" panose="02020600040205080304" pitchFamily="18" charset="-128"/>
                <a:ea typeface="MS PMincho" panose="02020600040205080304" pitchFamily="18" charset="-128"/>
              </a:rPr>
              <a:t>な</a:t>
            </a:r>
            <a:r>
              <a:rPr lang="zh-CN" altLang="en-US" sz="2400" dirty="0">
                <a:latin typeface="MS PMincho" panose="02020600040205080304" pitchFamily="18" charset="-128"/>
                <a:ea typeface="MS PMincho" panose="02020600040205080304" pitchFamily="18" charset="-128"/>
              </a:rPr>
              <a:t>比較</a:t>
            </a:r>
            <a:r>
              <a:rPr lang="ja-JP" altLang="en-US" sz="2400">
                <a:latin typeface="MS PMincho" panose="02020600040205080304" pitchFamily="18" charset="-128"/>
                <a:ea typeface="MS PMincho" panose="02020600040205080304" pitchFamily="18" charset="-128"/>
              </a:rPr>
              <a:t>を</a:t>
            </a:r>
            <a:r>
              <a:rPr lang="zh-CN" altLang="en-US" sz="2400" dirty="0">
                <a:latin typeface="MS PMincho" panose="02020600040205080304" pitchFamily="18" charset="-128"/>
                <a:ea typeface="MS PMincho" panose="02020600040205080304" pitchFamily="18" charset="-128"/>
              </a:rPr>
              <a:t>通</a:t>
            </a:r>
            <a:r>
              <a:rPr lang="ja-JP" altLang="en-US" sz="2400">
                <a:latin typeface="MS PMincho" panose="02020600040205080304" pitchFamily="18" charset="-128"/>
                <a:ea typeface="MS PMincho" panose="02020600040205080304" pitchFamily="18" charset="-128"/>
              </a:rPr>
              <a:t>じて、</a:t>
            </a:r>
            <a:r>
              <a:rPr lang="ja-JP" altLang="en-US" sz="2400">
                <a:latin typeface="MS PMincho" panose="02020600040205080304" pitchFamily="18" charset="-128"/>
                <a:ea typeface="MS PMincho" panose="02020600040205080304" pitchFamily="18" charset="-128"/>
                <a:sym typeface="+mn-ea"/>
              </a:rPr>
              <a:t>本研究</a:t>
            </a:r>
            <a:r>
              <a:rPr lang="ja-JP" altLang="en-US" sz="2400">
                <a:latin typeface="MS PMincho" panose="02020600040205080304" pitchFamily="18" charset="-128"/>
                <a:ea typeface="MS PMincho" panose="02020600040205080304" pitchFamily="18" charset="-128"/>
              </a:rPr>
              <a:t>は</a:t>
            </a:r>
            <a:r>
              <a:rPr lang="zh-CN" altLang="en-US" sz="2400" dirty="0">
                <a:latin typeface="MS PMincho" panose="02020600040205080304" pitchFamily="18" charset="-128"/>
                <a:ea typeface="MS PMincho" panose="02020600040205080304" pitchFamily="18" charset="-128"/>
              </a:rPr>
              <a:t>、学生</a:t>
            </a:r>
            <a:r>
              <a:rPr lang="ja-JP" altLang="en-US" sz="2400">
                <a:latin typeface="MS PMincho" panose="02020600040205080304" pitchFamily="18" charset="-128"/>
                <a:ea typeface="MS PMincho" panose="02020600040205080304" pitchFamily="18" charset="-128"/>
              </a:rPr>
              <a:t>を</a:t>
            </a:r>
            <a:r>
              <a:rPr lang="zh-CN" altLang="en-US" sz="2400" dirty="0">
                <a:latin typeface="MS PMincho" panose="02020600040205080304" pitchFamily="18" charset="-128"/>
                <a:ea typeface="MS PMincho" panose="02020600040205080304" pitchFamily="18" charset="-128"/>
              </a:rPr>
              <a:t>採点</a:t>
            </a:r>
            <a:r>
              <a:rPr lang="ja-JP" altLang="en-US" sz="2400">
                <a:latin typeface="MS PMincho" panose="02020600040205080304" pitchFamily="18" charset="-128"/>
                <a:ea typeface="MS PMincho" panose="02020600040205080304" pitchFamily="18" charset="-128"/>
              </a:rPr>
              <a:t>するために、</a:t>
            </a:r>
            <a:r>
              <a:rPr lang="zh-CN" altLang="en-US" sz="2400" dirty="0">
                <a:latin typeface="MS PMincho" panose="02020600040205080304" pitchFamily="18" charset="-128"/>
                <a:ea typeface="MS PMincho" panose="02020600040205080304" pitchFamily="18" charset="-128"/>
              </a:rPr>
              <a:t>数値</a:t>
            </a:r>
            <a:r>
              <a:rPr lang="ja-JP" altLang="en-US" sz="2400">
                <a:latin typeface="MS PMincho" panose="02020600040205080304" pitchFamily="18" charset="-128"/>
                <a:ea typeface="MS PMincho" panose="02020600040205080304" pitchFamily="18" charset="-128"/>
              </a:rPr>
              <a:t>を</a:t>
            </a:r>
            <a:r>
              <a:rPr lang="zh-CN" altLang="en-US" sz="2400" dirty="0">
                <a:latin typeface="MS PMincho" panose="02020600040205080304" pitchFamily="18" charset="-128"/>
                <a:ea typeface="MS PMincho" panose="02020600040205080304" pitchFamily="18" charset="-128"/>
              </a:rPr>
              <a:t>標準化</a:t>
            </a:r>
            <a:r>
              <a:rPr lang="ja-JP" altLang="en-US" sz="2400">
                <a:latin typeface="MS PMincho" panose="02020600040205080304" pitchFamily="18" charset="-128"/>
                <a:ea typeface="MS PMincho" panose="02020600040205080304" pitchFamily="18" charset="-128"/>
              </a:rPr>
              <a:t>する</a:t>
            </a:r>
            <a:r>
              <a:rPr lang="zh-CN" altLang="en-US" sz="2400" dirty="0">
                <a:latin typeface="MS PMincho" panose="02020600040205080304" pitchFamily="18" charset="-128"/>
                <a:ea typeface="MS PMincho" panose="02020600040205080304" pitchFamily="18" charset="-128"/>
              </a:rPr>
              <a:t>評価基準</a:t>
            </a:r>
            <a:r>
              <a:rPr lang="ja-JP" altLang="en-US" sz="2400">
                <a:latin typeface="MS PMincho" panose="02020600040205080304" pitchFamily="18" charset="-128"/>
                <a:ea typeface="MS PMincho" panose="02020600040205080304" pitchFamily="18" charset="-128"/>
              </a:rPr>
              <a:t>を</a:t>
            </a:r>
            <a:r>
              <a:rPr lang="zh-CN" altLang="en-US" sz="2400" dirty="0">
                <a:latin typeface="MS PMincho" panose="02020600040205080304" pitchFamily="18" charset="-128"/>
                <a:ea typeface="MS PMincho" panose="02020600040205080304" pitchFamily="18" charset="-128"/>
              </a:rPr>
              <a:t>導</a:t>
            </a:r>
            <a:r>
              <a:rPr lang="ja-JP" altLang="en-US" sz="2400">
                <a:latin typeface="MS PMincho" panose="02020600040205080304" pitchFamily="18" charset="-128"/>
                <a:ea typeface="MS PMincho" panose="02020600040205080304" pitchFamily="18" charset="-128"/>
              </a:rPr>
              <a:t>き</a:t>
            </a:r>
            <a:r>
              <a:rPr lang="zh-CN" altLang="en-US" sz="2400" dirty="0">
                <a:latin typeface="MS PMincho" panose="02020600040205080304" pitchFamily="18" charset="-128"/>
                <a:ea typeface="MS PMincho" panose="02020600040205080304" pitchFamily="18" charset="-128"/>
              </a:rPr>
              <a:t>出</a:t>
            </a:r>
            <a:r>
              <a:rPr lang="ja-JP" altLang="en-US" sz="2400">
                <a:latin typeface="MS PMincho" panose="02020600040205080304" pitchFamily="18" charset="-128"/>
                <a:ea typeface="MS PMincho" panose="02020600040205080304" pitchFamily="18" charset="-128"/>
              </a:rPr>
              <a:t>している。 その</a:t>
            </a:r>
            <a:r>
              <a:rPr lang="zh-CN" altLang="en-US" sz="2400" dirty="0">
                <a:latin typeface="MS PMincho" panose="02020600040205080304" pitchFamily="18" charset="-128"/>
                <a:ea typeface="MS PMincho" panose="02020600040205080304" pitchFamily="18" charset="-128"/>
              </a:rPr>
              <a:t>後</a:t>
            </a:r>
            <a:r>
              <a:rPr lang="ja-JP" altLang="en-US" sz="2400">
                <a:latin typeface="MS PMincho" panose="02020600040205080304" pitchFamily="18" charset="-128"/>
                <a:ea typeface="MS PMincho" panose="02020600040205080304" pitchFamily="18" charset="-128"/>
              </a:rPr>
              <a:t>も</a:t>
            </a:r>
            <a:r>
              <a:rPr lang="zh-CN" altLang="en-US" sz="2400" dirty="0">
                <a:latin typeface="MS PMincho" panose="02020600040205080304" pitchFamily="18" charset="-128"/>
                <a:ea typeface="MS PMincho" panose="02020600040205080304" pitchFamily="18" charset="-128"/>
              </a:rPr>
              <a:t>改善</a:t>
            </a:r>
            <a:r>
              <a:rPr lang="ja-JP" altLang="en-US" sz="2400">
                <a:latin typeface="MS PMincho" panose="02020600040205080304" pitchFamily="18" charset="-128"/>
                <a:ea typeface="MS PMincho" panose="02020600040205080304" pitchFamily="18" charset="-128"/>
              </a:rPr>
              <a:t>が</a:t>
            </a:r>
            <a:r>
              <a:rPr lang="zh-CN" altLang="en-US" sz="2400" dirty="0">
                <a:latin typeface="MS PMincho" panose="02020600040205080304" pitchFamily="18" charset="-128"/>
                <a:ea typeface="MS PMincho" panose="02020600040205080304" pitchFamily="18" charset="-128"/>
              </a:rPr>
              <a:t>行</a:t>
            </a:r>
            <a:r>
              <a:rPr lang="ja-JP" altLang="en-US" sz="2400">
                <a:latin typeface="MS PMincho" panose="02020600040205080304" pitchFamily="18" charset="-128"/>
                <a:ea typeface="MS PMincho" panose="02020600040205080304" pitchFamily="18" charset="-128"/>
              </a:rPr>
              <a:t>われる。</a:t>
            </a:r>
            <a:endParaRPr kumimoji="1" lang="ja-JP" altLang="en-US" sz="2400"/>
          </a:p>
        </p:txBody>
      </p:sp>
    </p:spTree>
    <p:extLst>
      <p:ext uri="{BB962C8B-B14F-4D97-AF65-F5344CB8AC3E}">
        <p14:creationId xmlns:p14="http://schemas.microsoft.com/office/powerpoint/2010/main" val="3033508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7A2BC62D-8AD6-5D46-BA0B-974E49C7B048}"/>
              </a:ext>
            </a:extLst>
          </p:cNvPr>
          <p:cNvSpPr>
            <a:spLocks noGrp="1"/>
          </p:cNvSpPr>
          <p:nvPr>
            <p:ph type="title"/>
          </p:nvPr>
        </p:nvSpPr>
        <p:spPr>
          <a:xfrm>
            <a:off x="1136396" y="604369"/>
            <a:ext cx="4959603" cy="822817"/>
          </a:xfrm>
        </p:spPr>
        <p:txBody>
          <a:bodyPr anchor="b">
            <a:normAutofit/>
          </a:bodyPr>
          <a:lstStyle/>
          <a:p>
            <a:r>
              <a:rPr lang="ja-JP" altLang="en-US" sz="4000">
                <a:latin typeface="MS PMincho" panose="02020600040205080304" pitchFamily="18" charset="-128"/>
                <a:ea typeface="MS PMincho" panose="02020600040205080304" pitchFamily="18" charset="-128"/>
              </a:rPr>
              <a:t>進行中の研究</a:t>
            </a:r>
            <a:endParaRPr kumimoji="1" lang="ja-JP" altLang="en-US" sz="4000">
              <a:latin typeface="MS PMincho" panose="02020600040205080304" pitchFamily="18" charset="-128"/>
              <a:ea typeface="MS PMincho" panose="02020600040205080304" pitchFamily="18" charset="-128"/>
            </a:endParaRPr>
          </a:p>
        </p:txBody>
      </p:sp>
      <p:sp>
        <p:nvSpPr>
          <p:cNvPr id="3" name="コンテンツ プレースホルダー 2">
            <a:extLst>
              <a:ext uri="{FF2B5EF4-FFF2-40B4-BE49-F238E27FC236}">
                <a16:creationId xmlns:a16="http://schemas.microsoft.com/office/drawing/2014/main" id="{65F27F98-7A9D-854D-937C-3DE2995F65EC}"/>
              </a:ext>
            </a:extLst>
          </p:cNvPr>
          <p:cNvSpPr>
            <a:spLocks noGrp="1"/>
          </p:cNvSpPr>
          <p:nvPr>
            <p:ph idx="1"/>
          </p:nvPr>
        </p:nvSpPr>
        <p:spPr>
          <a:xfrm>
            <a:off x="1074304" y="1887008"/>
            <a:ext cx="10368053" cy="3522569"/>
          </a:xfrm>
        </p:spPr>
        <p:txBody>
          <a:bodyPr anchor="t">
            <a:normAutofit/>
          </a:bodyPr>
          <a:lstStyle/>
          <a:p>
            <a:r>
              <a:rPr lang="ja-JP" altLang="en-US" sz="1900" b="1">
                <a:latin typeface="MS PMincho" panose="02020600040205080304" pitchFamily="18" charset="-128"/>
                <a:ea typeface="MS PMincho" panose="02020600040205080304" pitchFamily="18" charset="-128"/>
              </a:rPr>
              <a:t>這う姿勢でのモーショントランスファー</a:t>
            </a:r>
            <a:endParaRPr lang="en-US" altLang="ja-JP" sz="1900" b="1" dirty="0">
              <a:latin typeface="MS PMincho" panose="02020600040205080304" pitchFamily="18" charset="-128"/>
              <a:ea typeface="MS PMincho" panose="02020600040205080304" pitchFamily="18" charset="-128"/>
            </a:endParaRPr>
          </a:p>
          <a:p>
            <a:r>
              <a:rPr lang="ja-JP" altLang="en-US" sz="1900">
                <a:latin typeface="MS PMincho" panose="02020600040205080304" pitchFamily="18" charset="-128"/>
                <a:ea typeface="MS PMincho" panose="02020600040205080304" pitchFamily="18" charset="-128"/>
              </a:rPr>
              <a:t>上記の研究によって、動物練習の採点基準が得られたが、この方法は実際に使用する上でいくつか複雑になる。学生が動物練習で学ぶために、より簡潔な自省方法があるように、這う姿勢でのモーショントランスファー研究を行った。</a:t>
            </a:r>
            <a:endParaRPr kumimoji="1" lang="en-US" altLang="ja-JP" sz="1900" dirty="0">
              <a:latin typeface="MS PMincho" panose="02020600040205080304" pitchFamily="18" charset="-128"/>
              <a:ea typeface="MS PMincho" panose="02020600040205080304" pitchFamily="18" charset="-128"/>
            </a:endParaRPr>
          </a:p>
        </p:txBody>
      </p:sp>
      <p:sp>
        <p:nvSpPr>
          <p:cNvPr id="38" name="Rectangle 3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172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タイトル 1">
            <a:extLst>
              <a:ext uri="{FF2B5EF4-FFF2-40B4-BE49-F238E27FC236}">
                <a16:creationId xmlns:a16="http://schemas.microsoft.com/office/drawing/2014/main" id="{70F713E8-5931-B948-A469-17BBF750E758}"/>
              </a:ext>
            </a:extLst>
          </p:cNvPr>
          <p:cNvSpPr>
            <a:spLocks noGrp="1"/>
          </p:cNvSpPr>
          <p:nvPr>
            <p:ph type="title"/>
          </p:nvPr>
        </p:nvSpPr>
        <p:spPr>
          <a:xfrm>
            <a:off x="1371599" y="294538"/>
            <a:ext cx="9895951" cy="1033669"/>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rPr>
              <a:t>進行中の研究</a:t>
            </a:r>
            <a:endParaRPr kumimoji="1" lang="ja-JP" altLang="en-US" sz="4000">
              <a:solidFill>
                <a:srgbClr val="FFFFFF"/>
              </a:solidFill>
              <a:latin typeface="MS PMincho" panose="02020600040205080304" pitchFamily="18" charset="-128"/>
              <a:ea typeface="MS PMincho" panose="02020600040205080304" pitchFamily="18" charset="-128"/>
            </a:endParaRPr>
          </a:p>
        </p:txBody>
      </p:sp>
      <p:sp>
        <p:nvSpPr>
          <p:cNvPr id="3" name="コンテンツ プレースホルダー 2">
            <a:extLst>
              <a:ext uri="{FF2B5EF4-FFF2-40B4-BE49-F238E27FC236}">
                <a16:creationId xmlns:a16="http://schemas.microsoft.com/office/drawing/2014/main" id="{2BDE58DF-9836-0B4C-984D-B399FEDDF512}"/>
              </a:ext>
            </a:extLst>
          </p:cNvPr>
          <p:cNvSpPr>
            <a:spLocks noGrp="1"/>
          </p:cNvSpPr>
          <p:nvPr>
            <p:ph idx="1"/>
          </p:nvPr>
        </p:nvSpPr>
        <p:spPr>
          <a:xfrm>
            <a:off x="1371599" y="2318197"/>
            <a:ext cx="9724031" cy="3683358"/>
          </a:xfrm>
        </p:spPr>
        <p:txBody>
          <a:bodyPr anchor="ctr">
            <a:normAutofit/>
          </a:bodyPr>
          <a:lstStyle/>
          <a:p>
            <a:r>
              <a:rPr lang="ja-JP" altLang="en-US" sz="1600" b="1">
                <a:latin typeface="MS PMincho" panose="02020600040205080304" pitchFamily="18" charset="-128"/>
                <a:ea typeface="MS PMincho" panose="02020600040205080304" pitchFamily="18" charset="-128"/>
              </a:rPr>
              <a:t>這う姿勢でのモーショントランスファー</a:t>
            </a:r>
            <a:endParaRPr lang="en-US" altLang="ja-JP" sz="1600" b="1" dirty="0">
              <a:latin typeface="MS PMincho" panose="02020600040205080304" pitchFamily="18" charset="-128"/>
              <a:ea typeface="MS PMincho" panose="02020600040205080304" pitchFamily="18" charset="-128"/>
            </a:endParaRPr>
          </a:p>
          <a:p>
            <a:r>
              <a:rPr lang="ja-JP" altLang="en-US" sz="1600">
                <a:latin typeface="MS PMincho" panose="02020600040205080304" pitchFamily="18" charset="-128"/>
                <a:ea typeface="MS PMincho" panose="02020600040205080304" pitchFamily="18" charset="-128"/>
              </a:rPr>
              <a:t>以上より、モーショントランスファーとは一般的に人のモーショントランスファーを意味し、元のビデオ中の人物の動作をターゲットビデオの人物に遷移させ、ターゲット人物が元の人物の動作で運動するビデオを生成することを知っている。これは非常に興味深い技術であり、俳優が難しい動作を完成できない場合には、モーション トランスファーを使用してアクターがショットを完成できるようにすることを想像できる。もちろん、現在のモーション トランスファー技術はまだこのレベルに達せず、多くの要因が他の分野での応用を制限している。例えば、効果的なモーション トランスファーモデルを訓練するには、単純で無地の背景を使用し、キャラクターはできるだけ同じ位置に固定し、目標人物の動きデータを大量に必要とし、元のキャラクターの動作をできるだけ最大限に再現などが必要である。既存の研究方向の多くは、元人物と目標人物の肢体関係を是正し、より明確な画像の移行を生成することに力を入れており、上記の問題を解決することはできない。</a:t>
            </a:r>
            <a:endParaRPr lang="en-US" altLang="ja-JP" sz="1600" dirty="0">
              <a:latin typeface="MS PMincho" panose="02020600040205080304" pitchFamily="18" charset="-128"/>
              <a:ea typeface="MS PMincho" panose="02020600040205080304" pitchFamily="18" charset="-128"/>
            </a:endParaRPr>
          </a:p>
          <a:p>
            <a:endParaRPr lang="en-US" altLang="ja-JP" sz="1600" dirty="0">
              <a:latin typeface="MS PMincho" panose="02020600040205080304" pitchFamily="18" charset="-128"/>
              <a:ea typeface="MS PMincho" panose="02020600040205080304" pitchFamily="18" charset="-128"/>
            </a:endParaRPr>
          </a:p>
          <a:p>
            <a:r>
              <a:rPr lang="ja-JP" altLang="en-US" sz="1600"/>
              <a:t>現在の</a:t>
            </a:r>
            <a:r>
              <a:rPr lang="ja-JP" altLang="en-US" sz="1600">
                <a:latin typeface="MS PMincho" panose="02020600040205080304" pitchFamily="18" charset="-128"/>
                <a:ea typeface="MS PMincho" panose="02020600040205080304" pitchFamily="18" charset="-128"/>
              </a:rPr>
              <a:t>モーショントランスファー</a:t>
            </a:r>
            <a:r>
              <a:rPr lang="ja-JP" altLang="en-US" sz="1600"/>
              <a:t>は、元の人物と目標の人物の動作が接近してこそ良い生成効果があるため、模倣に基づく</a:t>
            </a:r>
            <a:r>
              <a:rPr lang="ja-JP" altLang="en-US" sz="1600">
                <a:latin typeface="MS PMincho" panose="02020600040205080304" pitchFamily="18" charset="-128"/>
                <a:ea typeface="MS PMincho" panose="02020600040205080304" pitchFamily="18" charset="-128"/>
              </a:rPr>
              <a:t>モーショントランスファー</a:t>
            </a:r>
            <a:r>
              <a:rPr lang="ja-JP" altLang="en-US" sz="1600"/>
              <a:t>のようなものだと考えられている。</a:t>
            </a:r>
            <a:endParaRPr kumimoji="1" lang="ja-JP" altLang="en-US" sz="1600"/>
          </a:p>
        </p:txBody>
      </p:sp>
    </p:spTree>
    <p:extLst>
      <p:ext uri="{BB962C8B-B14F-4D97-AF65-F5344CB8AC3E}">
        <p14:creationId xmlns:p14="http://schemas.microsoft.com/office/powerpoint/2010/main" val="4013446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760BDE22-C1D9-4243-9FA3-B1EB20A95D0B}"/>
              </a:ext>
            </a:extLst>
          </p:cNvPr>
          <p:cNvSpPr>
            <a:spLocks noGrp="1"/>
          </p:cNvSpPr>
          <p:nvPr>
            <p:ph type="title"/>
          </p:nvPr>
        </p:nvSpPr>
        <p:spPr>
          <a:xfrm>
            <a:off x="1371599" y="294538"/>
            <a:ext cx="9895951" cy="1033669"/>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rPr>
              <a:t>進行中の研究</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7978473F-56D0-C84A-94E2-39D38C669566}"/>
              </a:ext>
            </a:extLst>
          </p:cNvPr>
          <p:cNvSpPr>
            <a:spLocks noGrp="1"/>
          </p:cNvSpPr>
          <p:nvPr>
            <p:ph idx="1"/>
          </p:nvPr>
        </p:nvSpPr>
        <p:spPr>
          <a:xfrm>
            <a:off x="1371599" y="2318197"/>
            <a:ext cx="9724031" cy="3683358"/>
          </a:xfrm>
        </p:spPr>
        <p:txBody>
          <a:bodyPr anchor="ctr">
            <a:normAutofit/>
          </a:bodyPr>
          <a:lstStyle/>
          <a:p>
            <a:r>
              <a:rPr lang="ja-JP" altLang="en-US" sz="2000" b="1">
                <a:latin typeface="MS PMincho" panose="02020600040205080304" pitchFamily="18" charset="-128"/>
                <a:ea typeface="MS PMincho" panose="02020600040205080304" pitchFamily="18" charset="-128"/>
              </a:rPr>
              <a:t>這う姿勢でのモーショントランスファー</a:t>
            </a:r>
            <a:endParaRPr lang="en-US" altLang="ja-JP" sz="2000" b="1" dirty="0">
              <a:latin typeface="MS PMincho" panose="02020600040205080304" pitchFamily="18" charset="-128"/>
              <a:ea typeface="MS PMincho" panose="02020600040205080304" pitchFamily="18" charset="-128"/>
            </a:endParaRPr>
          </a:p>
          <a:p>
            <a:r>
              <a:rPr lang="ja-JP" altLang="en-US" sz="2000">
                <a:latin typeface="MS PMincho" panose="02020600040205080304" pitchFamily="18" charset="-128"/>
                <a:ea typeface="MS PMincho" panose="02020600040205080304" pitchFamily="18" charset="-128"/>
              </a:rPr>
              <a:t>動物練習では、学生と教師の間の相互模倣も、学生が動物の動作を学ぶのも、最終的には模倣行為である。モーショントランスファーを使用して、模倣する動物と学生の動きを転写します。模倣が類似している場合、生成される画像は明確になる</a:t>
            </a:r>
            <a:r>
              <a:rPr lang="en-US" altLang="ja-JP" sz="2000" dirty="0">
                <a:latin typeface="MS PMincho" panose="02020600040205080304" pitchFamily="18" charset="-128"/>
                <a:ea typeface="MS PMincho" panose="02020600040205080304" pitchFamily="18" charset="-128"/>
              </a:rPr>
              <a:t>;</a:t>
            </a:r>
            <a:r>
              <a:rPr lang="ja-JP" altLang="en-US" sz="2000">
                <a:latin typeface="MS PMincho" panose="02020600040205080304" pitchFamily="18" charset="-128"/>
                <a:ea typeface="MS PMincho" panose="02020600040205080304" pitchFamily="18" charset="-128"/>
              </a:rPr>
              <a:t>模倣が類似していない場合、明確な画像を生成することは難しい。</a:t>
            </a:r>
            <a:endParaRPr kumimoji="1" lang="ja-JP" altLang="en-US" sz="2000">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515350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137F4711-6DFB-B247-9EB0-179CE3DFD61D}"/>
              </a:ext>
            </a:extLst>
          </p:cNvPr>
          <p:cNvSpPr>
            <a:spLocks noGrp="1"/>
          </p:cNvSpPr>
          <p:nvPr>
            <p:ph type="title"/>
          </p:nvPr>
        </p:nvSpPr>
        <p:spPr>
          <a:xfrm>
            <a:off x="1371599" y="294538"/>
            <a:ext cx="9895951" cy="1033669"/>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rPr>
              <a:t>進行中の研究</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63ED2297-C9DE-A344-B260-F2CD9FD9346D}"/>
              </a:ext>
            </a:extLst>
          </p:cNvPr>
          <p:cNvSpPr>
            <a:spLocks noGrp="1"/>
          </p:cNvSpPr>
          <p:nvPr>
            <p:ph idx="1"/>
          </p:nvPr>
        </p:nvSpPr>
        <p:spPr>
          <a:xfrm>
            <a:off x="790834" y="1622745"/>
            <a:ext cx="4942702" cy="4506206"/>
          </a:xfrm>
        </p:spPr>
        <p:txBody>
          <a:bodyPr anchor="ctr">
            <a:normAutofit/>
          </a:bodyPr>
          <a:lstStyle/>
          <a:p>
            <a:r>
              <a:rPr lang="ja-JP" altLang="en-US" sz="2000" b="1">
                <a:latin typeface="MS PMincho" panose="02020600040205080304" pitchFamily="18" charset="-128"/>
                <a:ea typeface="MS PMincho" panose="02020600040205080304" pitchFamily="18" charset="-128"/>
              </a:rPr>
              <a:t>這う姿勢でのモーショントランスファー</a:t>
            </a:r>
            <a:endParaRPr lang="en-US" altLang="ja-JP" sz="2000" b="1" dirty="0">
              <a:latin typeface="MS PMincho" panose="02020600040205080304" pitchFamily="18" charset="-128"/>
              <a:ea typeface="MS PMincho" panose="02020600040205080304" pitchFamily="18" charset="-128"/>
            </a:endParaRPr>
          </a:p>
          <a:p>
            <a:r>
              <a:rPr lang="ja-JP" altLang="en-US" sz="2000">
                <a:latin typeface="MS PMincho" panose="02020600040205080304" pitchFamily="18" charset="-128"/>
                <a:ea typeface="MS PMincho" panose="02020600040205080304" pitchFamily="18" charset="-128"/>
              </a:rPr>
              <a:t>現在進行中の研究では、従来の研究におけるグローバル標準化とモーションリダイレクトを異なるデータ処理方法を提案する。すべてのポーズデータを同じ位置に固定し、トレーニングデータのモーショントランスファー後の画像として関節角度情報を追加する。より良い学習効果を達成するために、比較方法で模倣の類似性の参照を学生に提供し、より直感的に自分の行動と模倣ターゲットの違いを発見する。</a:t>
            </a:r>
            <a:endParaRPr kumimoji="1" lang="ja-JP" altLang="en-US" sz="2000">
              <a:latin typeface="MS PMincho" panose="02020600040205080304" pitchFamily="18" charset="-128"/>
              <a:ea typeface="MS PMincho" panose="02020600040205080304" pitchFamily="18" charset="-128"/>
            </a:endParaRPr>
          </a:p>
        </p:txBody>
      </p:sp>
      <p:pic>
        <p:nvPicPr>
          <p:cNvPr id="9" name="図 8" descr="挿絵, 時計, ウィンドウ が含まれている画像&#10;&#10;自動的に生成された説明">
            <a:extLst>
              <a:ext uri="{FF2B5EF4-FFF2-40B4-BE49-F238E27FC236}">
                <a16:creationId xmlns:a16="http://schemas.microsoft.com/office/drawing/2014/main" id="{917D1C4A-226B-9A46-8140-DDABA7364026}"/>
              </a:ext>
            </a:extLst>
          </p:cNvPr>
          <p:cNvPicPr>
            <a:picLocks noChangeAspect="1"/>
          </p:cNvPicPr>
          <p:nvPr/>
        </p:nvPicPr>
        <p:blipFill>
          <a:blip r:embed="rId2"/>
          <a:stretch>
            <a:fillRect/>
          </a:stretch>
        </p:blipFill>
        <p:spPr>
          <a:xfrm>
            <a:off x="6054619" y="2287681"/>
            <a:ext cx="5816298" cy="1933343"/>
          </a:xfrm>
          <a:prstGeom prst="rect">
            <a:avLst/>
          </a:prstGeom>
        </p:spPr>
      </p:pic>
      <p:sp>
        <p:nvSpPr>
          <p:cNvPr id="48" name="テキスト ボックス 47">
            <a:extLst>
              <a:ext uri="{FF2B5EF4-FFF2-40B4-BE49-F238E27FC236}">
                <a16:creationId xmlns:a16="http://schemas.microsoft.com/office/drawing/2014/main" id="{3A439990-7433-4E46-9DDF-DC3B00BDF6D7}"/>
              </a:ext>
            </a:extLst>
          </p:cNvPr>
          <p:cNvSpPr txBox="1"/>
          <p:nvPr/>
        </p:nvSpPr>
        <p:spPr>
          <a:xfrm>
            <a:off x="6884776" y="4541941"/>
            <a:ext cx="6098058" cy="369332"/>
          </a:xfrm>
          <a:prstGeom prst="rect">
            <a:avLst/>
          </a:prstGeom>
          <a:noFill/>
        </p:spPr>
        <p:txBody>
          <a:bodyPr wrap="square">
            <a:spAutoFit/>
          </a:bodyPr>
          <a:lstStyle/>
          <a:p>
            <a:r>
              <a:rPr lang="ja-JP" altLang="en-US"/>
              <a:t>ジョイントのデータ情報記入例図</a:t>
            </a:r>
          </a:p>
        </p:txBody>
      </p:sp>
    </p:spTree>
    <p:extLst>
      <p:ext uri="{BB962C8B-B14F-4D97-AF65-F5344CB8AC3E}">
        <p14:creationId xmlns:p14="http://schemas.microsoft.com/office/powerpoint/2010/main" val="1602101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9759126-8BC7-D247-9D91-AAFD5CA9DFAF}"/>
              </a:ext>
            </a:extLst>
          </p:cNvPr>
          <p:cNvSpPr>
            <a:spLocks noGrp="1"/>
          </p:cNvSpPr>
          <p:nvPr>
            <p:ph type="title"/>
          </p:nvPr>
        </p:nvSpPr>
        <p:spPr>
          <a:xfrm>
            <a:off x="1371599" y="294538"/>
            <a:ext cx="9895951" cy="1033669"/>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rPr>
              <a:t>発表実績</a:t>
            </a:r>
            <a:endParaRPr kumimoji="1" lang="ja-JP" altLang="en-US" sz="4000">
              <a:solidFill>
                <a:srgbClr val="FFFFFF"/>
              </a:solidFill>
              <a:latin typeface="MS PMincho" panose="02020600040205080304" pitchFamily="18" charset="-128"/>
              <a:ea typeface="MS PMincho" panose="02020600040205080304" pitchFamily="18" charset="-128"/>
            </a:endParaRPr>
          </a:p>
        </p:txBody>
      </p:sp>
      <p:sp>
        <p:nvSpPr>
          <p:cNvPr id="3" name="コンテンツ プレースホルダー 2">
            <a:extLst>
              <a:ext uri="{FF2B5EF4-FFF2-40B4-BE49-F238E27FC236}">
                <a16:creationId xmlns:a16="http://schemas.microsoft.com/office/drawing/2014/main" id="{E0716D27-FED7-7E47-BB25-7D326CA6ADE2}"/>
              </a:ext>
            </a:extLst>
          </p:cNvPr>
          <p:cNvSpPr>
            <a:spLocks noGrp="1"/>
          </p:cNvSpPr>
          <p:nvPr>
            <p:ph idx="1"/>
          </p:nvPr>
        </p:nvSpPr>
        <p:spPr>
          <a:xfrm>
            <a:off x="1371599" y="2318197"/>
            <a:ext cx="9724031" cy="3683358"/>
          </a:xfrm>
        </p:spPr>
        <p:txBody>
          <a:bodyPr anchor="ctr">
            <a:normAutofit/>
          </a:bodyPr>
          <a:lstStyle/>
          <a:p>
            <a:pPr marL="0" indent="0">
              <a:buNone/>
            </a:pPr>
            <a:r>
              <a:rPr lang="en-US" altLang="zh-CN" sz="2000" dirty="0">
                <a:latin typeface="MS PMincho" panose="02020600040205080304" pitchFamily="18" charset="-128"/>
                <a:ea typeface="MS PMincho" panose="02020600040205080304" pitchFamily="18" charset="-128"/>
              </a:rPr>
              <a:t>1</a:t>
            </a:r>
            <a:r>
              <a:rPr lang="zh-CN" altLang="en-US" sz="2000" dirty="0">
                <a:latin typeface="MS PMincho" panose="02020600040205080304" pitchFamily="18" charset="-128"/>
                <a:ea typeface="MS PMincho" panose="02020600040205080304" pitchFamily="18" charset="-128"/>
              </a:rPr>
              <a:t>，</a:t>
            </a:r>
            <a:r>
              <a:rPr lang="en-US" altLang="zh-CN" sz="2000" dirty="0">
                <a:latin typeface="MS PMincho" panose="02020600040205080304" pitchFamily="18" charset="-128"/>
                <a:ea typeface="MS PMincho" panose="02020600040205080304" pitchFamily="18" charset="-128"/>
              </a:rPr>
              <a:t>Qi, Y.; Zhang, C.; Kameda, H. HISTORICAL SUMMARY AND FUTURE DEVELOPMENT ANALYSIS OF ANIMAL EXERCISE. </a:t>
            </a:r>
          </a:p>
          <a:p>
            <a:pPr marL="0" indent="0">
              <a:buNone/>
            </a:pPr>
            <a:r>
              <a:rPr lang="en-US" altLang="zh-CN" sz="2000" dirty="0">
                <a:latin typeface="MS PMincho" panose="02020600040205080304" pitchFamily="18" charset="-128"/>
                <a:ea typeface="MS PMincho" panose="02020600040205080304" pitchFamily="18" charset="-128"/>
              </a:rPr>
              <a:t>In Proceedings of the ICERI2021 Proceedings. IATED, 2021, 14th annual International Conference of Education, Research and</a:t>
            </a:r>
            <a:r>
              <a:rPr lang="zh-CN" altLang="en-US" sz="2000" dirty="0">
                <a:latin typeface="MS PMincho" panose="02020600040205080304" pitchFamily="18" charset="-128"/>
                <a:ea typeface="MS PMincho" panose="02020600040205080304" pitchFamily="18" charset="-128"/>
              </a:rPr>
              <a:t> </a:t>
            </a:r>
            <a:r>
              <a:rPr lang="en-US" altLang="zh-CN" sz="2000" dirty="0">
                <a:latin typeface="MS PMincho" panose="02020600040205080304" pitchFamily="18" charset="-128"/>
                <a:ea typeface="MS PMincho" panose="02020600040205080304" pitchFamily="18" charset="-128"/>
              </a:rPr>
              <a:t>Innovation, pp. 8529–8538. </a:t>
            </a:r>
          </a:p>
          <a:p>
            <a:pPr marL="0" indent="0">
              <a:buNone/>
            </a:pPr>
            <a:endParaRPr lang="en-US" altLang="zh-CN" sz="2000" dirty="0">
              <a:latin typeface="MS PMincho" panose="02020600040205080304" pitchFamily="18" charset="-128"/>
              <a:ea typeface="MS PMincho" panose="02020600040205080304" pitchFamily="18" charset="-128"/>
            </a:endParaRPr>
          </a:p>
          <a:p>
            <a:pPr marL="0" indent="0">
              <a:buNone/>
            </a:pPr>
            <a:r>
              <a:rPr kumimoji="1" lang="en-US" altLang="zh-CN" sz="2000" dirty="0">
                <a:latin typeface="MS PMincho" panose="02020600040205080304" pitchFamily="18" charset="-128"/>
                <a:ea typeface="MS PMincho" panose="02020600040205080304" pitchFamily="18" charset="-128"/>
              </a:rPr>
              <a:t>2</a:t>
            </a:r>
            <a:r>
              <a:rPr kumimoji="1" lang="zh-CN" altLang="en-US" sz="2000" dirty="0">
                <a:latin typeface="MS PMincho" panose="02020600040205080304" pitchFamily="18" charset="-128"/>
                <a:ea typeface="MS PMincho" panose="02020600040205080304" pitchFamily="18" charset="-128"/>
              </a:rPr>
              <a:t>，</a:t>
            </a:r>
            <a:r>
              <a:rPr lang="en" altLang="zh-CN" sz="2000" dirty="0">
                <a:latin typeface="MS PMincho" panose="02020600040205080304" pitchFamily="18" charset="-128"/>
                <a:ea typeface="MS PMincho" panose="02020600040205080304" pitchFamily="18" charset="-128"/>
              </a:rPr>
              <a:t>Qi, Y.; Zhang, C.; Kameda, H. Animal Exercise: A New Evaluation Method. Journal of Computer Science Research 2022, 4, 24–30.</a:t>
            </a:r>
          </a:p>
          <a:p>
            <a:pPr marL="0" indent="0">
              <a:buNone/>
            </a:pPr>
            <a:endParaRPr lang="en" altLang="zh-CN" sz="2000" dirty="0">
              <a:latin typeface="MS PMincho" panose="02020600040205080304" pitchFamily="18" charset="-128"/>
              <a:ea typeface="MS PMincho" panose="02020600040205080304" pitchFamily="18" charset="-128"/>
            </a:endParaRPr>
          </a:p>
          <a:p>
            <a:pPr marL="0" indent="0">
              <a:buNone/>
            </a:pPr>
            <a:r>
              <a:rPr kumimoji="1" lang="en-US" altLang="zh-CN" sz="2000" dirty="0">
                <a:latin typeface="MS PMincho" panose="02020600040205080304" pitchFamily="18" charset="-128"/>
                <a:ea typeface="MS PMincho" panose="02020600040205080304" pitchFamily="18" charset="-128"/>
              </a:rPr>
              <a:t>3</a:t>
            </a:r>
            <a:r>
              <a:rPr kumimoji="1" lang="zh-CN" altLang="en-US" sz="2000" dirty="0">
                <a:latin typeface="MS PMincho" panose="02020600040205080304" pitchFamily="18" charset="-128"/>
                <a:ea typeface="MS PMincho" panose="02020600040205080304" pitchFamily="18" charset="-128"/>
              </a:rPr>
              <a:t>，</a:t>
            </a:r>
            <a:r>
              <a:rPr kumimoji="1" lang="zh-CN" altLang="en" sz="2000" dirty="0">
                <a:latin typeface="MS PMincho" panose="02020600040205080304" pitchFamily="18" charset="-128"/>
                <a:ea typeface="MS PMincho" panose="02020600040205080304" pitchFamily="18" charset="-128"/>
              </a:rPr>
              <a:t>投稿</a:t>
            </a:r>
            <a:r>
              <a:rPr kumimoji="1" lang="zh-CN" altLang="en-US" sz="2000" dirty="0">
                <a:latin typeface="MS PMincho" panose="02020600040205080304" pitchFamily="18" charset="-128"/>
                <a:ea typeface="MS PMincho" panose="02020600040205080304" pitchFamily="18" charset="-128"/>
              </a:rPr>
              <a:t>中，</a:t>
            </a:r>
            <a:r>
              <a:rPr lang="zh-CN" altLang="en-US" sz="2000" dirty="0">
                <a:latin typeface="MS PMincho" panose="02020600040205080304" pitchFamily="18" charset="-128"/>
                <a:ea typeface="MS PMincho" panose="02020600040205080304" pitchFamily="18" charset="-128"/>
              </a:rPr>
              <a:t>国際学術雑誌</a:t>
            </a:r>
            <a:r>
              <a:rPr lang="en-US" altLang="zh-CN" sz="2000" dirty="0">
                <a:latin typeface="MS PMincho" panose="02020600040205080304" pitchFamily="18" charset="-128"/>
                <a:ea typeface="MS PMincho" panose="02020600040205080304" pitchFamily="18" charset="-128"/>
              </a:rPr>
              <a:t>《AI》</a:t>
            </a:r>
            <a:r>
              <a:rPr lang="ja-JP" altLang="zh-CN" sz="2000">
                <a:latin typeface="MS PMincho" panose="02020600040205080304" pitchFamily="18" charset="-128"/>
                <a:ea typeface="MS PMincho" panose="02020600040205080304" pitchFamily="18" charset="-128"/>
              </a:rPr>
              <a:t>に</a:t>
            </a:r>
            <a:r>
              <a:rPr lang="zh-CN" altLang="en-US" sz="2000" dirty="0">
                <a:latin typeface="MS PMincho" panose="02020600040205080304" pitchFamily="18" charset="-128"/>
                <a:ea typeface="MS PMincho" panose="02020600040205080304" pitchFamily="18" charset="-128"/>
                <a:sym typeface="+mn-ea"/>
              </a:rPr>
              <a:t>投稿</a:t>
            </a:r>
            <a:r>
              <a:rPr lang="ja-JP" altLang="zh-CN" sz="2000">
                <a:latin typeface="MS PMincho" panose="02020600040205080304" pitchFamily="18" charset="-128"/>
                <a:ea typeface="MS PMincho" panose="02020600040205080304" pitchFamily="18" charset="-128"/>
                <a:sym typeface="+mn-ea"/>
              </a:rPr>
              <a:t>を</a:t>
            </a:r>
            <a:r>
              <a:rPr lang="ja-JP" altLang="en-US" sz="2000">
                <a:latin typeface="MS PMincho" panose="02020600040205080304" pitchFamily="18" charset="-128"/>
                <a:ea typeface="MS PMincho" panose="02020600040205080304" pitchFamily="18" charset="-128"/>
                <a:sym typeface="+mn-ea"/>
              </a:rPr>
              <a:t>审查中</a:t>
            </a:r>
            <a:r>
              <a:rPr lang="zh-CN" altLang="en-US" sz="2000" dirty="0">
                <a:latin typeface="MS PMincho" panose="02020600040205080304" pitchFamily="18" charset="-128"/>
                <a:ea typeface="MS PMincho" panose="02020600040205080304" pitchFamily="18" charset="-128"/>
                <a:sym typeface="+mn-ea"/>
              </a:rPr>
              <a:t>。</a:t>
            </a:r>
            <a:endParaRPr kumimoji="1" lang="ja-JP" altLang="en-US" sz="2000">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789361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タイトル 1">
            <a:extLst>
              <a:ext uri="{FF2B5EF4-FFF2-40B4-BE49-F238E27FC236}">
                <a16:creationId xmlns:a16="http://schemas.microsoft.com/office/drawing/2014/main" id="{8F4B0162-6014-EB45-9908-5F11A88FD9D5}"/>
              </a:ext>
            </a:extLst>
          </p:cNvPr>
          <p:cNvSpPr>
            <a:spLocks noGrp="1"/>
          </p:cNvSpPr>
          <p:nvPr>
            <p:ph type="title"/>
          </p:nvPr>
        </p:nvSpPr>
        <p:spPr>
          <a:xfrm>
            <a:off x="958506" y="800392"/>
            <a:ext cx="10264697" cy="1212102"/>
          </a:xfrm>
        </p:spPr>
        <p:txBody>
          <a:bodyPr>
            <a:normAutofit/>
          </a:bodyPr>
          <a:lstStyle/>
          <a:p>
            <a:r>
              <a:rPr lang="zh-CN" altLang="en-US" sz="4000">
                <a:solidFill>
                  <a:srgbClr val="FFFFFF"/>
                </a:solidFill>
                <a:latin typeface="MS PMincho" panose="02020600040205080304" pitchFamily="18" charset="-128"/>
                <a:ea typeface="MS PMincho" panose="02020600040205080304" pitchFamily="18" charset="-128"/>
                <a:sym typeface="+mn-ea"/>
              </a:rPr>
              <a:t>成果</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FD657DED-4756-F64D-BDBB-B0F22FEFF1D6}"/>
              </a:ext>
            </a:extLst>
          </p:cNvPr>
          <p:cNvSpPr>
            <a:spLocks noGrp="1"/>
          </p:cNvSpPr>
          <p:nvPr>
            <p:ph idx="1"/>
          </p:nvPr>
        </p:nvSpPr>
        <p:spPr>
          <a:xfrm>
            <a:off x="1367624" y="2490436"/>
            <a:ext cx="9708995" cy="3567173"/>
          </a:xfrm>
        </p:spPr>
        <p:txBody>
          <a:bodyPr anchor="ctr">
            <a:normAutofit/>
          </a:bodyPr>
          <a:lstStyle/>
          <a:p>
            <a:r>
              <a:rPr lang="ja-JP" altLang="en-US" sz="2400">
                <a:latin typeface="MS PMincho" panose="02020600040205080304" pitchFamily="18" charset="-128"/>
                <a:ea typeface="MS PMincho" panose="02020600040205080304" pitchFamily="18" charset="-128"/>
              </a:rPr>
              <a:t>動物練習 </a:t>
            </a:r>
            <a:r>
              <a:rPr lang="ja-JP" altLang="en-US" sz="2400">
                <a:latin typeface="MS PMincho" panose="02020600040205080304" pitchFamily="18" charset="-128"/>
                <a:ea typeface="MS PMincho" panose="02020600040205080304" pitchFamily="18" charset="-128"/>
                <a:cs typeface="Mshtakan Regular" panose="02000400000000000000" charset="0"/>
              </a:rPr>
              <a:t>[</a:t>
            </a:r>
            <a:r>
              <a:rPr lang="en-US" altLang="ja-JP" sz="2400" dirty="0">
                <a:latin typeface="MS PMincho" panose="02020600040205080304" pitchFamily="18" charset="-128"/>
                <a:ea typeface="MS PMincho" panose="02020600040205080304" pitchFamily="18" charset="-128"/>
                <a:cs typeface="Mshtakan Regular" panose="02000400000000000000" charset="0"/>
              </a:rPr>
              <a:t>1</a:t>
            </a:r>
            <a:r>
              <a:rPr lang="ja-JP" altLang="en-US" sz="2400">
                <a:latin typeface="MS PMincho" panose="02020600040205080304" pitchFamily="18" charset="-128"/>
                <a:ea typeface="MS PMincho" panose="02020600040205080304" pitchFamily="18" charset="-128"/>
                <a:cs typeface="Mshtakan Regular" panose="02000400000000000000" charset="0"/>
              </a:rPr>
              <a:t>]の開発過程と動物</a:t>
            </a:r>
            <a:r>
              <a:rPr lang="ja-JP" altLang="en-US" sz="2400">
                <a:latin typeface="MS PMincho" panose="02020600040205080304" pitchFamily="18" charset="-128"/>
                <a:ea typeface="MS PMincho" panose="02020600040205080304" pitchFamily="18" charset="-128"/>
              </a:rPr>
              <a:t>練習課程</a:t>
            </a:r>
            <a:r>
              <a:rPr lang="ja-JP" altLang="en-US" sz="2400">
                <a:latin typeface="MS PMincho" panose="02020600040205080304" pitchFamily="18" charset="-128"/>
                <a:ea typeface="MS PMincho" panose="02020600040205080304" pitchFamily="18" charset="-128"/>
                <a:cs typeface="Mshtakan Regular" panose="02000400000000000000" charset="0"/>
              </a:rPr>
              <a:t>の現状を初めてまとめた。 </a:t>
            </a:r>
          </a:p>
          <a:p>
            <a:r>
              <a:rPr lang="ja-JP" altLang="en-US" sz="2400">
                <a:latin typeface="MS PMincho" panose="02020600040205080304" pitchFamily="18" charset="-128"/>
                <a:ea typeface="MS PMincho" panose="02020600040205080304" pitchFamily="18" charset="-128"/>
              </a:rPr>
              <a:t>サルのキーポイントに基づくデータセットが作成され、後続の研究者が標的を検出するためのデータ基盤を提供できる。</a:t>
            </a:r>
            <a:endParaRPr lang="en-US" altLang="ja-JP" sz="2400" dirty="0">
              <a:latin typeface="MS PMincho" panose="02020600040205080304" pitchFamily="18" charset="-128"/>
              <a:ea typeface="MS PMincho" panose="02020600040205080304" pitchFamily="18" charset="-128"/>
            </a:endParaRPr>
          </a:p>
          <a:p>
            <a:r>
              <a:rPr lang="ja-JP" altLang="en-US" sz="2400">
                <a:latin typeface="MS PMincho" panose="02020600040205080304" pitchFamily="18" charset="-128"/>
                <a:ea typeface="MS PMincho" panose="02020600040205080304" pitchFamily="18" charset="-128"/>
              </a:rPr>
              <a:t>実験は、人間と四足動物の間でも動きの伝達を行うことができることを示しています。</a:t>
            </a:r>
            <a:endParaRPr lang="en-US" altLang="ja-JP" sz="2400" dirty="0">
              <a:latin typeface="MS PMincho" panose="02020600040205080304" pitchFamily="18" charset="-128"/>
              <a:ea typeface="MS PMincho" panose="02020600040205080304" pitchFamily="18" charset="-128"/>
            </a:endParaRPr>
          </a:p>
          <a:p>
            <a:r>
              <a:rPr lang="ja-JP" altLang="en-US" sz="2400">
                <a:latin typeface="MS PMincho" panose="02020600040205080304" pitchFamily="18" charset="-128"/>
                <a:ea typeface="MS PMincho" panose="02020600040205080304" pitchFamily="18" charset="-128"/>
                <a:cs typeface="Mshtakan Regular" panose="02000400000000000000" charset="0"/>
                <a:sym typeface="+mn-ea"/>
              </a:rPr>
              <a:t>モーショントランスファーに基づいて、</a:t>
            </a:r>
            <a:r>
              <a:rPr lang="ja-JP" altLang="en-US" sz="2400">
                <a:latin typeface="MS PMincho" panose="02020600040205080304" pitchFamily="18" charset="-128"/>
                <a:ea typeface="MS PMincho" panose="02020600040205080304" pitchFamily="18" charset="-128"/>
                <a:cs typeface="Mshtakan Regular" panose="02000400000000000000" charset="0"/>
              </a:rPr>
              <a:t>学生の内省方法が提案される。</a:t>
            </a:r>
          </a:p>
          <a:p>
            <a:endParaRPr kumimoji="1" lang="ja-JP" altLang="en-US" sz="2400"/>
          </a:p>
        </p:txBody>
      </p:sp>
    </p:spTree>
    <p:extLst>
      <p:ext uri="{BB962C8B-B14F-4D97-AF65-F5344CB8AC3E}">
        <p14:creationId xmlns:p14="http://schemas.microsoft.com/office/powerpoint/2010/main" val="1909292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6CD1227-273F-594B-934E-F87EDB0B1BF0}"/>
              </a:ext>
            </a:extLst>
          </p:cNvPr>
          <p:cNvSpPr>
            <a:spLocks noGrp="1"/>
          </p:cNvSpPr>
          <p:nvPr>
            <p:ph type="title"/>
          </p:nvPr>
        </p:nvSpPr>
        <p:spPr>
          <a:xfrm>
            <a:off x="1136396" y="457201"/>
            <a:ext cx="5814240" cy="1556870"/>
          </a:xfrm>
        </p:spPr>
        <p:txBody>
          <a:bodyPr anchor="b">
            <a:normAutofit/>
          </a:bodyPr>
          <a:lstStyle/>
          <a:p>
            <a:r>
              <a:rPr lang="ja-JP" altLang="en-US" sz="4000">
                <a:latin typeface="MS PMincho" panose="02020600040205080304" pitchFamily="18" charset="-128"/>
                <a:ea typeface="MS PMincho" panose="02020600040205080304" pitchFamily="18" charset="-128"/>
              </a:rPr>
              <a:t>動物練習</a:t>
            </a:r>
            <a:r>
              <a:rPr lang="ja-JP" altLang="en-US" sz="4000">
                <a:latin typeface="MS PMincho" panose="02020600040205080304" pitchFamily="18" charset="-128"/>
                <a:ea typeface="MS PMincho" panose="02020600040205080304" pitchFamily="18" charset="-128"/>
                <a:cs typeface="Arial" panose="020B0604020202090204" pitchFamily="34" charset="0"/>
                <a:sym typeface="+mn-ea"/>
              </a:rPr>
              <a:t>の概要</a:t>
            </a:r>
            <a:endParaRPr kumimoji="1" lang="ja-JP" altLang="en-US" sz="4000"/>
          </a:p>
        </p:txBody>
      </p:sp>
      <p:sp>
        <p:nvSpPr>
          <p:cNvPr id="3" name="コンテンツ プレースホルダー 2">
            <a:extLst>
              <a:ext uri="{FF2B5EF4-FFF2-40B4-BE49-F238E27FC236}">
                <a16:creationId xmlns:a16="http://schemas.microsoft.com/office/drawing/2014/main" id="{792E4784-F89F-9747-8229-5426CA4C0AE2}"/>
              </a:ext>
            </a:extLst>
          </p:cNvPr>
          <p:cNvSpPr>
            <a:spLocks noGrp="1"/>
          </p:cNvSpPr>
          <p:nvPr>
            <p:ph idx="1"/>
          </p:nvPr>
        </p:nvSpPr>
        <p:spPr>
          <a:xfrm>
            <a:off x="1136396" y="2277036"/>
            <a:ext cx="5814239" cy="3461155"/>
          </a:xfrm>
        </p:spPr>
        <p:txBody>
          <a:bodyPr>
            <a:normAutofit/>
          </a:bodyPr>
          <a:lstStyle/>
          <a:p>
            <a:r>
              <a:rPr lang="ja-JP" altLang="en-US" sz="2000">
                <a:latin typeface="MS PMincho" panose="02020600040205080304" pitchFamily="18" charset="-128"/>
                <a:ea typeface="MS PMincho" panose="02020600040205080304" pitchFamily="18" charset="-128"/>
              </a:rPr>
              <a:t>動物練習の理論は、ソ連の演出家、スタニスラフスキーが提唱した俳優のトレーニング方法。</a:t>
            </a:r>
            <a:endParaRPr lang="en-US" altLang="ja-JP" sz="2000" dirty="0">
              <a:latin typeface="MS PMincho" panose="02020600040205080304" pitchFamily="18" charset="-128"/>
              <a:ea typeface="MS PMincho" panose="02020600040205080304" pitchFamily="18" charset="-128"/>
            </a:endParaRPr>
          </a:p>
          <a:p>
            <a:r>
              <a:rPr lang="ja-JP" altLang="en-US" sz="2000">
                <a:latin typeface="MS PMincho" panose="02020600040205080304" pitchFamily="18" charset="-128"/>
                <a:ea typeface="MS PMincho" panose="02020600040205080304" pitchFamily="18" charset="-128"/>
              </a:rPr>
              <a:t>現在は演技専攻の基礎課程に多く応用している。通常、大学</a:t>
            </a:r>
            <a:r>
              <a:rPr lang="en-US" altLang="ja-JP" sz="2000" dirty="0">
                <a:latin typeface="MS PMincho" panose="02020600040205080304" pitchFamily="18" charset="-128"/>
                <a:ea typeface="MS PMincho" panose="02020600040205080304" pitchFamily="18" charset="-128"/>
              </a:rPr>
              <a:t>1</a:t>
            </a:r>
            <a:r>
              <a:rPr lang="ja-JP" altLang="en-US" sz="2000">
                <a:latin typeface="MS PMincho" panose="02020600040205080304" pitchFamily="18" charset="-128"/>
                <a:ea typeface="MS PMincho" panose="02020600040205080304" pitchFamily="18" charset="-128"/>
              </a:rPr>
              <a:t>年、学生たちは</a:t>
            </a:r>
            <a:r>
              <a:rPr lang="en-US" altLang="ja-JP" sz="2000" dirty="0">
                <a:latin typeface="MS PMincho" panose="02020600040205080304" pitchFamily="18" charset="-128"/>
                <a:ea typeface="MS PMincho" panose="02020600040205080304" pitchFamily="18" charset="-128"/>
              </a:rPr>
              <a:t>16</a:t>
            </a:r>
            <a:r>
              <a:rPr lang="ja-JP" altLang="en-US" sz="2000">
                <a:latin typeface="MS PMincho" panose="02020600040205080304" pitchFamily="18" charset="-128"/>
                <a:ea typeface="MS PMincho" panose="02020600040205080304" pitchFamily="18" charset="-128"/>
              </a:rPr>
              <a:t>週間の動物練習課程を行う。</a:t>
            </a:r>
            <a:endParaRPr lang="en-US" altLang="ja-JP" sz="2000" dirty="0">
              <a:latin typeface="MS PMincho" panose="02020600040205080304" pitchFamily="18" charset="-128"/>
              <a:ea typeface="MS PMincho" panose="02020600040205080304" pitchFamily="18" charset="-128"/>
            </a:endParaRPr>
          </a:p>
          <a:p>
            <a:r>
              <a:rPr lang="ja-JP" altLang="en-US" sz="2000">
                <a:latin typeface="MS PMincho" panose="02020600040205080304" pitchFamily="18" charset="-128"/>
                <a:ea typeface="MS PMincho" panose="02020600040205080304" pitchFamily="18" charset="-128"/>
              </a:rPr>
              <a:t>動物練習課程の学習内容は、動物の「行、食べる、寝る、狩猟」などの動作を観察して模倣し、練習中、学生たちは賢いサル、獰猛なトラ、攻撃的な雄鶏など、動物の鮮やかな模倣を通じて、肢体の柔軟性を鍛え、舞台での心身のリラックスを実現する。</a:t>
            </a:r>
            <a:endParaRPr kumimoji="1" lang="ja-JP" altLang="en-US" sz="2000">
              <a:latin typeface="MS PMincho" panose="02020600040205080304" pitchFamily="18" charset="-128"/>
              <a:ea typeface="MS PMincho" panose="02020600040205080304" pitchFamily="18" charset="-128"/>
            </a:endParaRPr>
          </a:p>
        </p:txBody>
      </p:sp>
      <p:pic>
        <p:nvPicPr>
          <p:cNvPr id="5" name="図 4" descr="男, スーツ, 民衆, 若い が含まれている画像&#10;&#10;自動的に生成された説明">
            <a:extLst>
              <a:ext uri="{FF2B5EF4-FFF2-40B4-BE49-F238E27FC236}">
                <a16:creationId xmlns:a16="http://schemas.microsoft.com/office/drawing/2014/main" id="{1609E2E8-EAC5-1B4B-961B-C0BE47FF6811}"/>
              </a:ext>
            </a:extLst>
          </p:cNvPr>
          <p:cNvPicPr>
            <a:picLocks noChangeAspect="1"/>
          </p:cNvPicPr>
          <p:nvPr/>
        </p:nvPicPr>
        <p:blipFill>
          <a:blip r:embed="rId2"/>
          <a:stretch>
            <a:fillRect/>
          </a:stretch>
        </p:blipFill>
        <p:spPr>
          <a:xfrm>
            <a:off x="7679766" y="860197"/>
            <a:ext cx="3712869" cy="2088488"/>
          </a:xfrm>
          <a:prstGeom prst="rect">
            <a:avLst/>
          </a:prstGeom>
        </p:spPr>
      </p:pic>
      <p:pic>
        <p:nvPicPr>
          <p:cNvPr id="4" name="図 3" descr="床, 建物, 男, 女性 が含まれている画像&#10;&#10;自動的に生成された説明">
            <a:extLst>
              <a:ext uri="{FF2B5EF4-FFF2-40B4-BE49-F238E27FC236}">
                <a16:creationId xmlns:a16="http://schemas.microsoft.com/office/drawing/2014/main" id="{FBA1BEF1-16AE-234B-A428-E8DA083B8E3E}"/>
              </a:ext>
            </a:extLst>
          </p:cNvPr>
          <p:cNvPicPr>
            <a:picLocks noChangeAspect="1"/>
          </p:cNvPicPr>
          <p:nvPr/>
        </p:nvPicPr>
        <p:blipFill>
          <a:blip r:embed="rId3"/>
          <a:stretch>
            <a:fillRect/>
          </a:stretch>
        </p:blipFill>
        <p:spPr>
          <a:xfrm>
            <a:off x="7665410" y="3453211"/>
            <a:ext cx="3712869" cy="2088488"/>
          </a:xfrm>
          <a:prstGeom prst="rect">
            <a:avLst/>
          </a:prstGeom>
        </p:spPr>
      </p:pic>
      <p:sp>
        <p:nvSpPr>
          <p:cNvPr id="27" name="Rectangle 26">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テキスト ボックス 14">
            <a:extLst>
              <a:ext uri="{FF2B5EF4-FFF2-40B4-BE49-F238E27FC236}">
                <a16:creationId xmlns:a16="http://schemas.microsoft.com/office/drawing/2014/main" id="{20964092-36BB-F442-9639-16EAC3086A49}"/>
              </a:ext>
            </a:extLst>
          </p:cNvPr>
          <p:cNvSpPr txBox="1"/>
          <p:nvPr/>
        </p:nvSpPr>
        <p:spPr>
          <a:xfrm>
            <a:off x="8390765" y="5730490"/>
            <a:ext cx="2262158" cy="369332"/>
          </a:xfrm>
          <a:prstGeom prst="rect">
            <a:avLst/>
          </a:prstGeom>
          <a:noFill/>
        </p:spPr>
        <p:txBody>
          <a:bodyPr wrap="none" rtlCol="0">
            <a:spAutoFit/>
          </a:bodyPr>
          <a:lstStyle/>
          <a:p>
            <a:r>
              <a:rPr lang="ja-JP" altLang="en-US"/>
              <a:t>動物を模倣した学生</a:t>
            </a:r>
          </a:p>
        </p:txBody>
      </p:sp>
    </p:spTree>
    <p:extLst>
      <p:ext uri="{BB962C8B-B14F-4D97-AF65-F5344CB8AC3E}">
        <p14:creationId xmlns:p14="http://schemas.microsoft.com/office/powerpoint/2010/main" val="2778634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552606B-B962-1242-87D6-6BAEAD5BB96B}"/>
              </a:ext>
            </a:extLst>
          </p:cNvPr>
          <p:cNvSpPr>
            <a:spLocks noGrp="1"/>
          </p:cNvSpPr>
          <p:nvPr>
            <p:ph type="title"/>
          </p:nvPr>
        </p:nvSpPr>
        <p:spPr>
          <a:xfrm>
            <a:off x="1371599" y="294538"/>
            <a:ext cx="9895951" cy="1033669"/>
          </a:xfrm>
        </p:spPr>
        <p:txBody>
          <a:bodyPr>
            <a:normAutofit/>
          </a:bodyPr>
          <a:lstStyle/>
          <a:p>
            <a:r>
              <a:rPr lang="ja-JP" altLang="en-US" sz="4000">
                <a:solidFill>
                  <a:schemeClr val="bg1"/>
                </a:solidFill>
                <a:latin typeface="MS PMincho" panose="02020600040205080304" pitchFamily="18" charset="-128"/>
                <a:ea typeface="MS PMincho" panose="02020600040205080304" pitchFamily="18" charset="-128"/>
              </a:rPr>
              <a:t>動物練習</a:t>
            </a:r>
            <a:r>
              <a:rPr lang="ja-JP" altLang="en-US" sz="4000">
                <a:solidFill>
                  <a:srgbClr val="FFFFFF"/>
                </a:solidFill>
                <a:latin typeface="MS PMincho" panose="02020600040205080304" pitchFamily="18" charset="-128"/>
                <a:ea typeface="MS PMincho" panose="02020600040205080304" pitchFamily="18" charset="-128"/>
                <a:cs typeface="Arial" panose="020B0604020202090204" pitchFamily="34" charset="0"/>
                <a:sym typeface="+mn-ea"/>
              </a:rPr>
              <a:t>の概要</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80BAE168-0130-6B47-B1E8-DF18B312D801}"/>
              </a:ext>
            </a:extLst>
          </p:cNvPr>
          <p:cNvSpPr>
            <a:spLocks noGrp="1"/>
          </p:cNvSpPr>
          <p:nvPr>
            <p:ph idx="1"/>
          </p:nvPr>
        </p:nvSpPr>
        <p:spPr>
          <a:xfrm>
            <a:off x="459350" y="1891970"/>
            <a:ext cx="9724031" cy="3683358"/>
          </a:xfrm>
        </p:spPr>
        <p:txBody>
          <a:bodyPr anchor="ctr">
            <a:normAutofit/>
          </a:bodyPr>
          <a:lstStyle/>
          <a:p>
            <a:pPr marL="0" indent="0">
              <a:buNone/>
            </a:pPr>
            <a:r>
              <a:rPr lang="ja-JP" altLang="en-US" sz="2000" b="1">
                <a:latin typeface="MS PMincho" panose="02020600040205080304" pitchFamily="18" charset="-128"/>
                <a:ea typeface="MS PMincho" panose="02020600040205080304" pitchFamily="18" charset="-128"/>
              </a:rPr>
              <a:t>動物練習課程の現状をまとめて分析する。 </a:t>
            </a:r>
          </a:p>
          <a:p>
            <a:pPr marL="0" indent="0">
              <a:buNone/>
            </a:pPr>
            <a:r>
              <a:rPr lang="ja-JP" altLang="en-US" sz="1800">
                <a:latin typeface="MS PMincho" panose="02020600040205080304" pitchFamily="18" charset="-128"/>
                <a:ea typeface="MS PMincho" panose="02020600040205080304" pitchFamily="18" charset="-128"/>
              </a:rPr>
              <a:t>本論文は、ロシア、中国、日本、および米国における動物練習課程の設定と演技専攻の授業</a:t>
            </a:r>
            <a:r>
              <a:rPr lang="ja-JP" altLang="en-US" sz="1800">
                <a:latin typeface="MS PMincho" panose="02020600040205080304" pitchFamily="18" charset="-128"/>
                <a:ea typeface="MS PMincho" panose="02020600040205080304" pitchFamily="18" charset="-128"/>
                <a:sym typeface="+mn-ea"/>
              </a:rPr>
              <a:t>現状</a:t>
            </a:r>
            <a:r>
              <a:rPr lang="ja-JP" altLang="en-US" sz="1800">
                <a:latin typeface="MS PMincho" panose="02020600040205080304" pitchFamily="18" charset="-128"/>
                <a:ea typeface="MS PMincho" panose="02020600040205080304" pitchFamily="18" charset="-128"/>
              </a:rPr>
              <a:t>を調査する。</a:t>
            </a:r>
            <a:endParaRPr lang="en-US" altLang="zh-CN" sz="1800" dirty="0">
              <a:latin typeface="MS PMincho" panose="02020600040205080304" pitchFamily="18" charset="-128"/>
              <a:ea typeface="MS PMincho" panose="02020600040205080304" pitchFamily="18" charset="-128"/>
            </a:endParaRPr>
          </a:p>
          <a:p>
            <a:pPr marL="0" indent="0">
              <a:buNone/>
            </a:pPr>
            <a:r>
              <a:rPr lang="ja-JP" altLang="en-US" sz="1800">
                <a:latin typeface="MS PMincho" panose="02020600040205080304" pitchFamily="18" charset="-128"/>
                <a:ea typeface="MS PMincho" panose="02020600040205080304" pitchFamily="18" charset="-128"/>
              </a:rPr>
              <a:t>一般的な動物練習課程は、次の</a:t>
            </a:r>
            <a:r>
              <a:rPr lang="en-US" altLang="ja-JP" sz="1800" dirty="0">
                <a:latin typeface="MS PMincho" panose="02020600040205080304" pitchFamily="18" charset="-128"/>
                <a:ea typeface="MS PMincho" panose="02020600040205080304" pitchFamily="18" charset="-128"/>
              </a:rPr>
              <a:t>3</a:t>
            </a:r>
            <a:r>
              <a:rPr lang="ja-JP" altLang="en-US" sz="1800">
                <a:latin typeface="MS PMincho" panose="02020600040205080304" pitchFamily="18" charset="-128"/>
                <a:ea typeface="MS PMincho" panose="02020600040205080304" pitchFamily="18" charset="-128"/>
              </a:rPr>
              <a:t>つのフェーズに分けられる。</a:t>
            </a:r>
            <a:endParaRPr lang="en-US" altLang="ja-JP" sz="1800" dirty="0">
              <a:latin typeface="MS PMincho" panose="02020600040205080304" pitchFamily="18" charset="-128"/>
              <a:ea typeface="MS PMincho" panose="02020600040205080304" pitchFamily="18" charset="-128"/>
            </a:endParaRPr>
          </a:p>
          <a:p>
            <a:pPr marL="0" indent="0">
              <a:buNone/>
            </a:pPr>
            <a:r>
              <a:rPr lang="en-US" altLang="ja-JP" sz="1800" dirty="0">
                <a:latin typeface="MS PMincho" panose="02020600040205080304" pitchFamily="18" charset="-128"/>
                <a:ea typeface="MS PMincho" panose="02020600040205080304" pitchFamily="18" charset="-128"/>
              </a:rPr>
              <a:t>1</a:t>
            </a:r>
            <a:r>
              <a:rPr lang="ja-JP" altLang="en-US" sz="1800">
                <a:latin typeface="MS PMincho" panose="02020600040205080304" pitchFamily="18" charset="-128"/>
                <a:ea typeface="MS PMincho" panose="02020600040205080304" pitchFamily="18" charset="-128"/>
              </a:rPr>
              <a:t>　観察。</a:t>
            </a:r>
            <a:endParaRPr lang="en-US" altLang="ja-JP" sz="1800" dirty="0">
              <a:latin typeface="MS PMincho" panose="02020600040205080304" pitchFamily="18" charset="-128"/>
              <a:ea typeface="MS PMincho" panose="02020600040205080304" pitchFamily="18" charset="-128"/>
            </a:endParaRPr>
          </a:p>
          <a:p>
            <a:pPr marL="0" lvl="0" indent="0">
              <a:buNone/>
            </a:pPr>
            <a:r>
              <a:rPr lang="en-US" altLang="ja-JP" sz="1800" dirty="0">
                <a:latin typeface="MS PMincho" panose="02020600040205080304" pitchFamily="18" charset="-128"/>
                <a:ea typeface="MS PMincho" panose="02020600040205080304" pitchFamily="18" charset="-128"/>
              </a:rPr>
              <a:t>2</a:t>
            </a:r>
            <a:r>
              <a:rPr lang="ja-JP" altLang="en-US" sz="1800">
                <a:latin typeface="MS PMincho" panose="02020600040205080304" pitchFamily="18" charset="-128"/>
                <a:ea typeface="MS PMincho" panose="02020600040205080304" pitchFamily="18" charset="-128"/>
              </a:rPr>
              <a:t>　練習。 </a:t>
            </a:r>
            <a:endParaRPr lang="en-US" altLang="ja-JP" sz="1800" dirty="0">
              <a:latin typeface="MS PMincho" panose="02020600040205080304" pitchFamily="18" charset="-128"/>
              <a:ea typeface="MS PMincho" panose="02020600040205080304" pitchFamily="18" charset="-128"/>
            </a:endParaRPr>
          </a:p>
          <a:p>
            <a:pPr marL="0" lvl="0" indent="0">
              <a:buNone/>
            </a:pPr>
            <a:r>
              <a:rPr lang="en-US" altLang="ja-JP" sz="1800" dirty="0">
                <a:latin typeface="MS PMincho" panose="02020600040205080304" pitchFamily="18" charset="-128"/>
                <a:ea typeface="MS PMincho" panose="02020600040205080304" pitchFamily="18" charset="-128"/>
              </a:rPr>
              <a:t>3</a:t>
            </a:r>
            <a:r>
              <a:rPr lang="ja-JP" altLang="en-US" sz="1800">
                <a:latin typeface="MS PMincho" panose="02020600040205080304" pitchFamily="18" charset="-128"/>
                <a:ea typeface="MS PMincho" panose="02020600040205080304" pitchFamily="18" charset="-128"/>
              </a:rPr>
              <a:t>　試験。</a:t>
            </a:r>
            <a:endParaRPr lang="en-US" altLang="ja-JP" sz="1800" dirty="0">
              <a:latin typeface="MS PMincho" panose="02020600040205080304" pitchFamily="18" charset="-128"/>
              <a:ea typeface="MS PMincho" panose="02020600040205080304" pitchFamily="18" charset="-128"/>
            </a:endParaRPr>
          </a:p>
          <a:p>
            <a:pPr marL="0" indent="0">
              <a:buNone/>
            </a:pPr>
            <a:endParaRPr kumimoji="1" lang="ja-JP" altLang="en-US" sz="2000"/>
          </a:p>
        </p:txBody>
      </p:sp>
    </p:spTree>
    <p:extLst>
      <p:ext uri="{BB962C8B-B14F-4D97-AF65-F5344CB8AC3E}">
        <p14:creationId xmlns:p14="http://schemas.microsoft.com/office/powerpoint/2010/main" val="2283692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F952200-EA06-C847-8152-086D9339FA84}"/>
              </a:ext>
            </a:extLst>
          </p:cNvPr>
          <p:cNvSpPr>
            <a:spLocks noGrp="1"/>
          </p:cNvSpPr>
          <p:nvPr>
            <p:ph type="title"/>
          </p:nvPr>
        </p:nvSpPr>
        <p:spPr>
          <a:xfrm>
            <a:off x="1371599" y="294538"/>
            <a:ext cx="9895951" cy="1033669"/>
          </a:xfrm>
        </p:spPr>
        <p:txBody>
          <a:bodyPr>
            <a:normAutofit/>
          </a:bodyPr>
          <a:lstStyle/>
          <a:p>
            <a:r>
              <a:rPr lang="ja-JP" altLang="en-US" sz="4000">
                <a:solidFill>
                  <a:srgbClr val="FFFFFF"/>
                </a:solidFill>
                <a:latin typeface="MS PMincho" panose="02020600040205080304" pitchFamily="18" charset="-128"/>
                <a:ea typeface="MS PMincho" panose="02020600040205080304" pitchFamily="18" charset="-128"/>
                <a:cs typeface="Arial" panose="020B0604020202090204" pitchFamily="34" charset="0"/>
                <a:sym typeface="+mn-ea"/>
              </a:rPr>
              <a:t>動物</a:t>
            </a:r>
            <a:r>
              <a:rPr lang="ja-JP" altLang="en-US" sz="4000">
                <a:solidFill>
                  <a:schemeClr val="bg1"/>
                </a:solidFill>
                <a:latin typeface="MS PMincho" panose="02020600040205080304" pitchFamily="18" charset="-128"/>
                <a:ea typeface="MS PMincho" panose="02020600040205080304" pitchFamily="18" charset="-128"/>
              </a:rPr>
              <a:t>練習</a:t>
            </a:r>
            <a:r>
              <a:rPr lang="ja-JP" altLang="en-US" sz="4000">
                <a:solidFill>
                  <a:srgbClr val="FFFFFF"/>
                </a:solidFill>
                <a:latin typeface="MS PMincho" panose="02020600040205080304" pitchFamily="18" charset="-128"/>
                <a:ea typeface="MS PMincho" panose="02020600040205080304" pitchFamily="18" charset="-128"/>
                <a:cs typeface="Arial" panose="020B0604020202090204" pitchFamily="34" charset="0"/>
                <a:sym typeface="+mn-ea"/>
              </a:rPr>
              <a:t>の概要</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1C12009F-FB4D-EA4C-88C6-8ED7B65C86D6}"/>
              </a:ext>
            </a:extLst>
          </p:cNvPr>
          <p:cNvSpPr>
            <a:spLocks noGrp="1"/>
          </p:cNvSpPr>
          <p:nvPr>
            <p:ph idx="1"/>
          </p:nvPr>
        </p:nvSpPr>
        <p:spPr>
          <a:xfrm>
            <a:off x="247591" y="1102569"/>
            <a:ext cx="11380117" cy="3683358"/>
          </a:xfrm>
        </p:spPr>
        <p:txBody>
          <a:bodyPr anchor="ctr">
            <a:normAutofit/>
          </a:bodyPr>
          <a:lstStyle/>
          <a:p>
            <a:pPr marL="0" indent="0">
              <a:buNone/>
            </a:pPr>
            <a:r>
              <a:rPr lang="ja-JP" altLang="en-US" sz="2000" b="1">
                <a:latin typeface="Arial" panose="020B0604020202090204" pitchFamily="34" charset="0"/>
                <a:ea typeface="MS PMincho" panose="02020600040205080304" pitchFamily="18" charset="-128"/>
                <a:cs typeface="Arial" panose="020B0604020202090204" pitchFamily="34" charset="0"/>
              </a:rPr>
              <a:t>教育で発生する問題</a:t>
            </a:r>
            <a:r>
              <a:rPr lang="zh-CN" altLang="en-US" sz="2000" b="1" dirty="0">
                <a:latin typeface="Arial" panose="020B0604020202090204" pitchFamily="34" charset="0"/>
                <a:ea typeface="MS PMincho" panose="02020600040205080304" pitchFamily="18" charset="-128"/>
                <a:cs typeface="Arial" panose="020B0604020202090204" pitchFamily="34" charset="0"/>
              </a:rPr>
              <a:t>：</a:t>
            </a:r>
            <a:endParaRPr lang="en-US" altLang="ja-JP" sz="2000" b="1" dirty="0">
              <a:latin typeface="Arial" panose="020B0604020202090204" pitchFamily="34" charset="0"/>
              <a:ea typeface="MS PMincho" panose="02020600040205080304" pitchFamily="18" charset="-128"/>
              <a:cs typeface="Arial" panose="020B0604020202090204" pitchFamily="34" charset="0"/>
            </a:endParaRPr>
          </a:p>
          <a:p>
            <a:pPr marL="0" indent="0">
              <a:buNone/>
            </a:pPr>
            <a:r>
              <a:rPr lang="ja-JP" altLang="en-US" sz="1600">
                <a:latin typeface="Arial" panose="020B0604020202090204" pitchFamily="34" charset="0"/>
                <a:ea typeface="MS PMincho" panose="02020600040205080304" pitchFamily="18" charset="-128"/>
                <a:cs typeface="Arial" panose="020B0604020202090204" pitchFamily="34" charset="0"/>
              </a:rPr>
              <a:t>動物</a:t>
            </a:r>
            <a:r>
              <a:rPr lang="ja-JP" altLang="en-US" sz="1600">
                <a:latin typeface="MS PMincho" panose="02020600040205080304" pitchFamily="18" charset="-128"/>
                <a:ea typeface="MS PMincho" panose="02020600040205080304" pitchFamily="18" charset="-128"/>
              </a:rPr>
              <a:t>練習課程</a:t>
            </a:r>
            <a:r>
              <a:rPr lang="ja-JP" altLang="en-US" sz="1600">
                <a:latin typeface="Arial" panose="020B0604020202090204" pitchFamily="34" charset="0"/>
                <a:ea typeface="MS PMincho" panose="02020600040205080304" pitchFamily="18" charset="-128"/>
                <a:cs typeface="Arial" panose="020B0604020202090204" pitchFamily="34" charset="0"/>
              </a:rPr>
              <a:t>には統一された評価基準がなく、教授法も異なるため、教師は教科書の動物</a:t>
            </a:r>
            <a:r>
              <a:rPr lang="ja-JP" altLang="en-US" sz="1600">
                <a:latin typeface="MS PMincho" panose="02020600040205080304" pitchFamily="18" charset="-128"/>
                <a:ea typeface="MS PMincho" panose="02020600040205080304" pitchFamily="18" charset="-128"/>
              </a:rPr>
              <a:t>練習</a:t>
            </a:r>
            <a:r>
              <a:rPr lang="ja-JP" altLang="en-US" sz="1600">
                <a:latin typeface="Arial" panose="020B0604020202090204" pitchFamily="34" charset="0"/>
                <a:ea typeface="MS PMincho" panose="02020600040205080304" pitchFamily="18" charset="-128"/>
                <a:cs typeface="Arial" panose="020B0604020202090204" pitchFamily="34" charset="0"/>
              </a:rPr>
              <a:t>理論と教育経験に基づいてのみ、</a:t>
            </a:r>
            <a:r>
              <a:rPr lang="ja-JP" altLang="en-US" sz="1600">
                <a:latin typeface="MS PMincho" panose="02020600040205080304" pitchFamily="18" charset="-128"/>
                <a:ea typeface="MS PMincho" panose="02020600040205080304" pitchFamily="18" charset="-128"/>
              </a:rPr>
              <a:t>課程</a:t>
            </a:r>
            <a:r>
              <a:rPr lang="ja-JP" altLang="en-US" sz="1600">
                <a:latin typeface="Arial" panose="020B0604020202090204" pitchFamily="34" charset="0"/>
                <a:ea typeface="MS PMincho" panose="02020600040205080304" pitchFamily="18" charset="-128"/>
                <a:cs typeface="Arial" panose="020B0604020202090204" pitchFamily="34" charset="0"/>
              </a:rPr>
              <a:t>の内容を学生に教えることができる。 この教師</a:t>
            </a:r>
            <a:r>
              <a:rPr lang="ja-JP" altLang="en-US" sz="1600"/>
              <a:t>と学生の間の口頭での教えと、内面の理解な</a:t>
            </a:r>
            <a:r>
              <a:rPr lang="ja-JP" altLang="en-US" sz="1600">
                <a:latin typeface="Arial" panose="020B0604020202090204" pitchFamily="34" charset="0"/>
                <a:ea typeface="MS PMincho" panose="02020600040205080304" pitchFamily="18" charset="-128"/>
                <a:cs typeface="Arial" panose="020B0604020202090204" pitchFamily="34" charset="0"/>
              </a:rPr>
              <a:t>指導方法は、必然的に教育の偏りにつながる。</a:t>
            </a:r>
            <a:endParaRPr lang="en-GB" altLang="zh-CN" sz="2000" dirty="0">
              <a:latin typeface="Arial" panose="020B0604020202090204" pitchFamily="34" charset="0"/>
              <a:ea typeface="MS PMincho" panose="02020600040205080304" pitchFamily="18" charset="-128"/>
              <a:cs typeface="Arial" panose="020B0604020202090204" pitchFamily="34" charset="0"/>
            </a:endParaRPr>
          </a:p>
          <a:p>
            <a:endParaRPr kumimoji="1" lang="ja-JP" altLang="en-US" sz="2000"/>
          </a:p>
        </p:txBody>
      </p:sp>
      <p:pic>
        <p:nvPicPr>
          <p:cNvPr id="9" name="図 8" descr="グラフィカル ユーザー インターフェイス&#10;&#10;自動的に生成された説明">
            <a:extLst>
              <a:ext uri="{FF2B5EF4-FFF2-40B4-BE49-F238E27FC236}">
                <a16:creationId xmlns:a16="http://schemas.microsoft.com/office/drawing/2014/main" id="{FE75990C-18A0-5E4B-811A-FC474F1A6302}"/>
              </a:ext>
            </a:extLst>
          </p:cNvPr>
          <p:cNvPicPr>
            <a:picLocks noChangeAspect="1"/>
          </p:cNvPicPr>
          <p:nvPr/>
        </p:nvPicPr>
        <p:blipFill>
          <a:blip r:embed="rId2"/>
          <a:stretch>
            <a:fillRect/>
          </a:stretch>
        </p:blipFill>
        <p:spPr>
          <a:xfrm>
            <a:off x="284045" y="3459896"/>
            <a:ext cx="3900137" cy="2667903"/>
          </a:xfrm>
          <a:prstGeom prst="rect">
            <a:avLst/>
          </a:prstGeom>
        </p:spPr>
      </p:pic>
      <p:pic>
        <p:nvPicPr>
          <p:cNvPr id="11" name="コンテンツ プレースホルダー 17">
            <a:extLst>
              <a:ext uri="{FF2B5EF4-FFF2-40B4-BE49-F238E27FC236}">
                <a16:creationId xmlns:a16="http://schemas.microsoft.com/office/drawing/2014/main" id="{E18199A6-88D4-3A48-8C7A-DC99C87ECF71}"/>
              </a:ext>
            </a:extLst>
          </p:cNvPr>
          <p:cNvPicPr preferRelativeResize="0">
            <a:picLocks/>
          </p:cNvPicPr>
          <p:nvPr/>
        </p:nvPicPr>
        <p:blipFill>
          <a:blip r:embed="rId3"/>
          <a:stretch>
            <a:fillRect/>
          </a:stretch>
        </p:blipFill>
        <p:spPr>
          <a:xfrm>
            <a:off x="4720223" y="3373376"/>
            <a:ext cx="6516000" cy="540000"/>
          </a:xfrm>
          <a:prstGeom prst="rect">
            <a:avLst/>
          </a:prstGeom>
        </p:spPr>
      </p:pic>
      <p:pic>
        <p:nvPicPr>
          <p:cNvPr id="13" name="図 12">
            <a:extLst>
              <a:ext uri="{FF2B5EF4-FFF2-40B4-BE49-F238E27FC236}">
                <a16:creationId xmlns:a16="http://schemas.microsoft.com/office/drawing/2014/main" id="{4C368CA1-5C77-6A41-B0CA-57036D30A509}"/>
              </a:ext>
            </a:extLst>
          </p:cNvPr>
          <p:cNvPicPr preferRelativeResize="0">
            <a:picLocks/>
          </p:cNvPicPr>
          <p:nvPr/>
        </p:nvPicPr>
        <p:blipFill>
          <a:blip r:embed="rId4"/>
          <a:stretch>
            <a:fillRect/>
          </a:stretch>
        </p:blipFill>
        <p:spPr>
          <a:xfrm>
            <a:off x="4720223" y="3956675"/>
            <a:ext cx="6516000" cy="540000"/>
          </a:xfrm>
          <a:prstGeom prst="rect">
            <a:avLst/>
          </a:prstGeom>
        </p:spPr>
      </p:pic>
      <p:pic>
        <p:nvPicPr>
          <p:cNvPr id="15" name="図 14">
            <a:extLst>
              <a:ext uri="{FF2B5EF4-FFF2-40B4-BE49-F238E27FC236}">
                <a16:creationId xmlns:a16="http://schemas.microsoft.com/office/drawing/2014/main" id="{A2AF9BC4-9068-4240-A2DE-57B44933A59F}"/>
              </a:ext>
            </a:extLst>
          </p:cNvPr>
          <p:cNvPicPr preferRelativeResize="0">
            <a:picLocks/>
          </p:cNvPicPr>
          <p:nvPr/>
        </p:nvPicPr>
        <p:blipFill>
          <a:blip r:embed="rId5"/>
          <a:stretch>
            <a:fillRect/>
          </a:stretch>
        </p:blipFill>
        <p:spPr>
          <a:xfrm>
            <a:off x="4751550" y="4453706"/>
            <a:ext cx="6516000" cy="540000"/>
          </a:xfrm>
          <a:prstGeom prst="rect">
            <a:avLst/>
          </a:prstGeom>
        </p:spPr>
      </p:pic>
      <p:pic>
        <p:nvPicPr>
          <p:cNvPr id="17" name="図 16">
            <a:extLst>
              <a:ext uri="{FF2B5EF4-FFF2-40B4-BE49-F238E27FC236}">
                <a16:creationId xmlns:a16="http://schemas.microsoft.com/office/drawing/2014/main" id="{4B0F31A9-6FE3-BD4C-A634-B3EB91CCE329}"/>
              </a:ext>
            </a:extLst>
          </p:cNvPr>
          <p:cNvPicPr preferRelativeResize="0">
            <a:picLocks/>
          </p:cNvPicPr>
          <p:nvPr/>
        </p:nvPicPr>
        <p:blipFill>
          <a:blip r:embed="rId6"/>
          <a:stretch>
            <a:fillRect/>
          </a:stretch>
        </p:blipFill>
        <p:spPr>
          <a:xfrm>
            <a:off x="4751550" y="5031271"/>
            <a:ext cx="6516000" cy="540000"/>
          </a:xfrm>
          <a:prstGeom prst="rect">
            <a:avLst/>
          </a:prstGeom>
        </p:spPr>
      </p:pic>
      <p:sp>
        <p:nvSpPr>
          <p:cNvPr id="18" name="テキスト ボックス 17">
            <a:extLst>
              <a:ext uri="{FF2B5EF4-FFF2-40B4-BE49-F238E27FC236}">
                <a16:creationId xmlns:a16="http://schemas.microsoft.com/office/drawing/2014/main" id="{71C239B3-3A9F-D549-95AF-75A64C8966C2}"/>
              </a:ext>
            </a:extLst>
          </p:cNvPr>
          <p:cNvSpPr txBox="1"/>
          <p:nvPr/>
        </p:nvSpPr>
        <p:spPr>
          <a:xfrm>
            <a:off x="4903065" y="5716992"/>
            <a:ext cx="6098058" cy="553998"/>
          </a:xfrm>
          <a:prstGeom prst="rect">
            <a:avLst/>
          </a:prstGeom>
          <a:noFill/>
        </p:spPr>
        <p:txBody>
          <a:bodyPr wrap="square">
            <a:spAutoFit/>
          </a:bodyPr>
          <a:lstStyle/>
          <a:p>
            <a:r>
              <a:rPr lang="ja-JP" altLang="en-US" sz="1100">
                <a:latin typeface="Arial" panose="020B0604020202090204" pitchFamily="34" charset="0"/>
                <a:ea typeface="MS PMincho" panose="02020600040205080304" pitchFamily="18" charset="-128"/>
                <a:cs typeface="Arial" panose="020B0604020202090204" pitchFamily="34" charset="0"/>
              </a:rPr>
              <a:t>この表は、異なる教師が同じ生徒を採点するもの。 生徒の</a:t>
            </a:r>
            <a:r>
              <a:rPr lang="en-US" altLang="ja-JP" sz="1100" dirty="0">
                <a:latin typeface="Arial" panose="020B0604020202090204" pitchFamily="34" charset="0"/>
                <a:ea typeface="MS PMincho" panose="02020600040205080304" pitchFamily="18" charset="-128"/>
                <a:cs typeface="Arial" panose="020B0604020202090204" pitchFamily="34" charset="0"/>
              </a:rPr>
              <a:t>202</a:t>
            </a:r>
            <a:r>
              <a:rPr lang="ja-JP" altLang="en-US" sz="1100">
                <a:latin typeface="Arial" panose="020B0604020202090204" pitchFamily="34" charset="0"/>
                <a:ea typeface="MS PMincho" panose="02020600040205080304" pitchFamily="18" charset="-128"/>
                <a:cs typeface="Arial" panose="020B0604020202090204" pitchFamily="34" charset="0"/>
              </a:rPr>
              <a:t>番のスコアからわかるように、</a:t>
            </a:r>
            <a:r>
              <a:rPr lang="en-US" altLang="ja-JP" sz="1100" dirty="0">
                <a:latin typeface="Arial" panose="020B0604020202090204" pitchFamily="34" charset="0"/>
                <a:ea typeface="MS PMincho" panose="02020600040205080304" pitchFamily="18" charset="-128"/>
                <a:cs typeface="Arial" panose="020B0604020202090204" pitchFamily="34" charset="0"/>
              </a:rPr>
              <a:t>4</a:t>
            </a:r>
            <a:r>
              <a:rPr lang="ja-JP" altLang="en-US" sz="1100">
                <a:latin typeface="Arial" panose="020B0604020202090204" pitchFamily="34" charset="0"/>
                <a:ea typeface="MS PMincho" panose="02020600040205080304" pitchFamily="18" charset="-128"/>
                <a:cs typeface="Arial" panose="020B0604020202090204" pitchFamily="34" charset="0"/>
              </a:rPr>
              <a:t>人の教師が与えたスコアは大きく異なる。</a:t>
            </a:r>
            <a:r>
              <a:rPr lang="ja-JP" altLang="en-US" sz="800">
                <a:latin typeface="Arial" panose="020B0604020202090204" pitchFamily="34" charset="0"/>
                <a:ea typeface="MS PMincho" panose="02020600040205080304" pitchFamily="18" charset="-128"/>
                <a:cs typeface="Arial" panose="020B0604020202090204" pitchFamily="34" charset="0"/>
              </a:rPr>
              <a:t>
</a:t>
            </a:r>
            <a:endParaRPr lang="ja-JP" altLang="en-US"/>
          </a:p>
        </p:txBody>
      </p:sp>
      <p:cxnSp>
        <p:nvCxnSpPr>
          <p:cNvPr id="19" name="直線矢印コネクタ 18">
            <a:extLst>
              <a:ext uri="{FF2B5EF4-FFF2-40B4-BE49-F238E27FC236}">
                <a16:creationId xmlns:a16="http://schemas.microsoft.com/office/drawing/2014/main" id="{D8290A34-6A44-A844-8E62-FD99274E9C23}"/>
              </a:ext>
            </a:extLst>
          </p:cNvPr>
          <p:cNvCxnSpPr/>
          <p:nvPr/>
        </p:nvCxnSpPr>
        <p:spPr>
          <a:xfrm>
            <a:off x="1248451" y="3713614"/>
            <a:ext cx="3397956" cy="951089"/>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22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9280677-35D9-C94F-B36C-C2FEF9434A0B}"/>
              </a:ext>
            </a:extLst>
          </p:cNvPr>
          <p:cNvSpPr>
            <a:spLocks noGrp="1"/>
          </p:cNvSpPr>
          <p:nvPr>
            <p:ph type="title"/>
          </p:nvPr>
        </p:nvSpPr>
        <p:spPr>
          <a:xfrm>
            <a:off x="1136396" y="878545"/>
            <a:ext cx="6230319" cy="1285106"/>
          </a:xfrm>
        </p:spPr>
        <p:txBody>
          <a:bodyPr anchor="t">
            <a:normAutofit/>
          </a:bodyPr>
          <a:lstStyle/>
          <a:p>
            <a:r>
              <a:rPr lang="ja-JP" altLang="en-US" sz="4000">
                <a:latin typeface="MS PMincho" panose="02020600040205080304" pitchFamily="18" charset="-128"/>
                <a:ea typeface="MS PMincho" panose="02020600040205080304" pitchFamily="18" charset="-128"/>
                <a:cs typeface="Arial" panose="020B0604020202090204" pitchFamily="34" charset="0"/>
                <a:sym typeface="+mn-ea"/>
              </a:rPr>
              <a:t>動物</a:t>
            </a:r>
            <a:r>
              <a:rPr lang="ja-JP" altLang="en-US" sz="4000">
                <a:latin typeface="MS PMincho" panose="02020600040205080304" pitchFamily="18" charset="-128"/>
                <a:ea typeface="MS PMincho" panose="02020600040205080304" pitchFamily="18" charset="-128"/>
              </a:rPr>
              <a:t>練習</a:t>
            </a:r>
            <a:r>
              <a:rPr lang="ja-JP" altLang="en-US" sz="4000">
                <a:latin typeface="MS PMincho" panose="02020600040205080304" pitchFamily="18" charset="-128"/>
                <a:ea typeface="MS PMincho" panose="02020600040205080304" pitchFamily="18" charset="-128"/>
                <a:cs typeface="Arial" panose="020B0604020202090204" pitchFamily="34" charset="0"/>
                <a:sym typeface="+mn-ea"/>
              </a:rPr>
              <a:t>の概要</a:t>
            </a:r>
            <a:endParaRPr kumimoji="1" lang="ja-JP" altLang="en-US" sz="4000"/>
          </a:p>
        </p:txBody>
      </p:sp>
      <p:sp>
        <p:nvSpPr>
          <p:cNvPr id="3" name="コンテンツ プレースホルダー 2">
            <a:extLst>
              <a:ext uri="{FF2B5EF4-FFF2-40B4-BE49-F238E27FC236}">
                <a16:creationId xmlns:a16="http://schemas.microsoft.com/office/drawing/2014/main" id="{C18E1B2A-08DC-BB4E-94D2-4AE3DCAE65CF}"/>
              </a:ext>
            </a:extLst>
          </p:cNvPr>
          <p:cNvSpPr>
            <a:spLocks noGrp="1"/>
          </p:cNvSpPr>
          <p:nvPr>
            <p:ph idx="1"/>
          </p:nvPr>
        </p:nvSpPr>
        <p:spPr>
          <a:xfrm>
            <a:off x="1136396" y="2369714"/>
            <a:ext cx="6230319" cy="3368478"/>
          </a:xfrm>
        </p:spPr>
        <p:txBody>
          <a:bodyPr>
            <a:normAutofit/>
          </a:bodyPr>
          <a:lstStyle/>
          <a:p>
            <a:pPr marL="0" indent="0">
              <a:buNone/>
            </a:pPr>
            <a:r>
              <a:rPr lang="ja-JP" altLang="en-US" sz="2000" b="1">
                <a:latin typeface="Arial" panose="020B0604020202090204" pitchFamily="34" charset="0"/>
                <a:ea typeface="MS PMincho" panose="02020600040205080304" pitchFamily="18" charset="-128"/>
                <a:cs typeface="Arial" panose="020B0604020202090204" pitchFamily="34" charset="0"/>
              </a:rPr>
              <a:t>学生学び時の問題</a:t>
            </a:r>
            <a:endParaRPr lang="en-US" altLang="ja-JP" sz="2000" b="1" dirty="0">
              <a:latin typeface="Arial" panose="020B0604020202090204" pitchFamily="34" charset="0"/>
              <a:ea typeface="MS PMincho" panose="02020600040205080304" pitchFamily="18" charset="-128"/>
              <a:cs typeface="Arial" panose="020B0604020202090204" pitchFamily="34" charset="0"/>
            </a:endParaRPr>
          </a:p>
          <a:p>
            <a:pPr marL="0" lvl="0" indent="0">
              <a:buNone/>
            </a:pPr>
            <a:r>
              <a:rPr lang="ja-JP" altLang="en-US" sz="2000">
                <a:latin typeface="MS PMincho" panose="02020600040205080304" pitchFamily="18" charset="-128"/>
                <a:ea typeface="MS PMincho" panose="02020600040205080304" pitchFamily="18" charset="-128"/>
              </a:rPr>
              <a:t>学生は、</a:t>
            </a:r>
            <a:r>
              <a:rPr lang="zh-CN" altLang="en-US" sz="2000" dirty="0">
                <a:latin typeface="MS PMincho" panose="02020600040205080304" pitchFamily="18" charset="-128"/>
                <a:ea typeface="MS PMincho" panose="02020600040205080304" pitchFamily="18" charset="-128"/>
              </a:rPr>
              <a:t>学習過程</a:t>
            </a:r>
            <a:r>
              <a:rPr lang="ja-JP" altLang="en-US" sz="2000">
                <a:latin typeface="MS PMincho" panose="02020600040205080304" pitchFamily="18" charset="-128"/>
                <a:ea typeface="MS PMincho" panose="02020600040205080304" pitchFamily="18" charset="-128"/>
              </a:rPr>
              <a:t>において</a:t>
            </a:r>
            <a:r>
              <a:rPr lang="zh-CN" altLang="en-US" sz="2000" dirty="0">
                <a:latin typeface="MS PMincho" panose="02020600040205080304" pitchFamily="18" charset="-128"/>
                <a:ea typeface="MS PMincho" panose="02020600040205080304" pitchFamily="18" charset="-128"/>
              </a:rPr>
              <a:t>道具</a:t>
            </a:r>
            <a:r>
              <a:rPr lang="ja-JP" altLang="en-US" sz="2000">
                <a:latin typeface="MS PMincho" panose="02020600040205080304" pitchFamily="18" charset="-128"/>
                <a:ea typeface="MS PMincho" panose="02020600040205080304" pitchFamily="18" charset="-128"/>
              </a:rPr>
              <a:t>に</a:t>
            </a:r>
            <a:r>
              <a:rPr lang="zh-CN" altLang="en-US" sz="2000" dirty="0">
                <a:latin typeface="MS PMincho" panose="02020600040205080304" pitchFamily="18" charset="-128"/>
                <a:ea typeface="MS PMincho" panose="02020600040205080304" pitchFamily="18" charset="-128"/>
              </a:rPr>
              <a:t>頼</a:t>
            </a:r>
            <a:r>
              <a:rPr lang="ja-JP" altLang="en-US" sz="2000">
                <a:latin typeface="MS PMincho" panose="02020600040205080304" pitchFamily="18" charset="-128"/>
                <a:ea typeface="MS PMincho" panose="02020600040205080304" pitchFamily="18" charset="-128"/>
              </a:rPr>
              <a:t>りすぎており、</a:t>
            </a:r>
            <a:r>
              <a:rPr lang="zh-CN" altLang="en-US" sz="2000" dirty="0">
                <a:latin typeface="MS PMincho" panose="02020600040205080304" pitchFamily="18" charset="-128"/>
                <a:ea typeface="MS PMincho" panose="02020600040205080304" pitchFamily="18" charset="-128"/>
              </a:rPr>
              <a:t>動物</a:t>
            </a:r>
            <a:r>
              <a:rPr lang="ja-JP" altLang="en-US" sz="2000">
                <a:latin typeface="MS PMincho" panose="02020600040205080304" pitchFamily="18" charset="-128"/>
                <a:ea typeface="MS PMincho" panose="02020600040205080304" pitchFamily="18" charset="-128"/>
              </a:rPr>
              <a:t>練習課程で</a:t>
            </a:r>
            <a:r>
              <a:rPr lang="zh-CN" altLang="en-US" sz="2000" dirty="0">
                <a:latin typeface="MS PMincho" panose="02020600040205080304" pitchFamily="18" charset="-128"/>
                <a:ea typeface="MS PMincho" panose="02020600040205080304" pitchFamily="18" charset="-128"/>
              </a:rPr>
              <a:t>学</a:t>
            </a:r>
            <a:r>
              <a:rPr lang="ja-JP" altLang="en-US" sz="2000">
                <a:latin typeface="MS PMincho" panose="02020600040205080304" pitchFamily="18" charset="-128"/>
                <a:ea typeface="MS PMincho" panose="02020600040205080304" pitchFamily="18" charset="-128"/>
              </a:rPr>
              <a:t>びたい</a:t>
            </a:r>
            <a:r>
              <a:rPr lang="zh-CN" altLang="en-US" sz="2000" dirty="0">
                <a:latin typeface="MS PMincho" panose="02020600040205080304" pitchFamily="18" charset="-128"/>
                <a:ea typeface="MS PMincho" panose="02020600040205080304" pitchFamily="18" charset="-128"/>
              </a:rPr>
              <a:t>能力</a:t>
            </a:r>
            <a:r>
              <a:rPr lang="ja-JP" altLang="en-US" sz="2000">
                <a:latin typeface="MS PMincho" panose="02020600040205080304" pitchFamily="18" charset="-128"/>
                <a:ea typeface="MS PMincho" panose="02020600040205080304" pitchFamily="18" charset="-128"/>
              </a:rPr>
              <a:t>を</a:t>
            </a:r>
            <a:r>
              <a:rPr lang="zh-CN" altLang="en-US" sz="2000" dirty="0">
                <a:latin typeface="MS PMincho" panose="02020600040205080304" pitchFamily="18" charset="-128"/>
                <a:ea typeface="MS PMincho" panose="02020600040205080304" pitchFamily="18" charset="-128"/>
              </a:rPr>
              <a:t>無視</a:t>
            </a:r>
            <a:r>
              <a:rPr lang="ja-JP" altLang="en-US" sz="2000">
                <a:latin typeface="MS PMincho" panose="02020600040205080304" pitchFamily="18" charset="-128"/>
                <a:ea typeface="MS PMincho" panose="02020600040205080304" pitchFamily="18" charset="-128"/>
              </a:rPr>
              <a:t>することもある。</a:t>
            </a:r>
            <a:endParaRPr lang="en-US" altLang="ja-JP" sz="2000" dirty="0">
              <a:latin typeface="MS PMincho" panose="02020600040205080304" pitchFamily="18" charset="-128"/>
              <a:ea typeface="MS PMincho" panose="02020600040205080304" pitchFamily="18" charset="-128"/>
            </a:endParaRPr>
          </a:p>
          <a:p>
            <a:pPr marL="0" lvl="0" indent="0">
              <a:buNone/>
            </a:pPr>
            <a:endParaRPr lang="en-US" altLang="ja-JP" sz="2000" dirty="0">
              <a:latin typeface="MS PMincho" panose="02020600040205080304" pitchFamily="18" charset="-128"/>
              <a:ea typeface="MS PMincho" panose="02020600040205080304" pitchFamily="18" charset="-128"/>
            </a:endParaRPr>
          </a:p>
          <a:p>
            <a:pPr marL="0" lvl="0" indent="0">
              <a:buNone/>
            </a:pPr>
            <a:r>
              <a:rPr lang="ja-JP" altLang="en-US" sz="2000">
                <a:latin typeface="MS PMincho" panose="02020600040205080304" pitchFamily="18" charset="-128"/>
                <a:ea typeface="MS PMincho" panose="02020600040205080304" pitchFamily="18" charset="-128"/>
              </a:rPr>
              <a:t>学生は</a:t>
            </a:r>
            <a:r>
              <a:rPr lang="zh-CN" altLang="en-US" sz="2000" dirty="0">
                <a:latin typeface="MS PMincho" panose="02020600040205080304" pitchFamily="18" charset="-128"/>
                <a:ea typeface="MS PMincho" panose="02020600040205080304" pitchFamily="18" charset="-128"/>
              </a:rPr>
              <a:t>教師</a:t>
            </a:r>
            <a:r>
              <a:rPr lang="ja-JP" altLang="en-US" sz="2000">
                <a:latin typeface="MS PMincho" panose="02020600040205080304" pitchFamily="18" charset="-128"/>
                <a:ea typeface="MS PMincho" panose="02020600040205080304" pitchFamily="18" charset="-128"/>
              </a:rPr>
              <a:t>の</a:t>
            </a:r>
            <a:r>
              <a:rPr lang="zh-CN" altLang="en-US" sz="2000" dirty="0">
                <a:latin typeface="MS PMincho" panose="02020600040205080304" pitchFamily="18" charset="-128"/>
                <a:ea typeface="MS PMincho" panose="02020600040205080304" pitchFamily="18" charset="-128"/>
              </a:rPr>
              <a:t>評価</a:t>
            </a:r>
            <a:r>
              <a:rPr lang="ja-JP" altLang="en-US" sz="2000">
                <a:latin typeface="MS PMincho" panose="02020600040205080304" pitchFamily="18" charset="-128"/>
                <a:ea typeface="MS PMincho" panose="02020600040205080304" pitchFamily="18" charset="-128"/>
              </a:rPr>
              <a:t>に</a:t>
            </a:r>
            <a:r>
              <a:rPr lang="zh-CN" altLang="en-US" sz="2000" dirty="0">
                <a:latin typeface="MS PMincho" panose="02020600040205080304" pitchFamily="18" charset="-128"/>
                <a:ea typeface="MS PMincho" panose="02020600040205080304" pitchFamily="18" charset="-128"/>
              </a:rPr>
              <a:t>頼</a:t>
            </a:r>
            <a:r>
              <a:rPr lang="ja-JP" altLang="en-US" sz="2000">
                <a:latin typeface="MS PMincho" panose="02020600040205080304" pitchFamily="18" charset="-128"/>
                <a:ea typeface="MS PMincho" panose="02020600040205080304" pitchFamily="18" charset="-128"/>
              </a:rPr>
              <a:t>りすぎて、</a:t>
            </a:r>
            <a:r>
              <a:rPr lang="zh-CN" altLang="en-US" sz="2000" dirty="0">
                <a:latin typeface="MS PMincho" panose="02020600040205080304" pitchFamily="18" charset="-128"/>
                <a:ea typeface="MS PMincho" panose="02020600040205080304" pitchFamily="18" charset="-128"/>
              </a:rPr>
              <a:t>自分</a:t>
            </a:r>
            <a:r>
              <a:rPr lang="ja-JP" altLang="en-US" sz="2000">
                <a:latin typeface="MS PMincho" panose="02020600040205080304" pitchFamily="18" charset="-128"/>
                <a:ea typeface="MS PMincho" panose="02020600040205080304" pitchFamily="18" charset="-128"/>
              </a:rPr>
              <a:t>の</a:t>
            </a:r>
            <a:r>
              <a:rPr lang="zh-CN" altLang="en-US" sz="2000" dirty="0">
                <a:latin typeface="MS PMincho" panose="02020600040205080304" pitchFamily="18" charset="-128"/>
                <a:ea typeface="MS PMincho" panose="02020600040205080304" pitchFamily="18" charset="-128"/>
              </a:rPr>
              <a:t>状況</a:t>
            </a:r>
            <a:r>
              <a:rPr lang="ja-JP" altLang="en-US" sz="2000">
                <a:latin typeface="MS PMincho" panose="02020600040205080304" pitchFamily="18" charset="-128"/>
                <a:ea typeface="MS PMincho" panose="02020600040205080304" pitchFamily="18" charset="-128"/>
              </a:rPr>
              <a:t>を</a:t>
            </a:r>
            <a:r>
              <a:rPr lang="zh-CN" altLang="en-US" sz="2000" dirty="0">
                <a:latin typeface="MS PMincho" panose="02020600040205080304" pitchFamily="18" charset="-128"/>
                <a:ea typeface="MS PMincho" panose="02020600040205080304" pitchFamily="18" charset="-128"/>
              </a:rPr>
              <a:t>無視</a:t>
            </a:r>
            <a:r>
              <a:rPr lang="ja-JP" altLang="en-US" sz="2000">
                <a:latin typeface="MS PMincho" panose="02020600040205080304" pitchFamily="18" charset="-128"/>
                <a:ea typeface="MS PMincho" panose="02020600040205080304" pitchFamily="18" charset="-128"/>
              </a:rPr>
              <a:t>し。</a:t>
            </a:r>
            <a:r>
              <a:rPr lang="zh-CN" altLang="en-US" sz="2000" dirty="0">
                <a:latin typeface="MS PMincho" panose="02020600040205080304" pitchFamily="18" charset="-128"/>
                <a:ea typeface="MS PMincho" panose="02020600040205080304" pitchFamily="18" charset="-128"/>
              </a:rPr>
              <a:t>一部</a:t>
            </a:r>
            <a:r>
              <a:rPr lang="ja-JP" altLang="en-US" sz="2000">
                <a:latin typeface="MS PMincho" panose="02020600040205080304" pitchFamily="18" charset="-128"/>
                <a:ea typeface="MS PMincho" panose="02020600040205080304" pitchFamily="18" charset="-128"/>
              </a:rPr>
              <a:t>の</a:t>
            </a:r>
            <a:r>
              <a:rPr lang="zh-CN" altLang="en-US" sz="2000" dirty="0">
                <a:latin typeface="MS PMincho" panose="02020600040205080304" pitchFamily="18" charset="-128"/>
                <a:ea typeface="MS PMincho" panose="02020600040205080304" pitchFamily="18" charset="-128"/>
              </a:rPr>
              <a:t>学生</a:t>
            </a:r>
            <a:r>
              <a:rPr lang="ja-JP" altLang="en-US" sz="2000">
                <a:latin typeface="MS PMincho" panose="02020600040205080304" pitchFamily="18" charset="-128"/>
                <a:ea typeface="MS PMincho" panose="02020600040205080304" pitchFamily="18" charset="-128"/>
              </a:rPr>
              <a:t>は、より</a:t>
            </a:r>
            <a:r>
              <a:rPr lang="zh-CN" altLang="en-US" sz="2000" dirty="0">
                <a:latin typeface="MS PMincho" panose="02020600040205080304" pitchFamily="18" charset="-128"/>
                <a:ea typeface="MS PMincho" panose="02020600040205080304" pitchFamily="18" charset="-128"/>
              </a:rPr>
              <a:t>良</a:t>
            </a:r>
            <a:r>
              <a:rPr lang="ja-JP" altLang="en-US" sz="2000">
                <a:latin typeface="MS PMincho" panose="02020600040205080304" pitchFamily="18" charset="-128"/>
                <a:ea typeface="MS PMincho" panose="02020600040205080304" pitchFamily="18" charset="-128"/>
              </a:rPr>
              <a:t>い</a:t>
            </a:r>
            <a:r>
              <a:rPr lang="zh-CN" altLang="en-US" sz="2000" dirty="0">
                <a:latin typeface="MS PMincho" panose="02020600040205080304" pitchFamily="18" charset="-128"/>
                <a:ea typeface="MS PMincho" panose="02020600040205080304" pitchFamily="18" charset="-128"/>
              </a:rPr>
              <a:t>試</a:t>
            </a:r>
            <a:r>
              <a:rPr lang="ja-JP" altLang="en-US" sz="2000">
                <a:latin typeface="MS PMincho" panose="02020600040205080304" pitchFamily="18" charset="-128"/>
                <a:ea typeface="MS PMincho" panose="02020600040205080304" pitchFamily="18" charset="-128"/>
              </a:rPr>
              <a:t>みをあきらめるだけでなく、</a:t>
            </a:r>
            <a:r>
              <a:rPr lang="zh-CN" altLang="en-US" sz="2000" dirty="0">
                <a:latin typeface="MS PMincho" panose="02020600040205080304" pitchFamily="18" charset="-128"/>
                <a:ea typeface="MS PMincho" panose="02020600040205080304" pitchFamily="18" charset="-128"/>
              </a:rPr>
              <a:t>一部</a:t>
            </a:r>
            <a:r>
              <a:rPr lang="ja-JP" altLang="en-US" sz="2000">
                <a:latin typeface="MS PMincho" panose="02020600040205080304" pitchFamily="18" charset="-128"/>
                <a:ea typeface="MS PMincho" panose="02020600040205080304" pitchFamily="18" charset="-128"/>
              </a:rPr>
              <a:t>の</a:t>
            </a:r>
            <a:r>
              <a:rPr lang="zh-CN" altLang="en-US" sz="2000" dirty="0">
                <a:latin typeface="MS PMincho" panose="02020600040205080304" pitchFamily="18" charset="-128"/>
                <a:ea typeface="MS PMincho" panose="02020600040205080304" pitchFamily="18" charset="-128"/>
              </a:rPr>
              <a:t>学生</a:t>
            </a:r>
            <a:r>
              <a:rPr lang="ja-JP" altLang="en-US" sz="2000">
                <a:latin typeface="MS PMincho" panose="02020600040205080304" pitchFamily="18" charset="-128"/>
                <a:ea typeface="MS PMincho" panose="02020600040205080304" pitchFamily="18" charset="-128"/>
              </a:rPr>
              <a:t>が</a:t>
            </a:r>
            <a:r>
              <a:rPr lang="zh-CN" altLang="en-US" sz="2000" dirty="0">
                <a:latin typeface="MS PMincho" panose="02020600040205080304" pitchFamily="18" charset="-128"/>
                <a:ea typeface="MS PMincho" panose="02020600040205080304" pitchFamily="18" charset="-128"/>
              </a:rPr>
              <a:t>自分</a:t>
            </a:r>
            <a:r>
              <a:rPr lang="ja-JP" altLang="en-US" sz="2000">
                <a:latin typeface="MS PMincho" panose="02020600040205080304" pitchFamily="18" charset="-128"/>
                <a:ea typeface="MS PMincho" panose="02020600040205080304" pitchFamily="18" charset="-128"/>
              </a:rPr>
              <a:t>の</a:t>
            </a:r>
            <a:r>
              <a:rPr lang="zh-CN" altLang="en-US" sz="2000" dirty="0">
                <a:latin typeface="MS PMincho" panose="02020600040205080304" pitchFamily="18" charset="-128"/>
                <a:ea typeface="MS PMincho" panose="02020600040205080304" pitchFamily="18" charset="-128"/>
              </a:rPr>
              <a:t>限界</a:t>
            </a:r>
            <a:r>
              <a:rPr lang="ja-JP" altLang="en-US" sz="2000">
                <a:latin typeface="MS PMincho" panose="02020600040205080304" pitchFamily="18" charset="-128"/>
                <a:ea typeface="MS PMincho" panose="02020600040205080304" pitchFamily="18" charset="-128"/>
              </a:rPr>
              <a:t>を</a:t>
            </a:r>
            <a:r>
              <a:rPr lang="zh-CN" altLang="en-US" sz="2000" dirty="0">
                <a:latin typeface="MS PMincho" panose="02020600040205080304" pitchFamily="18" charset="-128"/>
                <a:ea typeface="MS PMincho" panose="02020600040205080304" pitchFamily="18" charset="-128"/>
              </a:rPr>
              <a:t>達成</a:t>
            </a:r>
            <a:r>
              <a:rPr lang="ja-JP" altLang="en-US" sz="2000">
                <a:latin typeface="MS PMincho" panose="02020600040205080304" pitchFamily="18" charset="-128"/>
                <a:ea typeface="MS PMincho" panose="02020600040205080304" pitchFamily="18" charset="-128"/>
              </a:rPr>
              <a:t>し、</a:t>
            </a:r>
            <a:r>
              <a:rPr lang="zh-CN" altLang="en-US" sz="2000" dirty="0">
                <a:latin typeface="MS PMincho" panose="02020600040205080304" pitchFamily="18" charset="-128"/>
                <a:ea typeface="MS PMincho" panose="02020600040205080304" pitchFamily="18" charset="-128"/>
              </a:rPr>
              <a:t>低得点</a:t>
            </a:r>
            <a:r>
              <a:rPr lang="ja-JP" altLang="en-US" sz="2000">
                <a:latin typeface="MS PMincho" panose="02020600040205080304" pitchFamily="18" charset="-128"/>
                <a:ea typeface="MS PMincho" panose="02020600040205080304" pitchFamily="18" charset="-128"/>
              </a:rPr>
              <a:t>を</a:t>
            </a:r>
            <a:r>
              <a:rPr lang="zh-CN" altLang="en-US" sz="2000" dirty="0">
                <a:latin typeface="MS PMincho" panose="02020600040205080304" pitchFamily="18" charset="-128"/>
                <a:ea typeface="MS PMincho" panose="02020600040205080304" pitchFamily="18" charset="-128"/>
              </a:rPr>
              <a:t>達成</a:t>
            </a:r>
            <a:r>
              <a:rPr lang="ja-JP" altLang="en-US" sz="2000">
                <a:latin typeface="MS PMincho" panose="02020600040205080304" pitchFamily="18" charset="-128"/>
                <a:ea typeface="MS PMincho" panose="02020600040205080304" pitchFamily="18" charset="-128"/>
              </a:rPr>
              <a:t>する</a:t>
            </a:r>
            <a:r>
              <a:rPr lang="zh-CN" altLang="en-US" sz="2000" dirty="0">
                <a:latin typeface="MS PMincho" panose="02020600040205080304" pitchFamily="18" charset="-128"/>
                <a:ea typeface="MS PMincho" panose="02020600040205080304" pitchFamily="18" charset="-128"/>
              </a:rPr>
              <a:t>原因</a:t>
            </a:r>
            <a:r>
              <a:rPr lang="ja-JP" altLang="en-US" sz="2000">
                <a:latin typeface="MS PMincho" panose="02020600040205080304" pitchFamily="18" charset="-128"/>
                <a:ea typeface="MS PMincho" panose="02020600040205080304" pitchFamily="18" charset="-128"/>
              </a:rPr>
              <a:t>となる。</a:t>
            </a:r>
            <a:endParaRPr lang="ja-JP" altLang="ja-JP" sz="2000"/>
          </a:p>
          <a:p>
            <a:endParaRPr kumimoji="1" lang="ja-JP" altLang="en-US" sz="2000"/>
          </a:p>
        </p:txBody>
      </p:sp>
      <p:pic>
        <p:nvPicPr>
          <p:cNvPr id="11" name="図 10" descr="人, 屋内, 窓, 立つ が含まれている画像&#10;&#10;自動的に生成された説明">
            <a:extLst>
              <a:ext uri="{FF2B5EF4-FFF2-40B4-BE49-F238E27FC236}">
                <a16:creationId xmlns:a16="http://schemas.microsoft.com/office/drawing/2014/main" id="{80E776DD-4CC4-0643-B5D5-76C1A26C669A}"/>
              </a:ext>
            </a:extLst>
          </p:cNvPr>
          <p:cNvPicPr/>
          <p:nvPr/>
        </p:nvPicPr>
        <p:blipFill rotWithShape="1">
          <a:blip r:embed="rId2" cstate="print">
            <a:extLst>
              <a:ext uri="{28A0092B-C50C-407E-A947-70E740481C1C}">
                <a14:useLocalDpi xmlns:a14="http://schemas.microsoft.com/office/drawing/2010/main" val="0"/>
              </a:ext>
            </a:extLst>
          </a:blip>
          <a:srcRect r="-5" b="12959"/>
          <a:stretch/>
        </p:blipFill>
        <p:spPr>
          <a:xfrm>
            <a:off x="7881870" y="882740"/>
            <a:ext cx="3572978" cy="2246826"/>
          </a:xfrm>
          <a:prstGeom prst="rect">
            <a:avLst/>
          </a:prstGeom>
        </p:spPr>
      </p:pic>
      <p:pic>
        <p:nvPicPr>
          <p:cNvPr id="9" name="図 8" descr="屋内, テーブル, 持つ, 座る が含まれている画像&#10;&#10;自動的に生成された説明">
            <a:extLst>
              <a:ext uri="{FF2B5EF4-FFF2-40B4-BE49-F238E27FC236}">
                <a16:creationId xmlns:a16="http://schemas.microsoft.com/office/drawing/2014/main" id="{93ACB780-4CAD-F048-966E-9AB0F24A3AD1}"/>
              </a:ext>
            </a:extLst>
          </p:cNvPr>
          <p:cNvPicPr/>
          <p:nvPr/>
        </p:nvPicPr>
        <p:blipFill rotWithShape="1">
          <a:blip r:embed="rId3" cstate="print">
            <a:extLst>
              <a:ext uri="{28A0092B-C50C-407E-A947-70E740481C1C}">
                <a14:useLocalDpi xmlns:a14="http://schemas.microsoft.com/office/drawing/2010/main" val="0"/>
              </a:ext>
            </a:extLst>
          </a:blip>
          <a:srcRect t="3429" r="-5" b="925"/>
          <a:stretch/>
        </p:blipFill>
        <p:spPr>
          <a:xfrm>
            <a:off x="7881870" y="3429000"/>
            <a:ext cx="3572978" cy="2246826"/>
          </a:xfrm>
          <a:prstGeom prst="rect">
            <a:avLst/>
          </a:prstGeom>
        </p:spPr>
      </p:pic>
      <p:sp>
        <p:nvSpPr>
          <p:cNvPr id="23" name="Rectangle 22">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テキスト ボックス 14">
            <a:extLst>
              <a:ext uri="{FF2B5EF4-FFF2-40B4-BE49-F238E27FC236}">
                <a16:creationId xmlns:a16="http://schemas.microsoft.com/office/drawing/2014/main" id="{0A990382-C165-9741-95E5-8988F1881B39}"/>
              </a:ext>
            </a:extLst>
          </p:cNvPr>
          <p:cNvSpPr txBox="1"/>
          <p:nvPr/>
        </p:nvSpPr>
        <p:spPr>
          <a:xfrm>
            <a:off x="7748119" y="5837465"/>
            <a:ext cx="3840480" cy="275590"/>
          </a:xfrm>
          <a:prstGeom prst="rect">
            <a:avLst/>
          </a:prstGeom>
          <a:noFill/>
        </p:spPr>
        <p:txBody>
          <a:bodyPr wrap="none" rtlCol="0">
            <a:spAutoFit/>
          </a:bodyPr>
          <a:lstStyle/>
          <a:p>
            <a:pPr algn="l"/>
            <a:r>
              <a:rPr lang="ja-JP" altLang="en-US" sz="1200">
                <a:latin typeface="Arial" panose="020B0604020202090204" pitchFamily="34" charset="0"/>
                <a:ea typeface="MS PMincho" panose="02020600040205080304" pitchFamily="18" charset="-128"/>
                <a:cs typeface="Arial" panose="020B0604020202090204" pitchFamily="34" charset="0"/>
              </a:rPr>
              <a:t>学生は化粧や道具を使いすぎ模倣した動物を強調する</a:t>
            </a:r>
          </a:p>
        </p:txBody>
      </p:sp>
    </p:spTree>
    <p:extLst>
      <p:ext uri="{BB962C8B-B14F-4D97-AF65-F5344CB8AC3E}">
        <p14:creationId xmlns:p14="http://schemas.microsoft.com/office/powerpoint/2010/main" val="2249682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6C63A2-1811-5949-8BCB-7F96A9DFCA99}"/>
              </a:ext>
            </a:extLst>
          </p:cNvPr>
          <p:cNvSpPr>
            <a:spLocks noGrp="1"/>
          </p:cNvSpPr>
          <p:nvPr>
            <p:ph type="title"/>
          </p:nvPr>
        </p:nvSpPr>
        <p:spPr/>
        <p:txBody>
          <a:bodyPr/>
          <a:lstStyle/>
          <a:p>
            <a:r>
              <a:rPr lang="ja-JP" altLang="en-US"/>
              <a:t>研究目的</a:t>
            </a:r>
            <a:endParaRPr kumimoji="1" lang="ja-JP" altLang="en-US"/>
          </a:p>
        </p:txBody>
      </p:sp>
      <p:graphicFrame>
        <p:nvGraphicFramePr>
          <p:cNvPr id="5" name="コンテンツ プレースホルダー 2">
            <a:extLst>
              <a:ext uri="{FF2B5EF4-FFF2-40B4-BE49-F238E27FC236}">
                <a16:creationId xmlns:a16="http://schemas.microsoft.com/office/drawing/2014/main" id="{7B9EA82E-B960-64F9-CE8B-918C11770343}"/>
              </a:ext>
            </a:extLst>
          </p:cNvPr>
          <p:cNvGraphicFramePr>
            <a:graphicFrameLocks noGrp="1"/>
          </p:cNvGraphicFramePr>
          <p:nvPr>
            <p:ph idx="1"/>
            <p:extLst>
              <p:ext uri="{D42A27DB-BD31-4B8C-83A1-F6EECF244321}">
                <p14:modId xmlns:p14="http://schemas.microsoft.com/office/powerpoint/2010/main" val="1492622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9886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17A0C5B-1B63-9643-944C-ACB76620DF16}"/>
              </a:ext>
            </a:extLst>
          </p:cNvPr>
          <p:cNvSpPr>
            <a:spLocks noGrp="1"/>
          </p:cNvSpPr>
          <p:nvPr>
            <p:ph type="title"/>
          </p:nvPr>
        </p:nvSpPr>
        <p:spPr>
          <a:xfrm>
            <a:off x="1371599" y="294538"/>
            <a:ext cx="9895951" cy="1033669"/>
          </a:xfrm>
        </p:spPr>
        <p:txBody>
          <a:bodyPr>
            <a:normAutofit/>
          </a:bodyPr>
          <a:lstStyle/>
          <a:p>
            <a:r>
              <a:rPr lang="ja-JP" altLang="en-US" sz="4000">
                <a:solidFill>
                  <a:srgbClr val="FFFFFF"/>
                </a:solidFill>
              </a:rPr>
              <a:t>研究背景</a:t>
            </a:r>
            <a:endParaRPr kumimoji="1" lang="ja-JP" altLang="en-US" sz="4000">
              <a:solidFill>
                <a:srgbClr val="FFFFFF"/>
              </a:solidFill>
            </a:endParaRPr>
          </a:p>
        </p:txBody>
      </p:sp>
      <p:sp>
        <p:nvSpPr>
          <p:cNvPr id="3" name="コンテンツ プレースホルダー 2">
            <a:extLst>
              <a:ext uri="{FF2B5EF4-FFF2-40B4-BE49-F238E27FC236}">
                <a16:creationId xmlns:a16="http://schemas.microsoft.com/office/drawing/2014/main" id="{E1399586-5B49-1749-B1F1-E4643AB4EECF}"/>
              </a:ext>
            </a:extLst>
          </p:cNvPr>
          <p:cNvSpPr>
            <a:spLocks noGrp="1"/>
          </p:cNvSpPr>
          <p:nvPr>
            <p:ph idx="1"/>
          </p:nvPr>
        </p:nvSpPr>
        <p:spPr>
          <a:xfrm>
            <a:off x="1371599" y="2318197"/>
            <a:ext cx="9724031" cy="3683358"/>
          </a:xfrm>
        </p:spPr>
        <p:txBody>
          <a:bodyPr anchor="ctr">
            <a:normAutofit/>
          </a:bodyPr>
          <a:lstStyle/>
          <a:p>
            <a:r>
              <a:rPr lang="ja-JP" altLang="en-US" sz="2000" b="1">
                <a:latin typeface="MS PMincho" panose="02020600040205080304" pitchFamily="18" charset="-128"/>
                <a:ea typeface="MS PMincho" panose="02020600040205080304" pitchFamily="18" charset="-128"/>
                <a:cs typeface="Arial Narrow" panose="020B0606020202030204" pitchFamily="34" charset="0"/>
              </a:rPr>
              <a:t>モーショントランスファー </a:t>
            </a:r>
            <a:r>
              <a:rPr lang="zh-CN" altLang="en-US" sz="2000" b="1" dirty="0">
                <a:latin typeface="MS PMincho" panose="02020600040205080304" pitchFamily="18" charset="-128"/>
                <a:ea typeface="MS PMincho" panose="02020600040205080304" pitchFamily="18" charset="-128"/>
              </a:rPr>
              <a:t>：</a:t>
            </a:r>
            <a:endParaRPr lang="en-US" altLang="zh-CN" sz="2000" b="1" dirty="0">
              <a:latin typeface="MS PMincho" panose="02020600040205080304" pitchFamily="18" charset="-128"/>
              <a:ea typeface="MS PMincho" panose="02020600040205080304" pitchFamily="18" charset="-128"/>
            </a:endParaRPr>
          </a:p>
          <a:p>
            <a:pPr marL="0" indent="0">
              <a:buNone/>
            </a:pPr>
            <a:r>
              <a:rPr lang="ja-JP" altLang="en-US" sz="2000">
                <a:latin typeface="MS PMincho" panose="02020600040205080304" pitchFamily="18" charset="-128"/>
                <a:ea typeface="MS PMincho" panose="02020600040205080304" pitchFamily="18" charset="-128"/>
                <a:cs typeface="Arial Narrow" panose="020B0606020202030204" pitchFamily="34" charset="0"/>
              </a:rPr>
              <a:t>モーショントランスファー</a:t>
            </a:r>
            <a:r>
              <a:rPr lang="ja-JP" altLang="en-US" sz="2000">
                <a:latin typeface="MS PMincho" panose="02020600040205080304" pitchFamily="18" charset="-128"/>
                <a:ea typeface="MS PMincho" panose="02020600040205080304" pitchFamily="18" charset="-128"/>
              </a:rPr>
              <a:t>技術とは、ソース モーション ビデオ</a:t>
            </a:r>
            <a:r>
              <a:rPr lang="zh-CN" altLang="en-US" sz="2000" dirty="0">
                <a:latin typeface="MS PMincho" panose="02020600040205080304" pitchFamily="18" charset="-128"/>
                <a:ea typeface="MS PMincho" panose="02020600040205080304" pitchFamily="18" charset="-128"/>
              </a:rPr>
              <a:t>内</a:t>
            </a:r>
            <a:r>
              <a:rPr lang="ja-JP" altLang="en-US" sz="2000">
                <a:latin typeface="MS PMincho" panose="02020600040205080304" pitchFamily="18" charset="-128"/>
                <a:ea typeface="MS PMincho" panose="02020600040205080304" pitchFamily="18" charset="-128"/>
              </a:rPr>
              <a:t>のオブジェクトのアクションをターゲット オブジェクトに</a:t>
            </a:r>
            <a:r>
              <a:rPr lang="zh-CN" altLang="en-US" sz="2000" dirty="0">
                <a:latin typeface="MS PMincho" panose="02020600040205080304" pitchFamily="18" charset="-128"/>
                <a:ea typeface="MS PMincho" panose="02020600040205080304" pitchFamily="18" charset="-128"/>
              </a:rPr>
              <a:t>転送</a:t>
            </a:r>
            <a:r>
              <a:rPr lang="ja-JP" altLang="en-US" sz="2000">
                <a:latin typeface="MS PMincho" panose="02020600040205080304" pitchFamily="18" charset="-128"/>
                <a:ea typeface="MS PMincho" panose="02020600040205080304" pitchFamily="18" charset="-128"/>
              </a:rPr>
              <a:t>し、ターゲット モーション ビデオを</a:t>
            </a:r>
            <a:r>
              <a:rPr lang="zh-CN" altLang="en-US" sz="2000" dirty="0">
                <a:latin typeface="MS PMincho" panose="02020600040205080304" pitchFamily="18" charset="-128"/>
                <a:ea typeface="MS PMincho" panose="02020600040205080304" pitchFamily="18" charset="-128"/>
              </a:rPr>
              <a:t>生成</a:t>
            </a:r>
            <a:r>
              <a:rPr lang="ja-JP" altLang="en-US" sz="2000">
                <a:latin typeface="MS PMincho" panose="02020600040205080304" pitchFamily="18" charset="-128"/>
                <a:ea typeface="MS PMincho" panose="02020600040205080304" pitchFamily="18" charset="-128"/>
              </a:rPr>
              <a:t>すること。既存の</a:t>
            </a:r>
            <a:r>
              <a:rPr lang="ja-JP" altLang="en-US" sz="2000">
                <a:latin typeface="MS PMincho" panose="02020600040205080304" pitchFamily="18" charset="-128"/>
                <a:ea typeface="MS PMincho" panose="02020600040205080304" pitchFamily="18" charset="-128"/>
                <a:cs typeface="Arial Narrow" panose="020B0606020202030204" pitchFamily="34" charset="0"/>
              </a:rPr>
              <a:t>モーショントランスファー</a:t>
            </a:r>
            <a:r>
              <a:rPr lang="ja-JP" altLang="en-US" sz="2000">
                <a:latin typeface="MS PMincho" panose="02020600040205080304" pitchFamily="18" charset="-128"/>
                <a:ea typeface="MS PMincho" panose="02020600040205080304" pitchFamily="18" charset="-128"/>
              </a:rPr>
              <a:t>は、主に人と人の間の立位姿勢の各動作に用いられ、人の姿勢のキーポイントに基づいて、ビデオが異なる主体を見る複雑な動作を実現できます。与えられた </a:t>
            </a:r>
            <a:r>
              <a:rPr lang="en-US" altLang="ja-JP" sz="2000" dirty="0">
                <a:latin typeface="MS PMincho" panose="02020600040205080304" pitchFamily="18" charset="-128"/>
                <a:ea typeface="MS PMincho" panose="02020600040205080304" pitchFamily="18" charset="-128"/>
              </a:rPr>
              <a:t>2 </a:t>
            </a:r>
            <a:r>
              <a:rPr lang="ja-JP" altLang="en-US" sz="2000">
                <a:latin typeface="MS PMincho" panose="02020600040205080304" pitchFamily="18" charset="-128"/>
                <a:ea typeface="MS PMincho" panose="02020600040205080304" pitchFamily="18" charset="-128"/>
              </a:rPr>
              <a:t>つの簡単なビデオ、対象者のパフォーマンスを合成したい、もう </a:t>
            </a:r>
            <a:r>
              <a:rPr lang="en-US" altLang="ja-JP" sz="2000" dirty="0">
                <a:latin typeface="MS PMincho" panose="02020600040205080304" pitchFamily="18" charset="-128"/>
                <a:ea typeface="MS PMincho" panose="02020600040205080304" pitchFamily="18" charset="-128"/>
              </a:rPr>
              <a:t>1 </a:t>
            </a:r>
            <a:r>
              <a:rPr lang="ja-JP" altLang="en-US" sz="2000">
                <a:latin typeface="MS PMincho" panose="02020600040205080304" pitchFamily="18" charset="-128"/>
                <a:ea typeface="MS PMincho" panose="02020600040205080304" pitchFamily="18" charset="-128"/>
              </a:rPr>
              <a:t>つは元のビデオであり、彼のアクションを対象者に転送したい。しかし、これらの現在の動きは、立った姿勢である四肢の動きには適していない。</a:t>
            </a:r>
            <a:endParaRPr lang="en-US" altLang="zh-CN" sz="2000" dirty="0">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133035642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2875</TotalTime>
  <Words>2999</Words>
  <Application>Microsoft Macintosh PowerPoint</Application>
  <PresentationFormat>ワイド画面</PresentationFormat>
  <Paragraphs>141</Paragraphs>
  <Slides>25</Slides>
  <Notes>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25</vt:i4>
      </vt:variant>
    </vt:vector>
  </HeadingPairs>
  <TitlesOfParts>
    <vt:vector size="33" baseType="lpstr">
      <vt:lpstr>Apple SD Gothic Neo</vt:lpstr>
      <vt:lpstr>MS PMincho</vt:lpstr>
      <vt:lpstr>Mshtakan Regular</vt:lpstr>
      <vt:lpstr>游ゴシック</vt:lpstr>
      <vt:lpstr>游ゴシック Light</vt:lpstr>
      <vt:lpstr>游明朝</vt:lpstr>
      <vt:lpstr>Arial</vt:lpstr>
      <vt:lpstr>Office テーマ</vt:lpstr>
      <vt:lpstr>モーショントランスファーに基づく演技動作評価法 </vt:lpstr>
      <vt:lpstr>目次</vt:lpstr>
      <vt:lpstr>成果</vt:lpstr>
      <vt:lpstr>動物練習の概要</vt:lpstr>
      <vt:lpstr>動物練習の概要</vt:lpstr>
      <vt:lpstr>動物練習の概要</vt:lpstr>
      <vt:lpstr>動物練習の概要</vt:lpstr>
      <vt:lpstr>研究目的</vt:lpstr>
      <vt:lpstr>研究背景</vt:lpstr>
      <vt:lpstr>研究背景</vt:lpstr>
      <vt:lpstr>研究背景</vt:lpstr>
      <vt:lpstr>研究方法</vt:lpstr>
      <vt:lpstr>研究方法</vt:lpstr>
      <vt:lpstr>研究方法</vt:lpstr>
      <vt:lpstr>研究方法</vt:lpstr>
      <vt:lpstr>研究结果</vt:lpstr>
      <vt:lpstr>研究结果</vt:lpstr>
      <vt:lpstr>研究结果</vt:lpstr>
      <vt:lpstr>研究结果</vt:lpstr>
      <vt:lpstr>研究结果</vt:lpstr>
      <vt:lpstr>進行中の研究</vt:lpstr>
      <vt:lpstr>進行中の研究</vt:lpstr>
      <vt:lpstr>進行中の研究</vt:lpstr>
      <vt:lpstr>進行中の研究</vt:lpstr>
      <vt:lpstr>発表実績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モーショントランスファーに基づく演技動作評価法 </dc:title>
  <dc:creator>5662</dc:creator>
  <cp:lastModifiedBy>5662</cp:lastModifiedBy>
  <cp:revision>2</cp:revision>
  <dcterms:created xsi:type="dcterms:W3CDTF">2022-08-02T09:14:33Z</dcterms:created>
  <dcterms:modified xsi:type="dcterms:W3CDTF">2022-08-05T05:38:37Z</dcterms:modified>
</cp:coreProperties>
</file>