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94" r:id="rId3"/>
    <p:sldId id="298" r:id="rId4"/>
    <p:sldId id="297" r:id="rId5"/>
    <p:sldId id="299" r:id="rId6"/>
    <p:sldId id="300" r:id="rId7"/>
    <p:sldId id="302" r:id="rId8"/>
    <p:sldId id="265" r:id="rId9"/>
    <p:sldId id="257" r:id="rId10"/>
    <p:sldId id="258" r:id="rId11"/>
    <p:sldId id="259" r:id="rId12"/>
    <p:sldId id="260" r:id="rId13"/>
    <p:sldId id="261" r:id="rId14"/>
    <p:sldId id="262" r:id="rId15"/>
    <p:sldId id="263" r:id="rId16"/>
    <p:sldId id="268" r:id="rId17"/>
    <p:sldId id="287" r:id="rId18"/>
    <p:sldId id="264" r:id="rId19"/>
    <p:sldId id="266" r:id="rId20"/>
    <p:sldId id="271" r:id="rId21"/>
    <p:sldId id="267" r:id="rId22"/>
    <p:sldId id="312" r:id="rId23"/>
    <p:sldId id="281" r:id="rId24"/>
    <p:sldId id="269" r:id="rId25"/>
    <p:sldId id="272" r:id="rId26"/>
    <p:sldId id="273" r:id="rId27"/>
    <p:sldId id="290" r:id="rId28"/>
    <p:sldId id="282" r:id="rId29"/>
    <p:sldId id="283" r:id="rId30"/>
    <p:sldId id="284" r:id="rId31"/>
    <p:sldId id="274" r:id="rId32"/>
    <p:sldId id="275" r:id="rId33"/>
    <p:sldId id="276" r:id="rId34"/>
    <p:sldId id="277" r:id="rId35"/>
    <p:sldId id="278" r:id="rId36"/>
    <p:sldId id="279" r:id="rId37"/>
    <p:sldId id="285" r:id="rId38"/>
    <p:sldId id="280" r:id="rId39"/>
    <p:sldId id="270" r:id="rId40"/>
  </p:sldIdLst>
  <p:sldSz cx="9144000" cy="6858000" type="screen4x3"/>
  <p:notesSz cx="6858000" cy="9144000"/>
  <p:custDataLst>
    <p:tags r:id="rId4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87"/>
    <p:restoredTop sz="92006"/>
  </p:normalViewPr>
  <p:slideViewPr>
    <p:cSldViewPr>
      <p:cViewPr varScale="1">
        <p:scale>
          <a:sx n="62" d="100"/>
          <a:sy n="62" d="100"/>
        </p:scale>
        <p:origin x="103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18" d="100"/>
          <a:sy n="118" d="100"/>
        </p:scale>
        <p:origin x="420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39045-715A-B340-BF75-C484EF34CAD0}" type="doc">
      <dgm:prSet loTypeId="urn:microsoft.com/office/officeart/2005/8/layout/pyramid1" loCatId="" qsTypeId="urn:microsoft.com/office/officeart/2005/8/quickstyle/simple1" qsCatId="simple" csTypeId="urn:microsoft.com/office/officeart/2005/8/colors/accent1_2" csCatId="accent1" phldr="1"/>
      <dgm:spPr/>
    </dgm:pt>
    <dgm:pt modelId="{081B0AB1-EF7D-E14B-A826-A6CEBF553FFA}">
      <dgm:prSet phldrT="[テキスト]"/>
      <dgm:spPr/>
      <dgm:t>
        <a:bodyPr/>
        <a:lstStyle/>
        <a:p>
          <a:r>
            <a:rPr kumimoji="1" lang="ja-JP" altLang="en-US"/>
            <a:t>教員</a:t>
          </a:r>
        </a:p>
      </dgm:t>
    </dgm:pt>
    <dgm:pt modelId="{6A9A8DFE-B261-144D-89B6-AFEDA3B9B9C0}" type="parTrans" cxnId="{4C4C08C7-BFDB-BD4D-B41B-50A7AD069B7B}">
      <dgm:prSet/>
      <dgm:spPr/>
      <dgm:t>
        <a:bodyPr/>
        <a:lstStyle/>
        <a:p>
          <a:endParaRPr kumimoji="1" lang="ja-JP" altLang="en-US"/>
        </a:p>
      </dgm:t>
    </dgm:pt>
    <dgm:pt modelId="{2C90FD1D-BABB-4843-A62B-73A9A5EA3E28}" type="sibTrans" cxnId="{4C4C08C7-BFDB-BD4D-B41B-50A7AD069B7B}">
      <dgm:prSet/>
      <dgm:spPr/>
      <dgm:t>
        <a:bodyPr/>
        <a:lstStyle/>
        <a:p>
          <a:endParaRPr kumimoji="1" lang="ja-JP" altLang="en-US"/>
        </a:p>
      </dgm:t>
    </dgm:pt>
    <dgm:pt modelId="{1B244E06-C8EA-F241-A8B6-F3BC5664D7A2}">
      <dgm:prSet phldrT="[テキスト]"/>
      <dgm:spPr/>
      <dgm:t>
        <a:bodyPr/>
        <a:lstStyle/>
        <a:p>
          <a:r>
            <a:rPr kumimoji="1" lang="ja-JP" altLang="en-US"/>
            <a:t>大学院生</a:t>
          </a:r>
        </a:p>
      </dgm:t>
    </dgm:pt>
    <dgm:pt modelId="{5A4688FB-8B84-0241-9953-DBDB60998CB4}" type="parTrans" cxnId="{4C85B1D0-20A2-F44D-9F53-6F6FFC315CF5}">
      <dgm:prSet/>
      <dgm:spPr/>
      <dgm:t>
        <a:bodyPr/>
        <a:lstStyle/>
        <a:p>
          <a:endParaRPr kumimoji="1" lang="ja-JP" altLang="en-US"/>
        </a:p>
      </dgm:t>
    </dgm:pt>
    <dgm:pt modelId="{34C94FE5-2A8F-4144-A9F0-E656BC968C9A}" type="sibTrans" cxnId="{4C85B1D0-20A2-F44D-9F53-6F6FFC315CF5}">
      <dgm:prSet/>
      <dgm:spPr/>
      <dgm:t>
        <a:bodyPr/>
        <a:lstStyle/>
        <a:p>
          <a:endParaRPr kumimoji="1" lang="ja-JP" altLang="en-US"/>
        </a:p>
      </dgm:t>
    </dgm:pt>
    <dgm:pt modelId="{9E0E1C00-A320-9D43-9F7D-7551FC80E8AC}">
      <dgm:prSet phldrT="[テキスト]"/>
      <dgm:spPr/>
      <dgm:t>
        <a:bodyPr/>
        <a:lstStyle/>
        <a:p>
          <a:r>
            <a:rPr kumimoji="1" lang="ja-JP" altLang="en-US"/>
            <a:t>学部生・研究生</a:t>
          </a:r>
        </a:p>
      </dgm:t>
    </dgm:pt>
    <dgm:pt modelId="{7B886A34-6616-A44E-8B86-9A1F796E63F8}" type="parTrans" cxnId="{4DFFD0B2-0E22-1F4F-A308-3C9323A8774C}">
      <dgm:prSet/>
      <dgm:spPr/>
      <dgm:t>
        <a:bodyPr/>
        <a:lstStyle/>
        <a:p>
          <a:endParaRPr kumimoji="1" lang="ja-JP" altLang="en-US"/>
        </a:p>
      </dgm:t>
    </dgm:pt>
    <dgm:pt modelId="{C65D1642-6842-BF4D-9F5A-2E6B6387F4F5}" type="sibTrans" cxnId="{4DFFD0B2-0E22-1F4F-A308-3C9323A8774C}">
      <dgm:prSet/>
      <dgm:spPr/>
      <dgm:t>
        <a:bodyPr/>
        <a:lstStyle/>
        <a:p>
          <a:endParaRPr kumimoji="1" lang="ja-JP" altLang="en-US"/>
        </a:p>
      </dgm:t>
    </dgm:pt>
    <dgm:pt modelId="{458C6F14-E4A9-214B-9BF0-9E2E5152FA8D}" type="pres">
      <dgm:prSet presAssocID="{1A739045-715A-B340-BF75-C484EF34CAD0}" presName="Name0" presStyleCnt="0">
        <dgm:presLayoutVars>
          <dgm:dir/>
          <dgm:animLvl val="lvl"/>
          <dgm:resizeHandles val="exact"/>
        </dgm:presLayoutVars>
      </dgm:prSet>
      <dgm:spPr/>
    </dgm:pt>
    <dgm:pt modelId="{82C95DED-A945-334C-BFDE-A6FD16ABCA7C}" type="pres">
      <dgm:prSet presAssocID="{081B0AB1-EF7D-E14B-A826-A6CEBF553FFA}" presName="Name8" presStyleCnt="0"/>
      <dgm:spPr/>
    </dgm:pt>
    <dgm:pt modelId="{5B11644C-171C-5348-AC57-91118F88CE55}" type="pres">
      <dgm:prSet presAssocID="{081B0AB1-EF7D-E14B-A826-A6CEBF553FFA}" presName="level" presStyleLbl="node1" presStyleIdx="0" presStyleCnt="3">
        <dgm:presLayoutVars>
          <dgm:chMax val="1"/>
          <dgm:bulletEnabled val="1"/>
        </dgm:presLayoutVars>
      </dgm:prSet>
      <dgm:spPr/>
    </dgm:pt>
    <dgm:pt modelId="{C71AA178-00A5-9E42-8D87-D26879B5AF68}" type="pres">
      <dgm:prSet presAssocID="{081B0AB1-EF7D-E14B-A826-A6CEBF553FFA}" presName="levelTx" presStyleLbl="revTx" presStyleIdx="0" presStyleCnt="0">
        <dgm:presLayoutVars>
          <dgm:chMax val="1"/>
          <dgm:bulletEnabled val="1"/>
        </dgm:presLayoutVars>
      </dgm:prSet>
      <dgm:spPr/>
    </dgm:pt>
    <dgm:pt modelId="{743D4AF9-D846-9D48-88FA-46B186631646}" type="pres">
      <dgm:prSet presAssocID="{1B244E06-C8EA-F241-A8B6-F3BC5664D7A2}" presName="Name8" presStyleCnt="0"/>
      <dgm:spPr/>
    </dgm:pt>
    <dgm:pt modelId="{1E342413-A3FB-A040-A922-3F1DA5F6B91B}" type="pres">
      <dgm:prSet presAssocID="{1B244E06-C8EA-F241-A8B6-F3BC5664D7A2}" presName="level" presStyleLbl="node1" presStyleIdx="1" presStyleCnt="3">
        <dgm:presLayoutVars>
          <dgm:chMax val="1"/>
          <dgm:bulletEnabled val="1"/>
        </dgm:presLayoutVars>
      </dgm:prSet>
      <dgm:spPr/>
    </dgm:pt>
    <dgm:pt modelId="{81D80A09-56AE-6740-8061-032BFB3C8A9F}" type="pres">
      <dgm:prSet presAssocID="{1B244E06-C8EA-F241-A8B6-F3BC5664D7A2}" presName="levelTx" presStyleLbl="revTx" presStyleIdx="0" presStyleCnt="0">
        <dgm:presLayoutVars>
          <dgm:chMax val="1"/>
          <dgm:bulletEnabled val="1"/>
        </dgm:presLayoutVars>
      </dgm:prSet>
      <dgm:spPr/>
    </dgm:pt>
    <dgm:pt modelId="{74433AAD-C4F8-6B48-B768-8A5839C101C6}" type="pres">
      <dgm:prSet presAssocID="{9E0E1C00-A320-9D43-9F7D-7551FC80E8AC}" presName="Name8" presStyleCnt="0"/>
      <dgm:spPr/>
    </dgm:pt>
    <dgm:pt modelId="{87BEB80A-035A-284D-8823-A71DFA795E1F}" type="pres">
      <dgm:prSet presAssocID="{9E0E1C00-A320-9D43-9F7D-7551FC80E8AC}" presName="level" presStyleLbl="node1" presStyleIdx="2" presStyleCnt="3">
        <dgm:presLayoutVars>
          <dgm:chMax val="1"/>
          <dgm:bulletEnabled val="1"/>
        </dgm:presLayoutVars>
      </dgm:prSet>
      <dgm:spPr/>
    </dgm:pt>
    <dgm:pt modelId="{2D6ECBC6-73F3-EE43-A2BB-4238351B8DC5}" type="pres">
      <dgm:prSet presAssocID="{9E0E1C00-A320-9D43-9F7D-7551FC80E8AC}" presName="levelTx" presStyleLbl="revTx" presStyleIdx="0" presStyleCnt="0">
        <dgm:presLayoutVars>
          <dgm:chMax val="1"/>
          <dgm:bulletEnabled val="1"/>
        </dgm:presLayoutVars>
      </dgm:prSet>
      <dgm:spPr/>
    </dgm:pt>
  </dgm:ptLst>
  <dgm:cxnLst>
    <dgm:cxn modelId="{A000E503-4615-A242-A343-866F79219E5D}" type="presOf" srcId="{1A739045-715A-B340-BF75-C484EF34CAD0}" destId="{458C6F14-E4A9-214B-9BF0-9E2E5152FA8D}" srcOrd="0" destOrd="0" presId="urn:microsoft.com/office/officeart/2005/8/layout/pyramid1"/>
    <dgm:cxn modelId="{CB250128-19BB-D445-9815-412C98722998}" type="presOf" srcId="{081B0AB1-EF7D-E14B-A826-A6CEBF553FFA}" destId="{C71AA178-00A5-9E42-8D87-D26879B5AF68}" srcOrd="1" destOrd="0" presId="urn:microsoft.com/office/officeart/2005/8/layout/pyramid1"/>
    <dgm:cxn modelId="{88F3FB43-A7B3-4B41-A4AA-4979A49DA0D1}" type="presOf" srcId="{9E0E1C00-A320-9D43-9F7D-7551FC80E8AC}" destId="{87BEB80A-035A-284D-8823-A71DFA795E1F}" srcOrd="0" destOrd="0" presId="urn:microsoft.com/office/officeart/2005/8/layout/pyramid1"/>
    <dgm:cxn modelId="{48CBA644-148C-A342-ACF3-8DADB6988F5D}" type="presOf" srcId="{1B244E06-C8EA-F241-A8B6-F3BC5664D7A2}" destId="{1E342413-A3FB-A040-A922-3F1DA5F6B91B}" srcOrd="0" destOrd="0" presId="urn:microsoft.com/office/officeart/2005/8/layout/pyramid1"/>
    <dgm:cxn modelId="{6CFFB7A1-C223-E946-A5D3-722033ADA450}" type="presOf" srcId="{9E0E1C00-A320-9D43-9F7D-7551FC80E8AC}" destId="{2D6ECBC6-73F3-EE43-A2BB-4238351B8DC5}" srcOrd="1" destOrd="0" presId="urn:microsoft.com/office/officeart/2005/8/layout/pyramid1"/>
    <dgm:cxn modelId="{01B197A5-1164-6148-85D9-1761108930BE}" type="presOf" srcId="{1B244E06-C8EA-F241-A8B6-F3BC5664D7A2}" destId="{81D80A09-56AE-6740-8061-032BFB3C8A9F}" srcOrd="1" destOrd="0" presId="urn:microsoft.com/office/officeart/2005/8/layout/pyramid1"/>
    <dgm:cxn modelId="{4DFFD0B2-0E22-1F4F-A308-3C9323A8774C}" srcId="{1A739045-715A-B340-BF75-C484EF34CAD0}" destId="{9E0E1C00-A320-9D43-9F7D-7551FC80E8AC}" srcOrd="2" destOrd="0" parTransId="{7B886A34-6616-A44E-8B86-9A1F796E63F8}" sibTransId="{C65D1642-6842-BF4D-9F5A-2E6B6387F4F5}"/>
    <dgm:cxn modelId="{4C4C08C7-BFDB-BD4D-B41B-50A7AD069B7B}" srcId="{1A739045-715A-B340-BF75-C484EF34CAD0}" destId="{081B0AB1-EF7D-E14B-A826-A6CEBF553FFA}" srcOrd="0" destOrd="0" parTransId="{6A9A8DFE-B261-144D-89B6-AFEDA3B9B9C0}" sibTransId="{2C90FD1D-BABB-4843-A62B-73A9A5EA3E28}"/>
    <dgm:cxn modelId="{4C85B1D0-20A2-F44D-9F53-6F6FFC315CF5}" srcId="{1A739045-715A-B340-BF75-C484EF34CAD0}" destId="{1B244E06-C8EA-F241-A8B6-F3BC5664D7A2}" srcOrd="1" destOrd="0" parTransId="{5A4688FB-8B84-0241-9953-DBDB60998CB4}" sibTransId="{34C94FE5-2A8F-4144-A9F0-E656BC968C9A}"/>
    <dgm:cxn modelId="{43C857DC-1C92-3444-BD23-C9BF4A89749F}" type="presOf" srcId="{081B0AB1-EF7D-E14B-A826-A6CEBF553FFA}" destId="{5B11644C-171C-5348-AC57-91118F88CE55}" srcOrd="0" destOrd="0" presId="urn:microsoft.com/office/officeart/2005/8/layout/pyramid1"/>
    <dgm:cxn modelId="{1413865A-FE77-C24C-80F4-E02F0D4501AA}" type="presParOf" srcId="{458C6F14-E4A9-214B-9BF0-9E2E5152FA8D}" destId="{82C95DED-A945-334C-BFDE-A6FD16ABCA7C}" srcOrd="0" destOrd="0" presId="urn:microsoft.com/office/officeart/2005/8/layout/pyramid1"/>
    <dgm:cxn modelId="{7EFEF388-859B-294B-8F46-EF3B78B1F8E1}" type="presParOf" srcId="{82C95DED-A945-334C-BFDE-A6FD16ABCA7C}" destId="{5B11644C-171C-5348-AC57-91118F88CE55}" srcOrd="0" destOrd="0" presId="urn:microsoft.com/office/officeart/2005/8/layout/pyramid1"/>
    <dgm:cxn modelId="{AD2B8461-50F4-8146-8EB4-AEAEE106D229}" type="presParOf" srcId="{82C95DED-A945-334C-BFDE-A6FD16ABCA7C}" destId="{C71AA178-00A5-9E42-8D87-D26879B5AF68}" srcOrd="1" destOrd="0" presId="urn:microsoft.com/office/officeart/2005/8/layout/pyramid1"/>
    <dgm:cxn modelId="{B26BE27A-B2C2-7341-BB1A-C352B6949F80}" type="presParOf" srcId="{458C6F14-E4A9-214B-9BF0-9E2E5152FA8D}" destId="{743D4AF9-D846-9D48-88FA-46B186631646}" srcOrd="1" destOrd="0" presId="urn:microsoft.com/office/officeart/2005/8/layout/pyramid1"/>
    <dgm:cxn modelId="{4837FF62-B353-8D4A-AA7B-DA3C9C0D3F39}" type="presParOf" srcId="{743D4AF9-D846-9D48-88FA-46B186631646}" destId="{1E342413-A3FB-A040-A922-3F1DA5F6B91B}" srcOrd="0" destOrd="0" presId="urn:microsoft.com/office/officeart/2005/8/layout/pyramid1"/>
    <dgm:cxn modelId="{A380FEEF-4BEE-9F4F-952C-F5EE3BC4C7CD}" type="presParOf" srcId="{743D4AF9-D846-9D48-88FA-46B186631646}" destId="{81D80A09-56AE-6740-8061-032BFB3C8A9F}" srcOrd="1" destOrd="0" presId="urn:microsoft.com/office/officeart/2005/8/layout/pyramid1"/>
    <dgm:cxn modelId="{28223548-144E-794C-AB1B-333EF099A6F3}" type="presParOf" srcId="{458C6F14-E4A9-214B-9BF0-9E2E5152FA8D}" destId="{74433AAD-C4F8-6B48-B768-8A5839C101C6}" srcOrd="2" destOrd="0" presId="urn:microsoft.com/office/officeart/2005/8/layout/pyramid1"/>
    <dgm:cxn modelId="{11A03098-D3C1-0F4C-BE0C-A4556ACA2DFB}" type="presParOf" srcId="{74433AAD-C4F8-6B48-B768-8A5839C101C6}" destId="{87BEB80A-035A-284D-8823-A71DFA795E1F}" srcOrd="0" destOrd="0" presId="urn:microsoft.com/office/officeart/2005/8/layout/pyramid1"/>
    <dgm:cxn modelId="{2188F28E-8E20-BE43-90E3-A4B9972D2B82}" type="presParOf" srcId="{74433AAD-C4F8-6B48-B768-8A5839C101C6}" destId="{2D6ECBC6-73F3-EE43-A2BB-4238351B8DC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1644C-171C-5348-AC57-91118F88CE55}">
      <dsp:nvSpPr>
        <dsp:cNvPr id="0" name=""/>
        <dsp:cNvSpPr/>
      </dsp:nvSpPr>
      <dsp:spPr>
        <a:xfrm>
          <a:off x="2743200" y="0"/>
          <a:ext cx="27431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kumimoji="1" lang="ja-JP" altLang="en-US" sz="6200" kern="1200"/>
            <a:t>教員</a:t>
          </a:r>
        </a:p>
      </dsp:txBody>
      <dsp:txXfrm>
        <a:off x="2743200" y="0"/>
        <a:ext cx="2743199" cy="1508654"/>
      </dsp:txXfrm>
    </dsp:sp>
    <dsp:sp modelId="{1E342413-A3FB-A040-A922-3F1DA5F6B91B}">
      <dsp:nvSpPr>
        <dsp:cNvPr id="0" name=""/>
        <dsp:cNvSpPr/>
      </dsp:nvSpPr>
      <dsp:spPr>
        <a:xfrm>
          <a:off x="1371600" y="1508654"/>
          <a:ext cx="54863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kumimoji="1" lang="ja-JP" altLang="en-US" sz="6200" kern="1200"/>
            <a:t>大学院生</a:t>
          </a:r>
        </a:p>
      </dsp:txBody>
      <dsp:txXfrm>
        <a:off x="2331720" y="1508654"/>
        <a:ext cx="3566160" cy="1508654"/>
      </dsp:txXfrm>
    </dsp:sp>
    <dsp:sp modelId="{87BEB80A-035A-284D-8823-A71DFA795E1F}">
      <dsp:nvSpPr>
        <dsp:cNvPr id="0" name=""/>
        <dsp:cNvSpPr/>
      </dsp:nvSpPr>
      <dsp:spPr>
        <a:xfrm>
          <a:off x="0" y="3017308"/>
          <a:ext cx="8229600"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kumimoji="1" lang="ja-JP" altLang="en-US" sz="6200" kern="1200"/>
            <a:t>学部生・研究生</a:t>
          </a:r>
        </a:p>
      </dsp:txBody>
      <dsp:txXfrm>
        <a:off x="1440179" y="3017308"/>
        <a:ext cx="5349240"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0FAD06A-4CCA-D94E-AA60-3B29A2D94DA4}"/>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F8F2183-C610-7B44-9CBE-CD904CA93C2C}"/>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BFB8A6B-A6BE-B740-AF9F-CEB95A260646}" type="datetimeFigureOut">
              <a:rPr kumimoji="1" lang="ja-JP" altLang="en-US" smtClean="0"/>
              <a:t>2020/6/22</a:t>
            </a:fld>
            <a:endParaRPr kumimoji="1" lang="ja-JP" altLang="en-US"/>
          </a:p>
        </p:txBody>
      </p:sp>
      <p:sp>
        <p:nvSpPr>
          <p:cNvPr id="4" name="フッター プレースホルダー 3">
            <a:extLst>
              <a:ext uri="{FF2B5EF4-FFF2-40B4-BE49-F238E27FC236}">
                <a16:creationId xmlns:a16="http://schemas.microsoft.com/office/drawing/2014/main" id="{876C0A10-3550-424A-8352-F325273451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17A805B-96EE-C348-85F5-CAF2A42550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CBB6B7-05EB-8148-8209-0ED5EFF40174}" type="slidenum">
              <a:rPr kumimoji="1" lang="ja-JP" altLang="en-US" smtClean="0"/>
              <a:t>‹#›</a:t>
            </a:fld>
            <a:endParaRPr kumimoji="1" lang="ja-JP" altLang="en-US"/>
          </a:p>
        </p:txBody>
      </p:sp>
    </p:spTree>
    <p:extLst>
      <p:ext uri="{BB962C8B-B14F-4D97-AF65-F5344CB8AC3E}">
        <p14:creationId xmlns:p14="http://schemas.microsoft.com/office/powerpoint/2010/main" val="321879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0468BEA-4CD2-49EA-8E48-C53474E4F010}" type="datetimeFigureOut">
              <a:rPr kumimoji="1" lang="ja-JP" altLang="en-US" smtClean="0"/>
              <a:pPr/>
              <a:t>2020/6/22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EBCB1-3338-45F0-A511-1810A87988F2}" type="slidenum">
              <a:rPr kumimoji="1" lang="ja-JP" altLang="en-US" smtClean="0"/>
              <a:pPr/>
              <a:t>‹#›</a:t>
            </a:fld>
            <a:endParaRPr kumimoji="1" lang="ja-JP" altLang="en-US"/>
          </a:p>
        </p:txBody>
      </p:sp>
    </p:spTree>
    <p:extLst>
      <p:ext uri="{BB962C8B-B14F-4D97-AF65-F5344CB8AC3E}">
        <p14:creationId xmlns:p14="http://schemas.microsoft.com/office/powerpoint/2010/main" val="1319909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2EBCB1-3338-45F0-A511-1810A87988F2}" type="slidenum">
              <a:rPr kumimoji="1" lang="ja-JP" altLang="en-US" smtClean="0"/>
              <a:pPr/>
              <a:t>1</a:t>
            </a:fld>
            <a:endParaRPr kumimoji="1" lang="ja-JP" altLang="en-US"/>
          </a:p>
        </p:txBody>
      </p:sp>
    </p:spTree>
    <p:extLst>
      <p:ext uri="{BB962C8B-B14F-4D97-AF65-F5344CB8AC3E}">
        <p14:creationId xmlns:p14="http://schemas.microsoft.com/office/powerpoint/2010/main" val="38856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2EBCB1-3338-45F0-A511-1810A87988F2}" type="slidenum">
              <a:rPr kumimoji="1" lang="ja-JP" altLang="en-US" smtClean="0"/>
              <a:pPr/>
              <a:t>2</a:t>
            </a:fld>
            <a:endParaRPr kumimoji="1" lang="ja-JP" altLang="en-US"/>
          </a:p>
        </p:txBody>
      </p:sp>
    </p:spTree>
    <p:extLst>
      <p:ext uri="{BB962C8B-B14F-4D97-AF65-F5344CB8AC3E}">
        <p14:creationId xmlns:p14="http://schemas.microsoft.com/office/powerpoint/2010/main" val="199356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2EBCB1-3338-45F0-A511-1810A87988F2}" type="slidenum">
              <a:rPr kumimoji="1" lang="ja-JP" altLang="en-US" smtClean="0"/>
              <a:pPr/>
              <a:t>9</a:t>
            </a:fld>
            <a:endParaRPr kumimoji="1" lang="ja-JP" altLang="en-US"/>
          </a:p>
        </p:txBody>
      </p:sp>
    </p:spTree>
    <p:extLst>
      <p:ext uri="{BB962C8B-B14F-4D97-AF65-F5344CB8AC3E}">
        <p14:creationId xmlns:p14="http://schemas.microsoft.com/office/powerpoint/2010/main" val="12658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2EBCB1-3338-45F0-A511-1810A87988F2}" type="slidenum">
              <a:rPr kumimoji="1" lang="ja-JP" altLang="en-US" smtClean="0"/>
              <a:pPr/>
              <a:t>13</a:t>
            </a:fld>
            <a:endParaRPr kumimoji="1" lang="ja-JP" altLang="en-US"/>
          </a:p>
        </p:txBody>
      </p:sp>
    </p:spTree>
    <p:extLst>
      <p:ext uri="{BB962C8B-B14F-4D97-AF65-F5344CB8AC3E}">
        <p14:creationId xmlns:p14="http://schemas.microsoft.com/office/powerpoint/2010/main" val="246399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2EBCB1-3338-45F0-A511-1810A87988F2}" type="slidenum">
              <a:rPr kumimoji="1" lang="ja-JP" altLang="en-US" smtClean="0"/>
              <a:pPr/>
              <a:t>14</a:t>
            </a:fld>
            <a:endParaRPr kumimoji="1" lang="ja-JP" altLang="en-US"/>
          </a:p>
        </p:txBody>
      </p:sp>
    </p:spTree>
    <p:extLst>
      <p:ext uri="{BB962C8B-B14F-4D97-AF65-F5344CB8AC3E}">
        <p14:creationId xmlns:p14="http://schemas.microsoft.com/office/powerpoint/2010/main" val="293843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015E051-E4CE-4440-9827-E1786891AEF0}" type="slidenum">
              <a:rPr lang="en-US" altLang="ja-JP" smtClean="0"/>
              <a:pPr/>
              <a:t>23</a:t>
            </a:fld>
            <a:endParaRPr lang="en-US" altLang="ja-JP"/>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ja-JP" altLang="en-US"/>
              <a:t>これが正解！！！（この図は犬塚版だけど。）</a:t>
            </a:r>
          </a:p>
          <a:p>
            <a:pPr eaLnBrk="1" hangingPunct="1"/>
            <a:r>
              <a:rPr lang="ja-JP" altLang="en-US"/>
              <a:t>各自で自分ところいじってください。</a:t>
            </a:r>
          </a:p>
        </p:txBody>
      </p:sp>
    </p:spTree>
    <p:extLst>
      <p:ext uri="{BB962C8B-B14F-4D97-AF65-F5344CB8AC3E}">
        <p14:creationId xmlns:p14="http://schemas.microsoft.com/office/powerpoint/2010/main" val="94212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BB4EEE6-A245-4A28-A190-2C1EEFCBB862}" type="datetime1">
              <a:rPr kumimoji="1" lang="ja-JP" altLang="en-US" smtClean="0"/>
              <a:pPr/>
              <a:t>2020/6/22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16416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734E7E-2BF1-4DFF-B2E8-60453534C5D7}" type="datetime1">
              <a:rPr kumimoji="1" lang="ja-JP" altLang="en-US" smtClean="0"/>
              <a:pPr/>
              <a:t>2020/6/22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41200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629F44-395B-4067-AF94-A778BA06DEA7}" type="datetime1">
              <a:rPr kumimoji="1" lang="ja-JP" altLang="en-US" smtClean="0"/>
              <a:pPr/>
              <a:t>2020/6/22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63896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24C478-2957-495A-9ACF-723A8D580C82}" type="datetime1">
              <a:rPr kumimoji="1" lang="ja-JP" altLang="en-US" smtClean="0"/>
              <a:pPr/>
              <a:t>2020/6/22</a:t>
            </a:fld>
            <a:endParaRPr kumimoji="1" lang="ja-JP" altLang="en-US"/>
          </a:p>
        </p:txBody>
      </p:sp>
      <p:sp>
        <p:nvSpPr>
          <p:cNvPr id="5" name="フッター プレースホルダー 4"/>
          <p:cNvSpPr>
            <a:spLocks noGrp="1"/>
          </p:cNvSpPr>
          <p:nvPr>
            <p:ph type="ftr" sz="quarter" idx="11"/>
          </p:nvPr>
        </p:nvSpPr>
        <p:spPr>
          <a:xfrm>
            <a:off x="2411760" y="6356350"/>
            <a:ext cx="4248472" cy="365125"/>
          </a:xfrm>
        </p:spPr>
        <p:txBody>
          <a:body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207252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0D1742C-25C2-4F51-80E5-F64AA51EA589}" type="datetime1">
              <a:rPr kumimoji="1" lang="ja-JP" altLang="en-US" smtClean="0"/>
              <a:pPr/>
              <a:t>2020/6/22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369188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573B6BE-9402-443D-9D40-3777D226A510}" type="datetime1">
              <a:rPr kumimoji="1" lang="ja-JP" altLang="en-US" smtClean="0"/>
              <a:pPr/>
              <a:t>2020/6/22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7" name="スライド番号プレースホルダー 6"/>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308021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80880E8-77F3-4277-B6F7-F7E238391317}" type="datetime1">
              <a:rPr kumimoji="1" lang="ja-JP" altLang="en-US" smtClean="0"/>
              <a:pPr/>
              <a:t>2020/6/22</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9" name="スライド番号プレースホルダー 8"/>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138346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9065C34-E189-4CB3-B7A3-B3069CBEC3C0}" type="datetime1">
              <a:rPr kumimoji="1" lang="ja-JP" altLang="en-US" smtClean="0"/>
              <a:pPr/>
              <a:t>2020/6/22</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77847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557D0F-B58B-4658-A058-911F2F2C5CF5}" type="datetime1">
              <a:rPr kumimoji="1" lang="ja-JP" altLang="en-US" smtClean="0"/>
              <a:pPr/>
              <a:t>2020/6/22</a:t>
            </a:fld>
            <a:endParaRPr kumimoji="1" lang="ja-JP" altLang="en-US"/>
          </a:p>
        </p:txBody>
      </p:sp>
      <p:sp>
        <p:nvSpPr>
          <p:cNvPr id="3" name="フッター プレースホルダー 2"/>
          <p:cNvSpPr>
            <a:spLocks noGrp="1"/>
          </p:cNvSpPr>
          <p:nvPr>
            <p:ph type="ftr" sz="quarter" idx="11"/>
          </p:nvPr>
        </p:nvSpPr>
        <p:spPr>
          <a:xfrm>
            <a:off x="2411760" y="6356350"/>
            <a:ext cx="4285456" cy="365125"/>
          </a:xfrm>
        </p:spPr>
        <p:txBody>
          <a:bodyPr/>
          <a:lstStyle/>
          <a:p>
            <a:r>
              <a:rPr kumimoji="1" lang="ja-JP" altLang="en-US"/>
              <a:t>東京工科大学　コンピュータサイエンス学部　思考と言語研究室</a:t>
            </a:r>
          </a:p>
        </p:txBody>
      </p:sp>
      <p:sp>
        <p:nvSpPr>
          <p:cNvPr id="4" name="スライド番号プレースホルダー 3"/>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113717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832B6B-EA84-4511-B06A-7771116B7E4E}" type="datetime1">
              <a:rPr kumimoji="1" lang="ja-JP" altLang="en-US" smtClean="0"/>
              <a:pPr/>
              <a:t>2020/6/22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7" name="スライド番号プレースホルダー 6"/>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27739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2CC2B3D-5F72-4269-9230-D588D7538147}" type="datetime1">
              <a:rPr kumimoji="1" lang="ja-JP" altLang="en-US" smtClean="0"/>
              <a:pPr/>
              <a:t>2020/6/22</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7" name="スライド番号プレースホルダー 6"/>
          <p:cNvSpPr>
            <a:spLocks noGrp="1"/>
          </p:cNvSpPr>
          <p:nvPr>
            <p:ph type="sldNum" sz="quarter" idx="12"/>
          </p:nvPr>
        </p:nvSpPr>
        <p:spPr/>
        <p:txBody>
          <a:body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157076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FD7F4-CF71-4C71-921B-782D2DCBADE9}" type="datetime1">
              <a:rPr kumimoji="1" lang="ja-JP" altLang="en-US" smtClean="0"/>
              <a:pPr/>
              <a:t>2020/6/22</a:t>
            </a:fld>
            <a:endParaRPr kumimoji="1" lang="ja-JP" altLang="en-US"/>
          </a:p>
        </p:txBody>
      </p:sp>
      <p:sp>
        <p:nvSpPr>
          <p:cNvPr id="5" name="フッター プレースホルダー 4"/>
          <p:cNvSpPr>
            <a:spLocks noGrp="1"/>
          </p:cNvSpPr>
          <p:nvPr>
            <p:ph type="ftr" sz="quarter" idx="3"/>
          </p:nvPr>
        </p:nvSpPr>
        <p:spPr>
          <a:xfrm>
            <a:off x="2483768" y="6356350"/>
            <a:ext cx="42484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C8FCD-157D-49F7-B823-7A32DB7337DA}" type="slidenum">
              <a:rPr kumimoji="1" lang="ja-JP" altLang="en-US" smtClean="0"/>
              <a:pPr/>
              <a:t>‹#›</a:t>
            </a:fld>
            <a:endParaRPr kumimoji="1" lang="ja-JP" altLang="en-US"/>
          </a:p>
        </p:txBody>
      </p:sp>
    </p:spTree>
    <p:extLst>
      <p:ext uri="{BB962C8B-B14F-4D97-AF65-F5344CB8AC3E}">
        <p14:creationId xmlns:p14="http://schemas.microsoft.com/office/powerpoint/2010/main" val="276357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iroyuki\Dropbox\&#20096;&#30740;&#32057;&#20171;\&#30740;&#31350;&#23460;&#32057;&#20171;2014\demo\PDDIN_DemoMove_060331.wmv" TargetMode="External"/><Relationship Id="rId1" Type="http://schemas.microsoft.com/office/2007/relationships/media" Target="file:///C:\Users\Hiroyuki\Dropbox\&#20096;&#30740;&#32057;&#20171;\&#30740;&#31350;&#23460;&#32057;&#20171;2014\demo\PDDIN_DemoMove_060331.wmv"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kameda@cs.teu.ac.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9512" y="774554"/>
            <a:ext cx="8712968" cy="3339803"/>
          </a:xfrm>
        </p:spPr>
        <p:txBody>
          <a:bodyPr>
            <a:normAutofit/>
          </a:bodyPr>
          <a:lstStyle/>
          <a:p>
            <a:r>
              <a:rPr lang="ja-JP" altLang="en-US"/>
              <a:t>亀田研究室</a:t>
            </a:r>
            <a:br>
              <a:rPr lang="en-US" altLang="ja-JP" dirty="0"/>
            </a:br>
            <a:r>
              <a:rPr lang="ja-JP" altLang="en-US" sz="2800"/>
              <a:t>～</a:t>
            </a:r>
            <a:r>
              <a:rPr lang="en-US" altLang="ja-JP" sz="2800" dirty="0"/>
              <a:t>  </a:t>
            </a:r>
            <a:r>
              <a:rPr lang="ja-JP" altLang="en-US" sz="2800"/>
              <a:t>思考と言語</a:t>
            </a:r>
            <a:r>
              <a:rPr lang="en-US" altLang="ja-JP" sz="2800" dirty="0"/>
              <a:t>,  </a:t>
            </a:r>
            <a:r>
              <a:rPr lang="ja-JP" altLang="en-US" sz="2800"/>
              <a:t>知的ソフトウェア創成</a:t>
            </a:r>
            <a:r>
              <a:rPr lang="en-US" altLang="ja-JP" sz="2800" dirty="0"/>
              <a:t> &amp;</a:t>
            </a:r>
            <a:br>
              <a:rPr lang="en-US" altLang="ja-JP" sz="2800" dirty="0"/>
            </a:br>
            <a:r>
              <a:rPr lang="en-US" altLang="ja-JP" sz="2800" dirty="0"/>
              <a:t> </a:t>
            </a:r>
            <a:r>
              <a:rPr lang="ja-JP" altLang="en-US" sz="2800" dirty="0"/>
              <a:t>コグニティブ</a:t>
            </a:r>
            <a:r>
              <a:rPr lang="ja-JP" altLang="en-US" sz="2800"/>
              <a:t>・コンピューティング研究室</a:t>
            </a:r>
            <a:r>
              <a:rPr lang="en-US" altLang="ja-JP" sz="2800" dirty="0"/>
              <a:t>  </a:t>
            </a:r>
            <a:r>
              <a:rPr lang="ja-JP" altLang="en-US" sz="2800"/>
              <a:t>～</a:t>
            </a:r>
            <a:br>
              <a:rPr lang="en-US" altLang="ja-JP" sz="4000" dirty="0"/>
            </a:br>
            <a:br>
              <a:rPr lang="en-US" altLang="ja-JP" dirty="0"/>
            </a:br>
            <a:r>
              <a:rPr lang="en-US" altLang="ja-JP" sz="3600" dirty="0"/>
              <a:t>-</a:t>
            </a:r>
            <a:r>
              <a:rPr lang="ja-JP" altLang="en-US" sz="3600"/>
              <a:t>研究室紹介編</a:t>
            </a:r>
            <a:r>
              <a:rPr lang="en-US" altLang="ja-JP" sz="3600" dirty="0"/>
              <a:t>-</a:t>
            </a:r>
            <a:endParaRPr kumimoji="1" lang="ja-JP" altLang="en-US" dirty="0"/>
          </a:p>
        </p:txBody>
      </p:sp>
      <p:sp>
        <p:nvSpPr>
          <p:cNvPr id="5" name="サブタイトル 4"/>
          <p:cNvSpPr>
            <a:spLocks noGrp="1"/>
          </p:cNvSpPr>
          <p:nvPr>
            <p:ph type="subTitle" idx="1"/>
          </p:nvPr>
        </p:nvSpPr>
        <p:spPr>
          <a:xfrm>
            <a:off x="1259632" y="4653136"/>
            <a:ext cx="6400800" cy="1752600"/>
          </a:xfrm>
        </p:spPr>
        <p:txBody>
          <a:bodyPr>
            <a:normAutofit/>
          </a:bodyPr>
          <a:lstStyle/>
          <a:p>
            <a:r>
              <a:rPr kumimoji="1" lang="ja-JP" altLang="en-US" sz="2400" dirty="0"/>
              <a:t>東京工科大学</a:t>
            </a:r>
            <a:endParaRPr kumimoji="1" lang="en-US" altLang="ja-JP" sz="2400" dirty="0"/>
          </a:p>
          <a:p>
            <a:r>
              <a:rPr lang="ja-JP" altLang="en-US" sz="2400" dirty="0"/>
              <a:t>コンピュータサイエンス学部</a:t>
            </a:r>
            <a:endParaRPr lang="en-US" altLang="ja-JP" sz="2400" dirty="0"/>
          </a:p>
          <a:p>
            <a:r>
              <a:rPr kumimoji="1" lang="ja-JP" altLang="en-US" sz="2400" dirty="0"/>
              <a:t>亀田・</a:t>
            </a:r>
            <a:r>
              <a:rPr lang="ja-JP" altLang="en-US" sz="2400" dirty="0"/>
              <a:t>相田</a:t>
            </a:r>
            <a:r>
              <a:rPr kumimoji="1" lang="ja-JP" altLang="en-US" sz="2400" dirty="0"/>
              <a:t>研究室</a:t>
            </a:r>
          </a:p>
        </p:txBody>
      </p:sp>
      <p:pic>
        <p:nvPicPr>
          <p:cNvPr id="6" name="図 5">
            <a:extLst>
              <a:ext uri="{FF2B5EF4-FFF2-40B4-BE49-F238E27FC236}">
                <a16:creationId xmlns:a16="http://schemas.microsoft.com/office/drawing/2014/main" id="{AAECCB6B-5B1D-CA43-9FA2-AF1A7983F326}"/>
              </a:ext>
            </a:extLst>
          </p:cNvPr>
          <p:cNvPicPr>
            <a:picLocks noChangeAspect="1"/>
          </p:cNvPicPr>
          <p:nvPr/>
        </p:nvPicPr>
        <p:blipFill>
          <a:blip r:embed="rId3"/>
          <a:stretch>
            <a:fillRect/>
          </a:stretch>
        </p:blipFill>
        <p:spPr>
          <a:xfrm>
            <a:off x="7397003" y="2852936"/>
            <a:ext cx="1077888" cy="1552159"/>
          </a:xfrm>
          <a:prstGeom prst="rect">
            <a:avLst/>
          </a:prstGeom>
        </p:spPr>
      </p:pic>
      <p:sp>
        <p:nvSpPr>
          <p:cNvPr id="2" name="テキスト ボックス 1">
            <a:extLst>
              <a:ext uri="{FF2B5EF4-FFF2-40B4-BE49-F238E27FC236}">
                <a16:creationId xmlns:a16="http://schemas.microsoft.com/office/drawing/2014/main" id="{26F2754E-3269-AF4B-9306-A60EA8DC053B}"/>
              </a:ext>
            </a:extLst>
          </p:cNvPr>
          <p:cNvSpPr txBox="1"/>
          <p:nvPr/>
        </p:nvSpPr>
        <p:spPr>
          <a:xfrm>
            <a:off x="323528" y="299150"/>
            <a:ext cx="4464496" cy="369332"/>
          </a:xfrm>
          <a:prstGeom prst="rect">
            <a:avLst/>
          </a:prstGeom>
          <a:noFill/>
        </p:spPr>
        <p:txBody>
          <a:bodyPr wrap="square" rtlCol="0">
            <a:spAutoFit/>
          </a:bodyPr>
          <a:lstStyle/>
          <a:p>
            <a:r>
              <a:rPr kumimoji="1" lang="ja-JP" altLang="en-US" b="1" dirty="0">
                <a:solidFill>
                  <a:srgbClr val="FF0000"/>
                </a:solidFill>
              </a:rPr>
              <a:t>音声付き資料は、</a:t>
            </a:r>
            <a:r>
              <a:rPr kumimoji="1" lang="en-US" altLang="ja-JP" b="1" dirty="0">
                <a:solidFill>
                  <a:srgbClr val="FF0000"/>
                </a:solidFill>
              </a:rPr>
              <a:t>Moodle</a:t>
            </a:r>
            <a:r>
              <a:rPr kumimoji="1" lang="ja-JP" altLang="en-US" b="1" dirty="0">
                <a:solidFill>
                  <a:srgbClr val="FF0000"/>
                </a:solidFill>
              </a:rPr>
              <a:t>に上がっています。</a:t>
            </a:r>
          </a:p>
        </p:txBody>
      </p:sp>
      <p:sp>
        <p:nvSpPr>
          <p:cNvPr id="7" name="テキスト ボックス 6">
            <a:extLst>
              <a:ext uri="{FF2B5EF4-FFF2-40B4-BE49-F238E27FC236}">
                <a16:creationId xmlns:a16="http://schemas.microsoft.com/office/drawing/2014/main" id="{1B7E4BE3-C251-194B-A113-FC6E38EB12BB}"/>
              </a:ext>
            </a:extLst>
          </p:cNvPr>
          <p:cNvSpPr txBox="1"/>
          <p:nvPr/>
        </p:nvSpPr>
        <p:spPr>
          <a:xfrm>
            <a:off x="4999048" y="6267261"/>
            <a:ext cx="3816424" cy="369332"/>
          </a:xfrm>
          <a:prstGeom prst="rect">
            <a:avLst/>
          </a:prstGeom>
          <a:noFill/>
        </p:spPr>
        <p:txBody>
          <a:bodyPr wrap="square" rtlCol="0">
            <a:spAutoFit/>
          </a:bodyPr>
          <a:lstStyle/>
          <a:p>
            <a:r>
              <a:rPr kumimoji="1" lang="ja-JP" altLang="en-US"/>
              <a:t>この資料には音声がついていません。</a:t>
            </a:r>
          </a:p>
        </p:txBody>
      </p:sp>
    </p:spTree>
    <p:extLst>
      <p:ext uri="{BB962C8B-B14F-4D97-AF65-F5344CB8AC3E}">
        <p14:creationId xmlns:p14="http://schemas.microsoft.com/office/powerpoint/2010/main" val="104354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研究テーマ</a:t>
            </a:r>
          </a:p>
        </p:txBody>
      </p:sp>
      <p:sp>
        <p:nvSpPr>
          <p:cNvPr id="3" name="コンテンツ プレースホルダー 2"/>
          <p:cNvSpPr>
            <a:spLocks noGrp="1"/>
          </p:cNvSpPr>
          <p:nvPr>
            <p:ph idx="1"/>
          </p:nvPr>
        </p:nvSpPr>
        <p:spPr/>
        <p:txBody>
          <a:bodyPr>
            <a:normAutofit fontScale="92500" lnSpcReduction="10000"/>
          </a:bodyPr>
          <a:lstStyle/>
          <a:p>
            <a:pPr marL="514350" indent="-514350">
              <a:buFont typeface="+mj-lt"/>
              <a:buAutoNum type="arabicPeriod"/>
            </a:pPr>
            <a:r>
              <a:rPr kumimoji="1" lang="ja-JP" altLang="en-US" dirty="0"/>
              <a:t>知能に関する研究</a:t>
            </a:r>
            <a:endParaRPr kumimoji="1" lang="en-US" altLang="ja-JP" dirty="0"/>
          </a:p>
          <a:p>
            <a:pPr marL="914400" lvl="1" indent="-514350">
              <a:buFont typeface="+mj-ea"/>
              <a:buAutoNum type="circleNumDbPlain"/>
            </a:pPr>
            <a:r>
              <a:rPr kumimoji="1" lang="ja-JP" altLang="en-US" dirty="0"/>
              <a:t>人工知能基礎・システムに関する研究</a:t>
            </a:r>
            <a:endParaRPr kumimoji="1" lang="en-US" altLang="ja-JP" dirty="0"/>
          </a:p>
          <a:p>
            <a:pPr marL="914400" lvl="1" indent="-514350">
              <a:buFont typeface="+mj-ea"/>
              <a:buAutoNum type="circleNumDbPlain"/>
            </a:pPr>
            <a:r>
              <a:rPr lang="ja-JP" altLang="en-US" dirty="0"/>
              <a:t>社会脳に関する研究</a:t>
            </a:r>
            <a:endParaRPr lang="en-US" altLang="ja-JP" dirty="0"/>
          </a:p>
          <a:p>
            <a:pPr marL="914400" lvl="1" indent="-514350">
              <a:buFont typeface="+mj-ea"/>
              <a:buAutoNum type="circleNumDbPlain"/>
            </a:pPr>
            <a:r>
              <a:rPr lang="ja-JP" altLang="en-US" dirty="0"/>
              <a:t>こころに関する研究</a:t>
            </a:r>
            <a:endParaRPr lang="en-US" altLang="ja-JP" dirty="0"/>
          </a:p>
          <a:p>
            <a:pPr marL="514350" indent="-514350">
              <a:buFont typeface="+mj-lt"/>
              <a:buAutoNum type="arabicPeriod"/>
            </a:pPr>
            <a:r>
              <a:rPr lang="ja-JP" altLang="en-US" dirty="0"/>
              <a:t>教育に関する研究</a:t>
            </a:r>
            <a:endParaRPr lang="en-US" altLang="ja-JP" dirty="0"/>
          </a:p>
          <a:p>
            <a:pPr marL="514350" indent="-514350">
              <a:buFont typeface="+mj-lt"/>
              <a:buAutoNum type="arabicPeriod"/>
            </a:pPr>
            <a:r>
              <a:rPr lang="ja-JP" altLang="en-US" dirty="0"/>
              <a:t>医療・介護に関する研究</a:t>
            </a:r>
            <a:endParaRPr lang="en-US" altLang="ja-JP" dirty="0"/>
          </a:p>
          <a:p>
            <a:pPr marL="514350" indent="-514350">
              <a:buFont typeface="+mj-lt"/>
              <a:buAutoNum type="arabicPeriod"/>
            </a:pPr>
            <a:r>
              <a:rPr lang="ja-JP" altLang="en-US" dirty="0"/>
              <a:t>知識科学に関する研究</a:t>
            </a:r>
            <a:endParaRPr lang="en-US" altLang="ja-JP" dirty="0"/>
          </a:p>
          <a:p>
            <a:pPr marL="514350" indent="-514350">
              <a:buFont typeface="+mj-lt"/>
              <a:buAutoNum type="arabicPeriod"/>
            </a:pPr>
            <a:r>
              <a:rPr lang="en-US" altLang="ja-JP" dirty="0"/>
              <a:t>SE(Systems Engineering)</a:t>
            </a:r>
            <a:r>
              <a:rPr lang="ja-JP" altLang="en-US"/>
              <a:t>に</a:t>
            </a:r>
            <a:r>
              <a:rPr lang="ja-JP" altLang="en-US" dirty="0"/>
              <a:t>関する研究</a:t>
            </a:r>
            <a:endParaRPr lang="en-US" altLang="ja-JP" dirty="0"/>
          </a:p>
          <a:p>
            <a:pPr marL="514350" indent="-514350">
              <a:buFont typeface="+mj-lt"/>
              <a:buAutoNum type="arabicPeriod"/>
            </a:pPr>
            <a:r>
              <a:rPr kumimoji="1" lang="ja-JP" altLang="en-US" dirty="0"/>
              <a:t>その他</a:t>
            </a:r>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10</a:t>
            </a:fld>
            <a:endParaRPr kumimoji="1" lang="ja-JP" altLang="en-US"/>
          </a:p>
        </p:txBody>
      </p:sp>
    </p:spTree>
    <p:extLst>
      <p:ext uri="{BB962C8B-B14F-4D97-AF65-F5344CB8AC3E}">
        <p14:creationId xmlns:p14="http://schemas.microsoft.com/office/powerpoint/2010/main" val="280541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p:spPr>
        <p:txBody>
          <a:bodyPr>
            <a:normAutofit/>
          </a:bodyPr>
          <a:lstStyle/>
          <a:p>
            <a:r>
              <a:rPr lang="ja-JP" altLang="en-US" dirty="0"/>
              <a:t>①</a:t>
            </a:r>
            <a:r>
              <a:rPr lang="en-US" altLang="ja-JP" dirty="0"/>
              <a:t> </a:t>
            </a:r>
            <a:r>
              <a:rPr lang="ja-JP" altLang="en-US" dirty="0"/>
              <a:t>人工</a:t>
            </a:r>
            <a:r>
              <a:rPr kumimoji="1" lang="ja-JP" altLang="en-US" dirty="0"/>
              <a:t>知能（</a:t>
            </a:r>
            <a:r>
              <a:rPr kumimoji="1" lang="en-US" altLang="ja-JP" dirty="0"/>
              <a:t>AI</a:t>
            </a:r>
            <a:r>
              <a:rPr kumimoji="1" lang="ja-JP" altLang="en-US" dirty="0"/>
              <a:t>）に関する研究</a:t>
            </a:r>
          </a:p>
        </p:txBody>
      </p:sp>
      <p:sp>
        <p:nvSpPr>
          <p:cNvPr id="3" name="コンテンツ プレースホルダー 2"/>
          <p:cNvSpPr>
            <a:spLocks noGrp="1"/>
          </p:cNvSpPr>
          <p:nvPr>
            <p:ph idx="1"/>
          </p:nvPr>
        </p:nvSpPr>
        <p:spPr>
          <a:xfrm>
            <a:off x="107504" y="1268760"/>
            <a:ext cx="8856984" cy="5040560"/>
          </a:xfrm>
        </p:spPr>
        <p:txBody>
          <a:bodyPr>
            <a:normAutofit fontScale="92500" lnSpcReduction="10000"/>
          </a:bodyPr>
          <a:lstStyle/>
          <a:p>
            <a:pPr marL="514350" indent="-514350"/>
            <a:r>
              <a:rPr lang="ja-JP" altLang="en-US" dirty="0">
                <a:solidFill>
                  <a:srgbClr val="0432FF"/>
                </a:solidFill>
              </a:rPr>
              <a:t>人工知能設計論 </a:t>
            </a:r>
            <a:r>
              <a:rPr lang="en-US" altLang="ja-JP" dirty="0"/>
              <a:t>(methodology of AI system design)</a:t>
            </a:r>
          </a:p>
          <a:p>
            <a:pPr marL="914400" lvl="1" indent="-514350"/>
            <a:r>
              <a:rPr lang="ja-JP" altLang="en-US" dirty="0"/>
              <a:t>真に知的なシステムの実現</a:t>
            </a:r>
            <a:r>
              <a:rPr lang="ja-JP" altLang="en-US"/>
              <a:t>へ向けた</a:t>
            </a:r>
            <a:br>
              <a:rPr lang="en-US" altLang="ja-JP" dirty="0"/>
            </a:br>
            <a:r>
              <a:rPr lang="ja-JP" altLang="en-US"/>
              <a:t>新</a:t>
            </a:r>
            <a:r>
              <a:rPr lang="en-US" altLang="ja-JP" dirty="0"/>
              <a:t>AI</a:t>
            </a:r>
            <a:r>
              <a:rPr lang="ja-JP" altLang="en-US" dirty="0"/>
              <a:t>システム</a:t>
            </a:r>
            <a:r>
              <a:rPr lang="ja-JP" altLang="en-US" u="sng" dirty="0"/>
              <a:t>設計論・方法論</a:t>
            </a:r>
            <a:r>
              <a:rPr lang="ja-JP" altLang="en-US" dirty="0"/>
              <a:t>の研究</a:t>
            </a:r>
            <a:br>
              <a:rPr lang="en-US" altLang="ja-JP" dirty="0"/>
            </a:br>
            <a:r>
              <a:rPr lang="ja-JP" altLang="en-US" dirty="0"/>
              <a:t>（</a:t>
            </a:r>
            <a:r>
              <a:rPr lang="en-US" altLang="ja-JP" dirty="0"/>
              <a:t>architecture of artificial Intelligence brain</a:t>
            </a:r>
            <a:r>
              <a:rPr lang="ja-JP" altLang="en-US" dirty="0"/>
              <a:t>）</a:t>
            </a:r>
            <a:endParaRPr lang="en-US" altLang="ja-JP" dirty="0"/>
          </a:p>
          <a:p>
            <a:pPr marL="514350" indent="-514350"/>
            <a:r>
              <a:rPr lang="ja-JP" altLang="en-US" dirty="0">
                <a:solidFill>
                  <a:srgbClr val="0432FF"/>
                </a:solidFill>
              </a:rPr>
              <a:t>機械学習 </a:t>
            </a:r>
            <a:r>
              <a:rPr lang="en-US" altLang="ja-JP" dirty="0"/>
              <a:t>(machine learning; ML)</a:t>
            </a:r>
          </a:p>
          <a:p>
            <a:pPr marL="914400" lvl="1" indent="-514350"/>
            <a:r>
              <a:rPr lang="ja-JP" altLang="en-US" dirty="0"/>
              <a:t>数理</a:t>
            </a:r>
            <a:r>
              <a:rPr lang="ja-JP" altLang="en-US" u="sng" dirty="0"/>
              <a:t>論理学</a:t>
            </a:r>
            <a:r>
              <a:rPr lang="ja-JP" altLang="en-US" dirty="0"/>
              <a:t>に基づく</a:t>
            </a:r>
            <a:r>
              <a:rPr lang="ja-JP" altLang="en-US" u="sng" dirty="0"/>
              <a:t>知的推論</a:t>
            </a:r>
            <a:r>
              <a:rPr lang="ja-JP" altLang="en-US" dirty="0"/>
              <a:t> </a:t>
            </a:r>
            <a:r>
              <a:rPr lang="en-US" altLang="ja-JP" dirty="0"/>
              <a:t>(logical inference)</a:t>
            </a:r>
          </a:p>
          <a:p>
            <a:pPr marL="914400" lvl="1" indent="-514350"/>
            <a:r>
              <a:rPr lang="ja-JP" altLang="en-US" dirty="0"/>
              <a:t>非単調推論，発見的推論・超論理推論（閃き）</a:t>
            </a:r>
            <a:endParaRPr lang="en-US" altLang="ja-JP" dirty="0"/>
          </a:p>
          <a:p>
            <a:pPr marL="514350" indent="-514350"/>
            <a:r>
              <a:rPr lang="ja-JP" altLang="en-US" dirty="0">
                <a:solidFill>
                  <a:srgbClr val="0432FF"/>
                </a:solidFill>
              </a:rPr>
              <a:t>言語処理 </a:t>
            </a:r>
            <a:r>
              <a:rPr lang="en-US" altLang="ja-JP" dirty="0"/>
              <a:t>(natural language processing; NLP)</a:t>
            </a:r>
          </a:p>
          <a:p>
            <a:pPr marL="914400" lvl="1" indent="-514350"/>
            <a:r>
              <a:rPr lang="ja-JP" altLang="en-US" u="sng" dirty="0">
                <a:solidFill>
                  <a:srgbClr val="FF0000"/>
                </a:solidFill>
              </a:rPr>
              <a:t>未知語</a:t>
            </a:r>
            <a:r>
              <a:rPr lang="ja-JP" altLang="en-US" dirty="0"/>
              <a:t>獲得システム，</a:t>
            </a:r>
            <a:r>
              <a:rPr lang="ja-JP" altLang="en-US" dirty="0">
                <a:solidFill>
                  <a:srgbClr val="FF0000"/>
                </a:solidFill>
              </a:rPr>
              <a:t>文法</a:t>
            </a:r>
            <a:r>
              <a:rPr lang="ja-JP" altLang="en-US" u="sng" dirty="0"/>
              <a:t>獲得システム</a:t>
            </a:r>
            <a:endParaRPr lang="en-US" altLang="ja-JP" u="sng" dirty="0"/>
          </a:p>
          <a:p>
            <a:pPr marL="914400" lvl="1" indent="-514350"/>
            <a:r>
              <a:rPr lang="ja-JP" altLang="en-US" dirty="0"/>
              <a:t>深い</a:t>
            </a:r>
            <a:r>
              <a:rPr lang="ja-JP" altLang="en-US" u="sng" dirty="0">
                <a:solidFill>
                  <a:srgbClr val="FF0000"/>
                </a:solidFill>
              </a:rPr>
              <a:t>意味</a:t>
            </a:r>
            <a:r>
              <a:rPr lang="ja-JP" altLang="en-US" u="sng" dirty="0"/>
              <a:t>理解</a:t>
            </a:r>
            <a:r>
              <a:rPr lang="ja-JP" altLang="en-US" dirty="0"/>
              <a:t>システム，</a:t>
            </a:r>
            <a:r>
              <a:rPr lang="ja-JP" altLang="en-US" u="sng" dirty="0">
                <a:solidFill>
                  <a:srgbClr val="FF0000"/>
                </a:solidFill>
              </a:rPr>
              <a:t>状況</a:t>
            </a:r>
            <a:r>
              <a:rPr lang="ja-JP" altLang="en-US" u="sng" dirty="0"/>
              <a:t>依存型対話</a:t>
            </a:r>
            <a:r>
              <a:rPr lang="ja-JP" altLang="en-US" dirty="0"/>
              <a:t>システム</a:t>
            </a:r>
            <a:endParaRPr lang="en-US" altLang="ja-JP" dirty="0"/>
          </a:p>
          <a:p>
            <a:pPr marL="914400" lvl="1" indent="-514350"/>
            <a:r>
              <a:rPr lang="ja-JP" altLang="en-US" dirty="0"/>
              <a:t>機械</a:t>
            </a:r>
            <a:r>
              <a:rPr lang="ja-JP" altLang="en-US" u="sng" dirty="0"/>
              <a:t>翻訳</a:t>
            </a:r>
            <a:r>
              <a:rPr lang="ja-JP" altLang="en-US" dirty="0"/>
              <a:t> </a:t>
            </a:r>
            <a:r>
              <a:rPr lang="en-US" altLang="ja-JP" dirty="0"/>
              <a:t>(machine translation; MT)</a:t>
            </a:r>
          </a:p>
          <a:p>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11</a:t>
            </a:fld>
            <a:endParaRPr kumimoji="1" lang="ja-JP" altLang="en-US"/>
          </a:p>
        </p:txBody>
      </p:sp>
    </p:spTree>
    <p:extLst>
      <p:ext uri="{BB962C8B-B14F-4D97-AF65-F5344CB8AC3E}">
        <p14:creationId xmlns:p14="http://schemas.microsoft.com/office/powerpoint/2010/main" val="357876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② 社会脳</a:t>
            </a:r>
            <a:r>
              <a:rPr lang="ja-JP" altLang="en-US" dirty="0"/>
              <a:t>（</a:t>
            </a:r>
            <a:r>
              <a:rPr kumimoji="1" lang="en-US" altLang="ja-JP" dirty="0"/>
              <a:t>Social Brain</a:t>
            </a:r>
            <a:r>
              <a:rPr kumimoji="1" lang="ja-JP" altLang="en-US" dirty="0"/>
              <a:t>）に関する研究</a:t>
            </a:r>
          </a:p>
        </p:txBody>
      </p:sp>
      <p:sp>
        <p:nvSpPr>
          <p:cNvPr id="3" name="コンテンツ プレースホルダー 2"/>
          <p:cNvSpPr>
            <a:spLocks noGrp="1"/>
          </p:cNvSpPr>
          <p:nvPr>
            <p:ph idx="1"/>
          </p:nvPr>
        </p:nvSpPr>
        <p:spPr>
          <a:xfrm>
            <a:off x="107504" y="1600200"/>
            <a:ext cx="8928992" cy="4781128"/>
          </a:xfrm>
        </p:spPr>
        <p:txBody>
          <a:bodyPr>
            <a:normAutofit lnSpcReduction="10000"/>
          </a:bodyPr>
          <a:lstStyle/>
          <a:p>
            <a:r>
              <a:rPr kumimoji="1" lang="ja-JP" altLang="en-US" u="sng" dirty="0">
                <a:solidFill>
                  <a:srgbClr val="0432FF"/>
                </a:solidFill>
              </a:rPr>
              <a:t>心</a:t>
            </a:r>
            <a:r>
              <a:rPr kumimoji="1" lang="ja-JP" altLang="en-US" u="sng" dirty="0"/>
              <a:t>の理論</a:t>
            </a:r>
            <a:r>
              <a:rPr kumimoji="1" lang="ja-JP" altLang="en-US" dirty="0"/>
              <a:t> </a:t>
            </a:r>
            <a:r>
              <a:rPr kumimoji="1" lang="en-US" altLang="ja-JP" dirty="0"/>
              <a:t>(Theory of Mind; </a:t>
            </a:r>
            <a:r>
              <a:rPr kumimoji="1" lang="en-US" altLang="ja-JP" dirty="0" err="1"/>
              <a:t>ToM</a:t>
            </a:r>
            <a:r>
              <a:rPr kumimoji="1" lang="en-US" altLang="ja-JP" dirty="0"/>
              <a:t>)</a:t>
            </a:r>
            <a:r>
              <a:rPr kumimoji="1" lang="ja-JP" altLang="en-US" dirty="0"/>
              <a:t>の</a:t>
            </a:r>
            <a:br>
              <a:rPr kumimoji="1" lang="en-US" altLang="ja-JP" dirty="0"/>
            </a:br>
            <a:r>
              <a:rPr kumimoji="1" lang="ja-JP" altLang="en-US"/>
              <a:t>コンピュータサイエンス学的</a:t>
            </a:r>
            <a:r>
              <a:rPr lang="ja-JP" altLang="en-US"/>
              <a:t>解明と応用</a:t>
            </a:r>
            <a:br>
              <a:rPr kumimoji="1" lang="en-US" altLang="ja-JP" dirty="0"/>
            </a:br>
            <a:r>
              <a:rPr kumimoji="1" lang="en-US" altLang="ja-JP" dirty="0"/>
              <a:t>(architecture of mind)</a:t>
            </a:r>
          </a:p>
          <a:p>
            <a:r>
              <a:rPr lang="ja-JP" altLang="en-US" dirty="0">
                <a:solidFill>
                  <a:srgbClr val="0432FF"/>
                </a:solidFill>
              </a:rPr>
              <a:t>対話</a:t>
            </a:r>
            <a:r>
              <a:rPr lang="ja-JP" altLang="en-US" dirty="0"/>
              <a:t>型</a:t>
            </a:r>
            <a:r>
              <a:rPr kumimoji="1" lang="ja-JP" altLang="en-US" u="sng" dirty="0"/>
              <a:t>知的ロボット</a:t>
            </a:r>
            <a:r>
              <a:rPr kumimoji="1" lang="ja-JP" altLang="en-US" dirty="0"/>
              <a:t>（</a:t>
            </a:r>
            <a:r>
              <a:rPr lang="en-US" altLang="ja-JP" dirty="0"/>
              <a:t>intelligent robot; IR</a:t>
            </a:r>
            <a:r>
              <a:rPr kumimoji="1" lang="ja-JP" altLang="en-US" dirty="0"/>
              <a:t>）の実現</a:t>
            </a:r>
            <a:endParaRPr kumimoji="1" lang="en-US" altLang="ja-JP" dirty="0"/>
          </a:p>
          <a:p>
            <a:r>
              <a:rPr lang="ja-JP" altLang="en-US" dirty="0"/>
              <a:t>対話型</a:t>
            </a:r>
            <a:r>
              <a:rPr lang="ja-JP" altLang="en-US" u="sng" dirty="0"/>
              <a:t>知的エージェント</a:t>
            </a:r>
            <a:r>
              <a:rPr lang="ja-JP" altLang="en-US" dirty="0"/>
              <a:t>（</a:t>
            </a:r>
            <a:r>
              <a:rPr lang="en-US" altLang="ja-JP" dirty="0"/>
              <a:t>intelligent agent; IA</a:t>
            </a:r>
            <a:r>
              <a:rPr lang="ja-JP" altLang="en-US" dirty="0"/>
              <a:t>）の実現</a:t>
            </a:r>
            <a:endParaRPr lang="en-US" altLang="ja-JP" dirty="0"/>
          </a:p>
          <a:p>
            <a:r>
              <a:rPr kumimoji="1" lang="ja-JP" altLang="en-US" u="sng" dirty="0"/>
              <a:t>他者を理解</a:t>
            </a:r>
            <a:r>
              <a:rPr kumimoji="1" lang="ja-JP" altLang="en-US" dirty="0"/>
              <a:t>し</a:t>
            </a:r>
            <a:r>
              <a:rPr kumimoji="1" lang="ja-JP" altLang="en-US" u="sng" dirty="0"/>
              <a:t>他者</a:t>
            </a:r>
            <a:r>
              <a:rPr lang="ja-JP" altLang="en-US" u="sng" dirty="0"/>
              <a:t>に</a:t>
            </a:r>
            <a:r>
              <a:rPr kumimoji="1" lang="ja-JP" altLang="en-US" u="sng" dirty="0">
                <a:solidFill>
                  <a:srgbClr val="0432FF"/>
                </a:solidFill>
              </a:rPr>
              <a:t>共感</a:t>
            </a:r>
            <a:r>
              <a:rPr kumimoji="1" lang="ja-JP" altLang="en-US" dirty="0"/>
              <a:t>する</a:t>
            </a:r>
            <a:br>
              <a:rPr kumimoji="1" lang="en-US" altLang="ja-JP" dirty="0"/>
            </a:br>
            <a:r>
              <a:rPr kumimoji="1" lang="ja-JP" altLang="en-US" u="sng" dirty="0"/>
              <a:t>音声対話型</a:t>
            </a:r>
            <a:r>
              <a:rPr kumimoji="1" lang="ja-JP" altLang="en-US" u="sng" dirty="0">
                <a:solidFill>
                  <a:srgbClr val="FF0000"/>
                </a:solidFill>
              </a:rPr>
              <a:t>癒し</a:t>
            </a:r>
            <a:r>
              <a:rPr kumimoji="1" lang="ja-JP" altLang="en-US" u="sng" dirty="0"/>
              <a:t>系</a:t>
            </a:r>
            <a:r>
              <a:rPr kumimoji="1" lang="ja-JP" altLang="en-US" dirty="0"/>
              <a:t>ロボットの研究・開発</a:t>
            </a:r>
            <a:endParaRPr kumimoji="1" lang="en-US" altLang="ja-JP" dirty="0"/>
          </a:p>
          <a:p>
            <a:r>
              <a:rPr lang="ja-JP" altLang="en-US" u="sng" dirty="0">
                <a:solidFill>
                  <a:srgbClr val="FF0000"/>
                </a:solidFill>
              </a:rPr>
              <a:t>意図</a:t>
            </a:r>
            <a:r>
              <a:rPr lang="ja-JP" altLang="en-US" u="sng" dirty="0"/>
              <a:t>理解</a:t>
            </a:r>
            <a:r>
              <a:rPr lang="ja-JP" altLang="en-US" dirty="0"/>
              <a:t>のシステム的解明とその応用</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12</a:t>
            </a:fld>
            <a:endParaRPr kumimoji="1" lang="ja-JP" altLang="en-US"/>
          </a:p>
        </p:txBody>
      </p:sp>
    </p:spTree>
    <p:extLst>
      <p:ext uri="{BB962C8B-B14F-4D97-AF65-F5344CB8AC3E}">
        <p14:creationId xmlns:p14="http://schemas.microsoft.com/office/powerpoint/2010/main" val="130228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③ </a:t>
            </a:r>
            <a:r>
              <a:rPr lang="ja-JP" altLang="en-US" dirty="0">
                <a:solidFill>
                  <a:srgbClr val="FF0000"/>
                </a:solidFill>
              </a:rPr>
              <a:t>こころ</a:t>
            </a:r>
            <a:r>
              <a:rPr lang="ja-JP" altLang="en-US" dirty="0"/>
              <a:t>（</a:t>
            </a:r>
            <a:r>
              <a:rPr lang="en-US" altLang="ja-JP" dirty="0"/>
              <a:t>Mind</a:t>
            </a:r>
            <a:r>
              <a:rPr lang="ja-JP" altLang="en-US" dirty="0"/>
              <a:t>）に関する研究</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u="sng" dirty="0"/>
              <a:t>感情</a:t>
            </a:r>
            <a:r>
              <a:rPr lang="ja-JP" altLang="en-US" dirty="0"/>
              <a:t>・情動</a:t>
            </a:r>
            <a:r>
              <a:rPr lang="en-US" altLang="ja-JP" dirty="0"/>
              <a:t>(emotion, affection)</a:t>
            </a:r>
          </a:p>
          <a:p>
            <a:r>
              <a:rPr lang="ja-JP" altLang="en-US" dirty="0"/>
              <a:t>感性・芸術性</a:t>
            </a:r>
            <a:r>
              <a:rPr lang="en-US" altLang="ja-JP" dirty="0"/>
              <a:t>(pathos)</a:t>
            </a:r>
          </a:p>
          <a:p>
            <a:r>
              <a:rPr kumimoji="1" lang="ja-JP" altLang="en-US" dirty="0"/>
              <a:t>記憶</a:t>
            </a:r>
            <a:r>
              <a:rPr kumimoji="1" lang="en-US" altLang="ja-JP" dirty="0"/>
              <a:t>(memory)</a:t>
            </a:r>
          </a:p>
          <a:p>
            <a:r>
              <a:rPr lang="ja-JP" altLang="en-US" u="sng" dirty="0"/>
              <a:t>癒し</a:t>
            </a:r>
            <a:r>
              <a:rPr lang="en-US" altLang="ja-JP" dirty="0"/>
              <a:t>(healing)</a:t>
            </a:r>
          </a:p>
          <a:p>
            <a:r>
              <a:rPr kumimoji="1" lang="ja-JP" altLang="en-US" dirty="0"/>
              <a:t>憧れ</a:t>
            </a:r>
            <a:r>
              <a:rPr kumimoji="1" lang="en-US" altLang="ja-JP" dirty="0"/>
              <a:t>(longing)</a:t>
            </a:r>
          </a:p>
          <a:p>
            <a:r>
              <a:rPr lang="ja-JP" altLang="en-US" u="sng" dirty="0"/>
              <a:t>共感</a:t>
            </a:r>
            <a:r>
              <a:rPr lang="en-US" altLang="ja-JP" dirty="0"/>
              <a:t>(sympathy)</a:t>
            </a:r>
          </a:p>
          <a:p>
            <a:r>
              <a:rPr lang="ja-JP" altLang="en-US" dirty="0"/>
              <a:t>自己移入</a:t>
            </a:r>
            <a:r>
              <a:rPr lang="en-US" altLang="ja-JP" dirty="0"/>
              <a:t>(empathy)</a:t>
            </a:r>
          </a:p>
          <a:p>
            <a:pPr marL="0" indent="0">
              <a:buNone/>
            </a:pPr>
            <a:r>
              <a:rPr lang="en-US" altLang="ja-JP" dirty="0">
                <a:sym typeface="Wingdings" pitchFamily="2" charset="2"/>
              </a:rPr>
              <a:t>     </a:t>
            </a:r>
            <a:r>
              <a:rPr lang="ja-JP" altLang="en-US" dirty="0">
                <a:sym typeface="Wingdings" pitchFamily="2" charset="2"/>
              </a:rPr>
              <a:t>これらを統合し</a:t>
            </a:r>
            <a:r>
              <a:rPr lang="en-US" altLang="ja-JP" u="sng" dirty="0">
                <a:sym typeface="Wingdings" pitchFamily="2" charset="2"/>
              </a:rPr>
              <a:t>architecture of mind</a:t>
            </a:r>
            <a:r>
              <a:rPr lang="ja-JP" altLang="en-US" dirty="0">
                <a:sym typeface="Wingdings" pitchFamily="2" charset="2"/>
              </a:rPr>
              <a:t>を構築</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13</a:t>
            </a:fld>
            <a:endParaRPr kumimoji="1" lang="ja-JP" altLang="en-US"/>
          </a:p>
        </p:txBody>
      </p:sp>
      <p:sp>
        <p:nvSpPr>
          <p:cNvPr id="6" name="テキスト ボックス 5"/>
          <p:cNvSpPr txBox="1"/>
          <p:nvPr/>
        </p:nvSpPr>
        <p:spPr>
          <a:xfrm>
            <a:off x="4788162" y="5841147"/>
            <a:ext cx="2808312" cy="400110"/>
          </a:xfrm>
          <a:prstGeom prst="rect">
            <a:avLst/>
          </a:prstGeom>
          <a:noFill/>
        </p:spPr>
        <p:txBody>
          <a:bodyPr wrap="square" rtlCol="0">
            <a:spAutoFit/>
          </a:bodyPr>
          <a:lstStyle/>
          <a:p>
            <a:r>
              <a:rPr lang="ja-JP" altLang="en-US" sz="2000" b="1" dirty="0"/>
              <a:t>≠　</a:t>
            </a:r>
            <a:r>
              <a:rPr lang="en-US" altLang="ja-JP" sz="2000" b="1" dirty="0"/>
              <a:t>architecture of brain</a:t>
            </a:r>
            <a:endParaRPr kumimoji="1" lang="ja-JP" altLang="en-US" sz="2000" b="1" dirty="0"/>
          </a:p>
        </p:txBody>
      </p:sp>
    </p:spTree>
    <p:extLst>
      <p:ext uri="{BB962C8B-B14F-4D97-AF65-F5344CB8AC3E}">
        <p14:creationId xmlns:p14="http://schemas.microsoft.com/office/powerpoint/2010/main" val="224644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a:t>
            </a:r>
            <a:r>
              <a:rPr kumimoji="1" lang="ja-JP" altLang="en-US" dirty="0"/>
              <a:t>．</a:t>
            </a:r>
            <a:r>
              <a:rPr lang="ja-JP" altLang="en-US" dirty="0"/>
              <a:t>教育（</a:t>
            </a:r>
            <a:r>
              <a:rPr lang="en-US" altLang="ja-JP" dirty="0"/>
              <a:t>Education</a:t>
            </a:r>
            <a:r>
              <a:rPr lang="ja-JP" altLang="en-US" dirty="0"/>
              <a:t>）に関する研究</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normAutofit/>
          </a:bodyPr>
          <a:lstStyle/>
          <a:p>
            <a:r>
              <a:rPr kumimoji="1" lang="ja-JP" altLang="en-US" u="sng" dirty="0">
                <a:solidFill>
                  <a:srgbClr val="FF0000"/>
                </a:solidFill>
              </a:rPr>
              <a:t>ソフトウェア教育</a:t>
            </a:r>
            <a:r>
              <a:rPr kumimoji="1" lang="ja-JP" altLang="en-US" dirty="0"/>
              <a:t>を対象とする</a:t>
            </a:r>
            <a:r>
              <a:rPr kumimoji="1" lang="ja-JP" altLang="en-US" u="sng" dirty="0"/>
              <a:t>実践的</a:t>
            </a:r>
            <a:r>
              <a:rPr kumimoji="1" lang="ja-JP" altLang="en-US" dirty="0"/>
              <a:t>教授法・教材の研究・開発（</a:t>
            </a:r>
            <a:r>
              <a:rPr kumimoji="1" lang="en-US" altLang="ja-JP" dirty="0"/>
              <a:t>Science of Education</a:t>
            </a:r>
            <a:r>
              <a:rPr kumimoji="1" lang="ja-JP" altLang="en-US" dirty="0"/>
              <a:t>の確立）</a:t>
            </a:r>
            <a:endParaRPr kumimoji="1" lang="en-US" altLang="ja-JP" dirty="0"/>
          </a:p>
          <a:p>
            <a:r>
              <a:rPr lang="ja-JP" altLang="en-US" dirty="0">
                <a:solidFill>
                  <a:srgbClr val="FF0000"/>
                </a:solidFill>
              </a:rPr>
              <a:t>プログラミング教育</a:t>
            </a:r>
            <a:r>
              <a:rPr lang="ja-JP" altLang="en-US" dirty="0"/>
              <a:t>教材の開発</a:t>
            </a:r>
            <a:endParaRPr kumimoji="1" lang="en-US" altLang="ja-JP" dirty="0"/>
          </a:p>
          <a:p>
            <a:r>
              <a:rPr lang="ja-JP" altLang="en-US" dirty="0"/>
              <a:t>教育現場における</a:t>
            </a:r>
            <a:r>
              <a:rPr lang="en-US" altLang="ja-JP" dirty="0"/>
              <a:t>ICT</a:t>
            </a:r>
            <a:r>
              <a:rPr lang="ja-JP" altLang="en-US" dirty="0"/>
              <a:t>活用に関する研究・開発</a:t>
            </a:r>
            <a:br>
              <a:rPr lang="en-US" altLang="ja-JP" dirty="0"/>
            </a:br>
            <a:r>
              <a:rPr lang="ja-JP" altLang="en-US" sz="2800" dirty="0"/>
              <a:t>（</a:t>
            </a:r>
            <a:r>
              <a:rPr lang="en-US" altLang="ja-JP" sz="2800" dirty="0"/>
              <a:t>Learning methodology</a:t>
            </a:r>
            <a:r>
              <a:rPr lang="ja-JP" altLang="en-US" sz="2800" dirty="0"/>
              <a:t> </a:t>
            </a:r>
            <a:r>
              <a:rPr lang="en-US" altLang="ja-JP" sz="2800" dirty="0"/>
              <a:t>based on Cloud Computing</a:t>
            </a:r>
            <a:r>
              <a:rPr lang="ja-JP" altLang="en-US" sz="2800" dirty="0"/>
              <a:t>）</a:t>
            </a:r>
            <a:endParaRPr lang="en-US" altLang="ja-JP" sz="2800" dirty="0"/>
          </a:p>
          <a:p>
            <a:r>
              <a:rPr kumimoji="1" lang="en-US" altLang="ja-JP" u="sng" dirty="0">
                <a:solidFill>
                  <a:srgbClr val="0070C0"/>
                </a:solidFill>
              </a:rPr>
              <a:t>E-learning</a:t>
            </a:r>
            <a:r>
              <a:rPr kumimoji="1" lang="ja-JP" altLang="en-US" dirty="0"/>
              <a:t>に関する研究（</a:t>
            </a:r>
            <a:r>
              <a:rPr kumimoji="1" lang="en-US" altLang="ja-JP" dirty="0"/>
              <a:t>MOOC+</a:t>
            </a:r>
            <a:r>
              <a:rPr kumimoji="1" lang="ja-JP" altLang="en-US" dirty="0"/>
              <a:t>反転授業）</a:t>
            </a:r>
            <a:endParaRPr kumimoji="1" lang="en-US" altLang="ja-JP" dirty="0"/>
          </a:p>
          <a:p>
            <a:r>
              <a:rPr lang="ja-JP" altLang="en-US" dirty="0"/>
              <a:t>ゲームの教育への応用</a:t>
            </a:r>
            <a:r>
              <a:rPr lang="en-US" altLang="ja-JP" dirty="0"/>
              <a:t>(</a:t>
            </a:r>
            <a:r>
              <a:rPr lang="ja-JP" altLang="en-US" dirty="0">
                <a:solidFill>
                  <a:srgbClr val="00B0F0"/>
                </a:solidFill>
              </a:rPr>
              <a:t>シリアスゲーム</a:t>
            </a:r>
            <a:r>
              <a:rPr lang="en-US" altLang="ja-JP" dirty="0"/>
              <a:t>)</a:t>
            </a:r>
          </a:p>
          <a:p>
            <a:r>
              <a:rPr lang="en-US" altLang="ja-JP" dirty="0">
                <a:solidFill>
                  <a:srgbClr val="FF0000"/>
                </a:solidFill>
              </a:rPr>
              <a:t>E-school</a:t>
            </a:r>
            <a:r>
              <a:rPr lang="en-US" altLang="ja-JP" dirty="0"/>
              <a:t>/e-Hospital </a:t>
            </a:r>
            <a:r>
              <a:rPr lang="ja-JP" altLang="en-US" dirty="0"/>
              <a:t>の構築</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14</a:t>
            </a:fld>
            <a:endParaRPr kumimoji="1" lang="ja-JP" altLang="en-US"/>
          </a:p>
        </p:txBody>
      </p:sp>
      <p:sp>
        <p:nvSpPr>
          <p:cNvPr id="6" name="テキスト ボックス 5"/>
          <p:cNvSpPr txBox="1"/>
          <p:nvPr/>
        </p:nvSpPr>
        <p:spPr>
          <a:xfrm>
            <a:off x="6827912" y="4725144"/>
            <a:ext cx="1584176" cy="369332"/>
          </a:xfrm>
          <a:prstGeom prst="rect">
            <a:avLst/>
          </a:prstGeom>
          <a:noFill/>
        </p:spPr>
        <p:txBody>
          <a:bodyPr wrap="square" rtlCol="0">
            <a:spAutoFit/>
          </a:bodyPr>
          <a:lstStyle/>
          <a:p>
            <a:r>
              <a:rPr kumimoji="1" lang="en-US" altLang="ja-JP" b="1" dirty="0"/>
              <a:t>Serious games</a:t>
            </a:r>
            <a:endParaRPr kumimoji="1" lang="ja-JP" altLang="en-US" b="1" dirty="0"/>
          </a:p>
        </p:txBody>
      </p:sp>
    </p:spTree>
    <p:extLst>
      <p:ext uri="{BB962C8B-B14F-4D97-AF65-F5344CB8AC3E}">
        <p14:creationId xmlns:p14="http://schemas.microsoft.com/office/powerpoint/2010/main" val="88055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p:spPr>
        <p:txBody>
          <a:bodyPr>
            <a:normAutofit fontScale="90000"/>
          </a:bodyPr>
          <a:lstStyle/>
          <a:p>
            <a:r>
              <a:rPr lang="ja-JP" altLang="en-US" dirty="0"/>
              <a:t>３</a:t>
            </a:r>
            <a:r>
              <a:rPr kumimoji="1" lang="ja-JP" altLang="en-US" dirty="0"/>
              <a:t>．</a:t>
            </a:r>
            <a:r>
              <a:rPr lang="ja-JP" altLang="en-US" dirty="0"/>
              <a:t>医療・介護（</a:t>
            </a:r>
            <a:r>
              <a:rPr lang="en-US" altLang="ja-JP" dirty="0"/>
              <a:t>Medical</a:t>
            </a:r>
            <a:r>
              <a:rPr lang="ja-JP" altLang="en-US" dirty="0"/>
              <a:t> </a:t>
            </a:r>
            <a:r>
              <a:rPr lang="en-US" altLang="ja-JP" dirty="0"/>
              <a:t>&amp; Health Care</a:t>
            </a:r>
            <a:r>
              <a:rPr lang="ja-JP" altLang="en-US" dirty="0"/>
              <a:t>）に関する研究</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 誂え型 </a:t>
            </a:r>
            <a:r>
              <a:rPr lang="en-US" altLang="ja-JP" dirty="0"/>
              <a:t>(tailor-made) </a:t>
            </a:r>
            <a:r>
              <a:rPr lang="ja-JP" altLang="en-US" u="sng" dirty="0">
                <a:solidFill>
                  <a:srgbClr val="FF0000"/>
                </a:solidFill>
              </a:rPr>
              <a:t>認知リハビリテーションゲーム</a:t>
            </a:r>
            <a:r>
              <a:rPr lang="ja-JP" altLang="en-US" dirty="0">
                <a:solidFill>
                  <a:srgbClr val="FF0000"/>
                </a:solidFill>
              </a:rPr>
              <a:t>ソフトウェア</a:t>
            </a:r>
            <a:r>
              <a:rPr lang="ja-JP" altLang="en-US" dirty="0"/>
              <a:t>の研究・開発</a:t>
            </a:r>
            <a:endParaRPr lang="en-US" altLang="ja-JP" dirty="0"/>
          </a:p>
          <a:p>
            <a:pPr lvl="1"/>
            <a:r>
              <a:rPr lang="en-US" altLang="ja-JP" dirty="0"/>
              <a:t>VR</a:t>
            </a:r>
            <a:r>
              <a:rPr lang="ja-JP" altLang="en-US" dirty="0"/>
              <a:t>等を含めた医療向けシリアスゲーム開発</a:t>
            </a:r>
            <a:br>
              <a:rPr lang="en-US" altLang="ja-JP" dirty="0"/>
            </a:br>
            <a:r>
              <a:rPr lang="en-US" altLang="ja-JP" dirty="0"/>
              <a:t>(Unity, Unreal Engine, Oculus</a:t>
            </a:r>
            <a:r>
              <a:rPr lang="ja-JP" altLang="en-US" dirty="0"/>
              <a:t>など</a:t>
            </a:r>
            <a:r>
              <a:rPr lang="en-US" altLang="ja-JP" dirty="0"/>
              <a:t>)</a:t>
            </a:r>
          </a:p>
          <a:p>
            <a:r>
              <a:rPr lang="ja-JP" altLang="en-US" dirty="0"/>
              <a:t> 人間の</a:t>
            </a:r>
            <a:r>
              <a:rPr lang="ja-JP" altLang="en-US" u="sng" dirty="0">
                <a:solidFill>
                  <a:srgbClr val="FF0000"/>
                </a:solidFill>
              </a:rPr>
              <a:t>高次脳機能</a:t>
            </a:r>
            <a:r>
              <a:rPr lang="ja-JP" altLang="en-US" dirty="0"/>
              <a:t>のシステム的解明とその医療・介護への応用</a:t>
            </a:r>
            <a:endParaRPr lang="en-US" altLang="ja-JP" dirty="0"/>
          </a:p>
          <a:p>
            <a:pPr lvl="1"/>
            <a:r>
              <a:rPr lang="ja-JP" altLang="en-US" dirty="0"/>
              <a:t> </a:t>
            </a:r>
            <a:r>
              <a:rPr lang="ja-JP" altLang="en-US" u="sng" dirty="0">
                <a:solidFill>
                  <a:srgbClr val="FF0000"/>
                </a:solidFill>
              </a:rPr>
              <a:t>統合失調症</a:t>
            </a:r>
            <a:r>
              <a:rPr lang="en-US" altLang="ja-JP" dirty="0"/>
              <a:t>(schizophrenia)</a:t>
            </a:r>
            <a:r>
              <a:rPr lang="ja-JP" altLang="en-US" dirty="0"/>
              <a:t>のシステム的解明とその医療・介護への応用</a:t>
            </a:r>
            <a:endParaRPr lang="en-US" altLang="ja-JP" dirty="0"/>
          </a:p>
          <a:p>
            <a:pPr lvl="1"/>
            <a:r>
              <a:rPr lang="ja-JP" altLang="en-US" dirty="0"/>
              <a:t> 失語症</a:t>
            </a:r>
            <a:r>
              <a:rPr lang="en-US" altLang="ja-JP" dirty="0"/>
              <a:t>(aphasia)</a:t>
            </a:r>
            <a:r>
              <a:rPr lang="ja-JP" altLang="en-US" dirty="0"/>
              <a:t>のシステム的解明とその医療・介護への応用</a:t>
            </a:r>
            <a:endParaRPr lang="en-US" altLang="ja-JP" dirty="0"/>
          </a:p>
          <a:p>
            <a:pPr marL="0" indent="0">
              <a:buNone/>
            </a:pPr>
            <a:r>
              <a:rPr lang="en-US" altLang="ja-JP" dirty="0"/>
              <a:t>    </a:t>
            </a:r>
            <a:r>
              <a:rPr lang="en-US" altLang="ja-JP" dirty="0">
                <a:sym typeface="Wingdings" pitchFamily="2" charset="2"/>
              </a:rPr>
              <a:t> </a:t>
            </a:r>
            <a:r>
              <a:rPr lang="en-US" altLang="ja-JP" sz="3600" b="1" u="sng" dirty="0" err="1">
                <a:solidFill>
                  <a:srgbClr val="0070C0"/>
                </a:solidFill>
                <a:sym typeface="Wingdings" pitchFamily="2" charset="2"/>
              </a:rPr>
              <a:t>QoL</a:t>
            </a:r>
            <a:r>
              <a:rPr lang="en-US" altLang="ja-JP" dirty="0">
                <a:solidFill>
                  <a:srgbClr val="0070C0"/>
                </a:solidFill>
                <a:sym typeface="Wingdings" pitchFamily="2" charset="2"/>
              </a:rPr>
              <a:t> (Quality of Life) </a:t>
            </a:r>
            <a:r>
              <a:rPr lang="ja-JP" altLang="en-US" dirty="0">
                <a:solidFill>
                  <a:srgbClr val="0070C0"/>
                </a:solidFill>
                <a:sym typeface="Wingdings" pitchFamily="2" charset="2"/>
              </a:rPr>
              <a:t>の向上</a:t>
            </a:r>
            <a:endParaRPr lang="en-US" altLang="ja-JP" dirty="0">
              <a:solidFill>
                <a:srgbClr val="0070C0"/>
              </a:solidFill>
            </a:endParaRPr>
          </a:p>
          <a:p>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15</a:t>
            </a:fld>
            <a:endParaRPr kumimoji="1" lang="ja-JP" altLang="en-US"/>
          </a:p>
        </p:txBody>
      </p:sp>
    </p:spTree>
    <p:extLst>
      <p:ext uri="{BB962C8B-B14F-4D97-AF65-F5344CB8AC3E}">
        <p14:creationId xmlns:p14="http://schemas.microsoft.com/office/powerpoint/2010/main" val="60630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６．</a:t>
            </a:r>
            <a:r>
              <a:rPr lang="ja-JP" altLang="en-US" dirty="0"/>
              <a:t>知識科学に関する研究</a:t>
            </a:r>
            <a:endParaRPr kumimoji="1" lang="ja-JP" altLang="en-US" dirty="0"/>
          </a:p>
        </p:txBody>
      </p:sp>
      <p:sp>
        <p:nvSpPr>
          <p:cNvPr id="3" name="コンテンツ プレースホルダー 2"/>
          <p:cNvSpPr>
            <a:spLocks noGrp="1"/>
          </p:cNvSpPr>
          <p:nvPr>
            <p:ph idx="1"/>
          </p:nvPr>
        </p:nvSpPr>
        <p:spPr>
          <a:xfrm>
            <a:off x="323528" y="1600200"/>
            <a:ext cx="8640960" cy="4756150"/>
          </a:xfrm>
        </p:spPr>
        <p:txBody>
          <a:bodyPr>
            <a:normAutofit fontScale="92500" lnSpcReduction="20000"/>
          </a:bodyPr>
          <a:lstStyle/>
          <a:p>
            <a:r>
              <a:rPr kumimoji="1" lang="ja-JP" altLang="en-US" dirty="0">
                <a:solidFill>
                  <a:srgbClr val="0432FF"/>
                </a:solidFill>
              </a:rPr>
              <a:t>知的</a:t>
            </a:r>
            <a:r>
              <a:rPr kumimoji="1" lang="ja-JP" altLang="en-US" dirty="0"/>
              <a:t>情報検索（速さ・巧妙さ・力強さ）</a:t>
            </a:r>
            <a:endParaRPr kumimoji="1" lang="en-US" altLang="ja-JP" dirty="0"/>
          </a:p>
          <a:p>
            <a:r>
              <a:rPr lang="ja-JP" altLang="en-US" dirty="0"/>
              <a:t>人に</a:t>
            </a:r>
            <a:r>
              <a:rPr lang="ja-JP" altLang="en-US" dirty="0">
                <a:solidFill>
                  <a:srgbClr val="0432FF"/>
                </a:solidFill>
              </a:rPr>
              <a:t>優しい</a:t>
            </a:r>
            <a:r>
              <a:rPr lang="ja-JP" altLang="en-US" dirty="0"/>
              <a:t>配慮ある協同的検索（エピソード記憶に基づく知的検索）</a:t>
            </a:r>
            <a:endParaRPr lang="en-US" altLang="ja-JP" dirty="0"/>
          </a:p>
          <a:p>
            <a:r>
              <a:rPr lang="en-US" altLang="ja-JP" dirty="0"/>
              <a:t>Web</a:t>
            </a:r>
            <a:r>
              <a:rPr lang="ja-JP" altLang="en-US" dirty="0"/>
              <a:t>マイニング（厖大な</a:t>
            </a:r>
            <a:r>
              <a:rPr lang="en-US" altLang="ja-JP" dirty="0"/>
              <a:t>Web</a:t>
            </a:r>
            <a:r>
              <a:rPr lang="ja-JP" altLang="en-US" dirty="0"/>
              <a:t>データ群から何を見出せるのか？）</a:t>
            </a:r>
            <a:endParaRPr lang="en-US" altLang="ja-JP" dirty="0"/>
          </a:p>
          <a:p>
            <a:r>
              <a:rPr lang="en-US" altLang="ja-JP" dirty="0">
                <a:solidFill>
                  <a:srgbClr val="0432FF"/>
                </a:solidFill>
              </a:rPr>
              <a:t>Semantic</a:t>
            </a:r>
            <a:r>
              <a:rPr lang="en-US" altLang="ja-JP" dirty="0"/>
              <a:t> Web &amp; Semantic Computing</a:t>
            </a:r>
            <a:br>
              <a:rPr lang="en-US" altLang="ja-JP" dirty="0"/>
            </a:br>
            <a:r>
              <a:rPr lang="en-US" altLang="ja-JP" dirty="0"/>
              <a:t>(UNL; Universal Networking Language)</a:t>
            </a:r>
          </a:p>
          <a:p>
            <a:r>
              <a:rPr lang="ja-JP" altLang="en-US" dirty="0"/>
              <a:t>データサイエンス</a:t>
            </a:r>
            <a:r>
              <a:rPr lang="en-US" altLang="ja-JP" dirty="0"/>
              <a:t>(</a:t>
            </a:r>
            <a:r>
              <a:rPr lang="ja-JP" altLang="en-US" dirty="0"/>
              <a:t>応用統計学</a:t>
            </a:r>
            <a:r>
              <a:rPr lang="en-US" altLang="ja-JP" dirty="0"/>
              <a:t>)</a:t>
            </a:r>
            <a:br>
              <a:rPr lang="en-US" altLang="ja-JP" dirty="0"/>
            </a:br>
            <a:r>
              <a:rPr lang="ja-JP" altLang="en-US" dirty="0"/>
              <a:t>　　　⇒ ビッグデータ解析 </a:t>
            </a:r>
            <a:r>
              <a:rPr lang="en-US" altLang="ja-JP" dirty="0"/>
              <a:t>by </a:t>
            </a:r>
            <a:r>
              <a:rPr lang="ja-JP" altLang="en-US" dirty="0"/>
              <a:t>機械学習手法</a:t>
            </a:r>
            <a:br>
              <a:rPr lang="en-US" altLang="ja-JP" dirty="0"/>
            </a:br>
            <a:r>
              <a:rPr lang="ja-JP" altLang="en-US" dirty="0"/>
              <a:t>　　　⇒ </a:t>
            </a:r>
            <a:r>
              <a:rPr lang="ja-JP" altLang="en-US">
                <a:solidFill>
                  <a:srgbClr val="0432FF"/>
                </a:solidFill>
              </a:rPr>
              <a:t>オープンデータ</a:t>
            </a:r>
            <a:r>
              <a:rPr lang="ja-JP" altLang="en-US"/>
              <a:t>活用（医療データなど）</a:t>
            </a:r>
            <a:endParaRPr lang="en-US" altLang="ja-JP" dirty="0"/>
          </a:p>
          <a:p>
            <a:pPr lvl="3"/>
            <a:r>
              <a:rPr kumimoji="1" lang="en-US" altLang="ja-JP" dirty="0"/>
              <a:t>Weka</a:t>
            </a:r>
            <a:r>
              <a:rPr kumimoji="1" lang="ja-JP" altLang="en-US" dirty="0" err="1"/>
              <a:t>，</a:t>
            </a:r>
            <a:r>
              <a:rPr kumimoji="1" lang="en-US" altLang="ja-JP" dirty="0"/>
              <a:t>R</a:t>
            </a:r>
            <a:r>
              <a:rPr kumimoji="1" lang="ja-JP" altLang="en-US" dirty="0" err="1"/>
              <a:t>，</a:t>
            </a:r>
            <a:r>
              <a:rPr kumimoji="1" lang="en-US" altLang="ja-JP" dirty="0"/>
              <a:t>Python</a:t>
            </a:r>
            <a:r>
              <a:rPr kumimoji="1" lang="ja-JP" altLang="en-US" dirty="0"/>
              <a:t>など</a:t>
            </a:r>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16</a:t>
            </a:fld>
            <a:endParaRPr kumimoji="1" lang="ja-JP" altLang="en-US"/>
          </a:p>
        </p:txBody>
      </p:sp>
    </p:spTree>
    <p:extLst>
      <p:ext uri="{BB962C8B-B14F-4D97-AF65-F5344CB8AC3E}">
        <p14:creationId xmlns:p14="http://schemas.microsoft.com/office/powerpoint/2010/main" val="21367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7. SE</a:t>
            </a:r>
            <a:r>
              <a:rPr kumimoji="1" lang="ja-JP" altLang="en-US" dirty="0"/>
              <a:t>に関する研究</a:t>
            </a:r>
          </a:p>
        </p:txBody>
      </p:sp>
      <p:sp>
        <p:nvSpPr>
          <p:cNvPr id="3" name="コンテンツ プレースホルダー 2"/>
          <p:cNvSpPr>
            <a:spLocks noGrp="1"/>
          </p:cNvSpPr>
          <p:nvPr>
            <p:ph idx="1"/>
          </p:nvPr>
        </p:nvSpPr>
        <p:spPr>
          <a:xfrm>
            <a:off x="457200" y="1600200"/>
            <a:ext cx="8435280" cy="4525963"/>
          </a:xfrm>
        </p:spPr>
        <p:txBody>
          <a:bodyPr>
            <a:normAutofit/>
          </a:bodyPr>
          <a:lstStyle/>
          <a:p>
            <a:r>
              <a:rPr kumimoji="1" lang="ja-JP" altLang="en-US" dirty="0"/>
              <a:t>仕様書を</a:t>
            </a:r>
            <a:r>
              <a:rPr kumimoji="1" lang="en-US" altLang="ja-JP" dirty="0"/>
              <a:t>UML/</a:t>
            </a:r>
            <a:r>
              <a:rPr kumimoji="1" lang="en-US" altLang="ja-JP" dirty="0" err="1"/>
              <a:t>SysML</a:t>
            </a:r>
            <a:r>
              <a:rPr kumimoji="1" lang="ja-JP" altLang="en-US" dirty="0"/>
              <a:t>に変換するシステム</a:t>
            </a:r>
            <a:endParaRPr kumimoji="1" lang="en-US" altLang="ja-JP" dirty="0"/>
          </a:p>
          <a:p>
            <a:r>
              <a:rPr lang="ja-JP" altLang="en-US" dirty="0"/>
              <a:t>仕様書の論理的妥当性を確認するシステム</a:t>
            </a:r>
            <a:endParaRPr lang="en-US" altLang="ja-JP" dirty="0"/>
          </a:p>
          <a:p>
            <a:pPr lvl="1"/>
            <a:r>
              <a:rPr lang="ja-JP" altLang="en-US" dirty="0"/>
              <a:t>仕様書自体の無矛盾性を検証</a:t>
            </a:r>
            <a:endParaRPr lang="en-US" altLang="ja-JP" dirty="0"/>
          </a:p>
          <a:p>
            <a:pPr lvl="1"/>
            <a:r>
              <a:rPr lang="ja-JP" altLang="en-US" dirty="0"/>
              <a:t>仕様書、設計図（</a:t>
            </a:r>
            <a:r>
              <a:rPr lang="en-US" altLang="ja-JP" dirty="0"/>
              <a:t>UML)</a:t>
            </a:r>
            <a:r>
              <a:rPr lang="ja-JP" altLang="en-US" dirty="0"/>
              <a:t>およびソースコードの対応</a:t>
            </a:r>
            <a:endParaRPr lang="en-US" altLang="ja-JP" dirty="0"/>
          </a:p>
          <a:p>
            <a:r>
              <a:rPr lang="ja-JP" altLang="en-US" dirty="0"/>
              <a:t>仕様書の品質向上の研究</a:t>
            </a:r>
            <a:endParaRPr lang="en-US" altLang="ja-JP" dirty="0"/>
          </a:p>
          <a:p>
            <a:r>
              <a:rPr lang="ja-JP" altLang="en-US" dirty="0"/>
              <a:t>人工知能の妥当性・倫理性の検証</a:t>
            </a:r>
            <a:endParaRPr lang="en-US" altLang="ja-JP" dirty="0"/>
          </a:p>
          <a:p>
            <a:r>
              <a:rPr lang="en-US" altLang="ja-JP" dirty="0"/>
              <a:t>Systems Engineering</a:t>
            </a:r>
            <a:r>
              <a:rPr lang="ja-JP" altLang="en-US" dirty="0"/>
              <a:t>の</a:t>
            </a:r>
            <a:r>
              <a:rPr lang="ja-JP" altLang="en-US" dirty="0">
                <a:solidFill>
                  <a:srgbClr val="0432FF"/>
                </a:solidFill>
              </a:rPr>
              <a:t>教育カリキュラム開発</a:t>
            </a:r>
            <a:endParaRPr lang="en-US" altLang="ja-JP" dirty="0">
              <a:solidFill>
                <a:srgbClr val="0432FF"/>
              </a:solidFill>
            </a:endParaRPr>
          </a:p>
          <a:p>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17</a:t>
            </a:fld>
            <a:endParaRPr kumimoji="1" lang="ja-JP" altLang="en-US"/>
          </a:p>
        </p:txBody>
      </p:sp>
    </p:spTree>
    <p:extLst>
      <p:ext uri="{BB962C8B-B14F-4D97-AF65-F5344CB8AC3E}">
        <p14:creationId xmlns:p14="http://schemas.microsoft.com/office/powerpoint/2010/main" val="104898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６．その他</a:t>
            </a:r>
          </a:p>
        </p:txBody>
      </p:sp>
      <p:sp>
        <p:nvSpPr>
          <p:cNvPr id="3" name="コンテンツ プレースホルダー 2"/>
          <p:cNvSpPr>
            <a:spLocks noGrp="1"/>
          </p:cNvSpPr>
          <p:nvPr>
            <p:ph idx="1"/>
          </p:nvPr>
        </p:nvSpPr>
        <p:spPr>
          <a:xfrm>
            <a:off x="323528" y="1600200"/>
            <a:ext cx="8496944" cy="4525963"/>
          </a:xfrm>
        </p:spPr>
        <p:txBody>
          <a:bodyPr/>
          <a:lstStyle/>
          <a:p>
            <a:r>
              <a:rPr kumimoji="1" lang="en-US" altLang="ja-JP" dirty="0"/>
              <a:t>Any research themes in which you are interested are welcome, </a:t>
            </a:r>
            <a:r>
              <a:rPr kumimoji="1" lang="en-US" altLang="ja-JP" i="1" u="sng" dirty="0"/>
              <a:t>only if</a:t>
            </a:r>
            <a:r>
              <a:rPr kumimoji="1" lang="en-US" altLang="ja-JP" dirty="0"/>
              <a:t> you can persuade me that your research theme is one of important or exiting ones in CS. </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18</a:t>
            </a:fld>
            <a:endParaRPr kumimoji="1" lang="ja-JP" altLang="en-US"/>
          </a:p>
        </p:txBody>
      </p:sp>
      <p:sp>
        <p:nvSpPr>
          <p:cNvPr id="6" name="テキスト ボックス 5"/>
          <p:cNvSpPr txBox="1"/>
          <p:nvPr/>
        </p:nvSpPr>
        <p:spPr>
          <a:xfrm>
            <a:off x="827584" y="4371837"/>
            <a:ext cx="7488832" cy="1477328"/>
          </a:xfrm>
          <a:prstGeom prst="rect">
            <a:avLst/>
          </a:prstGeom>
          <a:noFill/>
        </p:spPr>
        <p:txBody>
          <a:bodyPr wrap="square" rtlCol="0">
            <a:spAutoFit/>
          </a:bodyPr>
          <a:lstStyle/>
          <a:p>
            <a:r>
              <a:rPr kumimoji="1" lang="en-US" altLang="ja-JP" dirty="0"/>
              <a:t>【</a:t>
            </a:r>
            <a:r>
              <a:rPr kumimoji="1" lang="ja-JP" altLang="en-US" dirty="0"/>
              <a:t>亀田の独り言</a:t>
            </a:r>
            <a:r>
              <a:rPr kumimoji="1" lang="en-US" altLang="ja-JP" dirty="0"/>
              <a:t>】</a:t>
            </a:r>
            <a:endParaRPr lang="en-US" altLang="ja-JP" dirty="0"/>
          </a:p>
          <a:p>
            <a:r>
              <a:rPr kumimoji="1" lang="ja-JP" altLang="en-US" dirty="0"/>
              <a:t>　・</a:t>
            </a:r>
            <a:r>
              <a:rPr kumimoji="1" lang="en-US" altLang="ja-JP" dirty="0"/>
              <a:t>Cloud Computing System </a:t>
            </a:r>
            <a:r>
              <a:rPr kumimoji="1" lang="ja-JP" altLang="en-US" dirty="0"/>
              <a:t>上にアプリを構築したいなぁ～。</a:t>
            </a:r>
            <a:endParaRPr kumimoji="1" lang="en-US" altLang="ja-JP" dirty="0"/>
          </a:p>
          <a:p>
            <a:r>
              <a:rPr lang="ja-JP" altLang="en-US" dirty="0"/>
              <a:t>　・</a:t>
            </a:r>
            <a:r>
              <a:rPr lang="en-US" altLang="ja-JP" dirty="0" err="1"/>
              <a:t>RoboCup</a:t>
            </a:r>
            <a:r>
              <a:rPr lang="ja-JP" altLang="en-US" dirty="0"/>
              <a:t>も頑張るぞぉ！</a:t>
            </a:r>
            <a:endParaRPr lang="en-US" altLang="ja-JP" dirty="0"/>
          </a:p>
          <a:p>
            <a:r>
              <a:rPr kumimoji="1" lang="ja-JP" altLang="en-US" dirty="0"/>
              <a:t>　・</a:t>
            </a:r>
            <a:r>
              <a:rPr kumimoji="1" lang="en-US" altLang="ja-JP" dirty="0" err="1"/>
              <a:t>Greenfoot</a:t>
            </a:r>
            <a:r>
              <a:rPr kumimoji="1" lang="ja-JP" altLang="en-US" dirty="0"/>
              <a:t>もそろそろ世の中に出していこう</a:t>
            </a:r>
            <a:r>
              <a:rPr kumimoji="1" lang="ja-JP" altLang="en-US"/>
              <a:t>かなぁ。</a:t>
            </a:r>
            <a:endParaRPr lang="en-US" altLang="ja-JP" dirty="0"/>
          </a:p>
          <a:p>
            <a:r>
              <a:rPr kumimoji="1" lang="ja-JP" altLang="en-US"/>
              <a:t>　・ブロックチェーンや</a:t>
            </a:r>
            <a:r>
              <a:rPr lang="ja-JP" altLang="en-US"/>
              <a:t>拡張現実</a:t>
            </a:r>
            <a:r>
              <a:rPr lang="en-US" altLang="ja-JP" dirty="0"/>
              <a:t>AR</a:t>
            </a:r>
            <a:r>
              <a:rPr lang="ja-JP" altLang="en-US"/>
              <a:t>もやってる</a:t>
            </a:r>
            <a:r>
              <a:rPr lang="ja-JP" altLang="en-US" dirty="0"/>
              <a:t>よ！</a:t>
            </a:r>
            <a:endParaRPr kumimoji="1" lang="ja-JP" altLang="en-US" dirty="0"/>
          </a:p>
        </p:txBody>
      </p:sp>
    </p:spTree>
    <p:extLst>
      <p:ext uri="{BB962C8B-B14F-4D97-AF65-F5344CB8AC3E}">
        <p14:creationId xmlns:p14="http://schemas.microsoft.com/office/powerpoint/2010/main" val="295197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kumimoji="1" lang="ja-JP" altLang="en-US" dirty="0"/>
              <a:t>第</a:t>
            </a:r>
            <a:r>
              <a:rPr lang="ja-JP" altLang="en-US" dirty="0"/>
              <a:t>２</a:t>
            </a:r>
            <a:r>
              <a:rPr kumimoji="1" lang="ja-JP" altLang="en-US" dirty="0"/>
              <a:t>部</a:t>
            </a:r>
          </a:p>
        </p:txBody>
      </p:sp>
      <p:sp>
        <p:nvSpPr>
          <p:cNvPr id="5" name="サブタイトル 4"/>
          <p:cNvSpPr>
            <a:spLocks noGrp="1"/>
          </p:cNvSpPr>
          <p:nvPr>
            <p:ph type="subTitle" idx="1"/>
          </p:nvPr>
        </p:nvSpPr>
        <p:spPr/>
        <p:txBody>
          <a:bodyPr/>
          <a:lstStyle/>
          <a:p>
            <a:r>
              <a:rPr kumimoji="1" lang="ja-JP" altLang="en-US" dirty="0"/>
              <a:t>デモンストレーション編</a:t>
            </a:r>
          </a:p>
        </p:txBody>
      </p:sp>
    </p:spTree>
    <p:extLst>
      <p:ext uri="{BB962C8B-B14F-4D97-AF65-F5344CB8AC3E}">
        <p14:creationId xmlns:p14="http://schemas.microsoft.com/office/powerpoint/2010/main" val="211613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8494E-F4B5-8746-A65C-FA8585A6501B}"/>
              </a:ext>
            </a:extLst>
          </p:cNvPr>
          <p:cNvSpPr>
            <a:spLocks noGrp="1"/>
          </p:cNvSpPr>
          <p:nvPr>
            <p:ph type="title"/>
          </p:nvPr>
        </p:nvSpPr>
        <p:spPr/>
        <p:txBody>
          <a:bodyPr/>
          <a:lstStyle/>
          <a:p>
            <a:r>
              <a:rPr kumimoji="1" lang="ja-JP" altLang="en-US"/>
              <a:t>研究支援教員紹介</a:t>
            </a:r>
          </a:p>
        </p:txBody>
      </p:sp>
      <p:sp>
        <p:nvSpPr>
          <p:cNvPr id="3" name="コンテンツ プレースホルダー 2">
            <a:extLst>
              <a:ext uri="{FF2B5EF4-FFF2-40B4-BE49-F238E27FC236}">
                <a16:creationId xmlns:a16="http://schemas.microsoft.com/office/drawing/2014/main" id="{7BC5F1AC-6DF4-1B4E-8D14-B36036F9DF02}"/>
              </a:ext>
            </a:extLst>
          </p:cNvPr>
          <p:cNvSpPr>
            <a:spLocks noGrp="1"/>
          </p:cNvSpPr>
          <p:nvPr>
            <p:ph idx="1"/>
          </p:nvPr>
        </p:nvSpPr>
        <p:spPr>
          <a:xfrm>
            <a:off x="445432" y="1417638"/>
            <a:ext cx="8579296" cy="4525963"/>
          </a:xfrm>
        </p:spPr>
        <p:txBody>
          <a:bodyPr>
            <a:normAutofit fontScale="92500"/>
          </a:bodyPr>
          <a:lstStyle/>
          <a:p>
            <a:r>
              <a:rPr lang="ja-JP" altLang="en-US" b="1"/>
              <a:t>亀田弘之</a:t>
            </a:r>
            <a:r>
              <a:rPr lang="ja-JP" altLang="en-US"/>
              <a:t>（教授・大学院研究科長）</a:t>
            </a:r>
            <a:endParaRPr lang="en-US" altLang="ja-JP" dirty="0"/>
          </a:p>
          <a:p>
            <a:pPr lvl="1"/>
            <a:r>
              <a:rPr lang="ja-JP" altLang="en-US"/>
              <a:t>出身：東京大学</a:t>
            </a:r>
            <a:endParaRPr lang="en-US" altLang="ja-JP" dirty="0"/>
          </a:p>
          <a:p>
            <a:pPr lvl="1"/>
            <a:r>
              <a:rPr lang="ja-JP" altLang="en-US"/>
              <a:t>研究分野：思考と言語</a:t>
            </a:r>
            <a:br>
              <a:rPr lang="en-US" altLang="ja-JP" dirty="0"/>
            </a:br>
            <a:r>
              <a:rPr lang="ja-JP" altLang="en-US"/>
              <a:t>（応用論理学・応用言語学・認知心理学・医学・教育学）</a:t>
            </a:r>
            <a:endParaRPr lang="en-US" altLang="ja-JP" dirty="0"/>
          </a:p>
          <a:p>
            <a:r>
              <a:rPr lang="ja-JP" altLang="en-US"/>
              <a:t> </a:t>
            </a:r>
            <a:r>
              <a:rPr lang="ja-JP" altLang="en-US" b="1"/>
              <a:t>渡邊紀文</a:t>
            </a:r>
            <a:r>
              <a:rPr lang="ja-JP" altLang="en-US"/>
              <a:t>（実験講師）</a:t>
            </a:r>
            <a:endParaRPr lang="en-US" altLang="ja-JP" dirty="0"/>
          </a:p>
          <a:p>
            <a:pPr lvl="1"/>
            <a:r>
              <a:rPr lang="ja-JP" altLang="en-US"/>
              <a:t>出身：慶應義塾大学</a:t>
            </a:r>
            <a:endParaRPr lang="en-US" altLang="ja-JP" dirty="0"/>
          </a:p>
          <a:p>
            <a:pPr lvl="1"/>
            <a:r>
              <a:rPr lang="ja-JP" altLang="en-US"/>
              <a:t>現職：武蔵野大学</a:t>
            </a:r>
            <a:endParaRPr lang="en-US" altLang="ja-JP" dirty="0"/>
          </a:p>
          <a:p>
            <a:pPr lvl="1"/>
            <a:r>
              <a:rPr lang="ja-JP" altLang="en-US"/>
              <a:t>研究分野：人工知能</a:t>
            </a:r>
            <a:br>
              <a:rPr lang="en-US" altLang="ja-JP" dirty="0"/>
            </a:br>
            <a:r>
              <a:rPr lang="ja-JP" altLang="en-US"/>
              <a:t>（</a:t>
            </a:r>
            <a:r>
              <a:rPr kumimoji="1" lang="ja-JP" altLang="en-US"/>
              <a:t>ニューラルネットワーク）</a:t>
            </a:r>
          </a:p>
        </p:txBody>
      </p:sp>
      <p:sp>
        <p:nvSpPr>
          <p:cNvPr id="4" name="フッター プレースホルダー 3">
            <a:extLst>
              <a:ext uri="{FF2B5EF4-FFF2-40B4-BE49-F238E27FC236}">
                <a16:creationId xmlns:a16="http://schemas.microsoft.com/office/drawing/2014/main" id="{31F35A05-45E4-4C42-8D4E-359653286FF5}"/>
              </a:ext>
            </a:extLst>
          </p:cNvPr>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a:extLst>
              <a:ext uri="{FF2B5EF4-FFF2-40B4-BE49-F238E27FC236}">
                <a16:creationId xmlns:a16="http://schemas.microsoft.com/office/drawing/2014/main" id="{5FC7363B-C7F2-8649-938E-4AA42A7EDD68}"/>
              </a:ext>
            </a:extLst>
          </p:cNvPr>
          <p:cNvSpPr>
            <a:spLocks noGrp="1"/>
          </p:cNvSpPr>
          <p:nvPr>
            <p:ph type="sldNum" sz="quarter" idx="12"/>
          </p:nvPr>
        </p:nvSpPr>
        <p:spPr/>
        <p:txBody>
          <a:bodyPr/>
          <a:lstStyle/>
          <a:p>
            <a:fld id="{2BBC8FCD-157D-49F7-B823-7A32DB7337DA}" type="slidenum">
              <a:rPr kumimoji="1" lang="ja-JP" altLang="en-US" smtClean="0"/>
              <a:pPr/>
              <a:t>2</a:t>
            </a:fld>
            <a:endParaRPr kumimoji="1" lang="ja-JP" altLang="en-US"/>
          </a:p>
        </p:txBody>
      </p:sp>
    </p:spTree>
    <p:extLst>
      <p:ext uri="{BB962C8B-B14F-4D97-AF65-F5344CB8AC3E}">
        <p14:creationId xmlns:p14="http://schemas.microsoft.com/office/powerpoint/2010/main" val="381874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デモ一覧</a:t>
            </a:r>
          </a:p>
        </p:txBody>
      </p:sp>
      <p:sp>
        <p:nvSpPr>
          <p:cNvPr id="3" name="コンテンツ プレースホルダー 2"/>
          <p:cNvSpPr>
            <a:spLocks noGrp="1"/>
          </p:cNvSpPr>
          <p:nvPr>
            <p:ph idx="1"/>
          </p:nvPr>
        </p:nvSpPr>
        <p:spPr/>
        <p:txBody>
          <a:bodyPr>
            <a:normAutofit fontScale="70000" lnSpcReduction="20000"/>
          </a:bodyPr>
          <a:lstStyle/>
          <a:p>
            <a:pPr marL="514350" indent="-514350">
              <a:buFont typeface="+mj-lt"/>
              <a:buAutoNum type="arabicPeriod"/>
            </a:pPr>
            <a:r>
              <a:rPr kumimoji="1" lang="ja-JP" altLang="en-US" dirty="0"/>
              <a:t>癒し系ロボット</a:t>
            </a:r>
            <a:r>
              <a:rPr kumimoji="1" lang="en-US" altLang="ja-JP" dirty="0"/>
              <a:t>PDDIN</a:t>
            </a:r>
            <a:endParaRPr lang="en-US" altLang="ja-JP" dirty="0"/>
          </a:p>
          <a:p>
            <a:pPr marL="914400" lvl="1" indent="-514350"/>
            <a:r>
              <a:rPr kumimoji="1" lang="ja-JP" altLang="en-US" dirty="0"/>
              <a:t>自己の中に感情を持った版</a:t>
            </a:r>
            <a:r>
              <a:rPr kumimoji="1" lang="en-US" altLang="ja-JP" dirty="0"/>
              <a:t>*</a:t>
            </a:r>
          </a:p>
          <a:p>
            <a:pPr marL="914400" lvl="1" indent="-514350"/>
            <a:r>
              <a:rPr lang="ja-JP" altLang="en-US" dirty="0"/>
              <a:t>自己内モデルに基づく他者感情機能搭載版</a:t>
            </a:r>
            <a:endParaRPr lang="en-US" altLang="ja-JP" dirty="0"/>
          </a:p>
          <a:p>
            <a:pPr marL="914400" lvl="1" indent="-514350"/>
            <a:r>
              <a:rPr kumimoji="1" lang="ja-JP" altLang="en-US" dirty="0"/>
              <a:t>人格を備え持った版</a:t>
            </a:r>
            <a:endParaRPr kumimoji="1" lang="en-US" altLang="ja-JP" dirty="0"/>
          </a:p>
          <a:p>
            <a:pPr marL="514350" indent="-514350">
              <a:buFont typeface="+mj-lt"/>
              <a:buAutoNum type="arabicPeriod"/>
            </a:pPr>
            <a:r>
              <a:rPr lang="ja-JP" altLang="en-US" dirty="0"/>
              <a:t>認知リハビリテーションゲーム</a:t>
            </a:r>
            <a:endParaRPr lang="en-US" altLang="ja-JP" dirty="0"/>
          </a:p>
          <a:p>
            <a:pPr marL="914400" lvl="1" indent="-514350"/>
            <a:r>
              <a:rPr lang="ja-JP" altLang="en-US" dirty="0"/>
              <a:t>試作版</a:t>
            </a:r>
            <a:r>
              <a:rPr lang="en-US" altLang="ja-JP" dirty="0"/>
              <a:t>*</a:t>
            </a:r>
          </a:p>
          <a:p>
            <a:pPr marL="914400" lvl="1" indent="-514350"/>
            <a:r>
              <a:rPr lang="en-US" altLang="ja-JP" dirty="0"/>
              <a:t>J-Cores </a:t>
            </a:r>
          </a:p>
          <a:p>
            <a:pPr marL="514350" indent="-514350">
              <a:buFont typeface="+mj-lt"/>
              <a:buAutoNum type="arabicPeriod"/>
            </a:pPr>
            <a:r>
              <a:rPr kumimoji="1" lang="ja-JP" altLang="en-US" dirty="0"/>
              <a:t>未知語獲得システム</a:t>
            </a:r>
            <a:endParaRPr kumimoji="1" lang="en-US" altLang="ja-JP" dirty="0"/>
          </a:p>
          <a:p>
            <a:pPr marL="914400" lvl="1" indent="-514350"/>
            <a:r>
              <a:rPr kumimoji="1" lang="en-US" altLang="ja-JP" dirty="0"/>
              <a:t>UWAS-1 / UWAS-1F</a:t>
            </a:r>
          </a:p>
          <a:p>
            <a:pPr marL="514350" indent="-514350">
              <a:buFont typeface="+mj-lt"/>
              <a:buAutoNum type="arabicPeriod"/>
            </a:pPr>
            <a:r>
              <a:rPr kumimoji="1" lang="ja-JP" altLang="en-US" dirty="0"/>
              <a:t>文法獲得システム</a:t>
            </a:r>
            <a:endParaRPr kumimoji="1" lang="en-US" altLang="ja-JP" dirty="0"/>
          </a:p>
          <a:p>
            <a:pPr marL="914400" lvl="1" indent="-514350"/>
            <a:r>
              <a:rPr lang="en-US" altLang="ja-JP" dirty="0" err="1"/>
              <a:t>Progol</a:t>
            </a:r>
            <a:r>
              <a:rPr lang="en-US" altLang="ja-JP" dirty="0"/>
              <a:t>(</a:t>
            </a:r>
            <a:r>
              <a:rPr lang="ja-JP" altLang="en-US" dirty="0"/>
              <a:t>オリジナル版</a:t>
            </a:r>
            <a:r>
              <a:rPr lang="en-US" altLang="ja-JP" dirty="0"/>
              <a:t>)</a:t>
            </a:r>
          </a:p>
          <a:p>
            <a:pPr marL="914400" lvl="1" indent="-514350"/>
            <a:r>
              <a:rPr kumimoji="1" lang="ja-JP" altLang="en-US" dirty="0"/>
              <a:t>高速化文法獲得システム </a:t>
            </a:r>
            <a:r>
              <a:rPr kumimoji="1" lang="en-US" altLang="ja-JP" dirty="0"/>
              <a:t>fast-GAS</a:t>
            </a:r>
          </a:p>
          <a:p>
            <a:pPr marL="914400" lvl="1" indent="-514350"/>
            <a:r>
              <a:rPr kumimoji="1" lang="en-US" altLang="ja-JP" dirty="0"/>
              <a:t>GAS-J</a:t>
            </a:r>
          </a:p>
          <a:p>
            <a:pPr marL="514350" indent="-514350">
              <a:buFont typeface="+mj-lt"/>
              <a:buAutoNum type="arabicPeriod"/>
            </a:pP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20</a:t>
            </a:fld>
            <a:endParaRPr kumimoji="1" lang="ja-JP" altLang="en-US"/>
          </a:p>
        </p:txBody>
      </p:sp>
    </p:spTree>
    <p:extLst>
      <p:ext uri="{BB962C8B-B14F-4D97-AF65-F5344CB8AC3E}">
        <p14:creationId xmlns:p14="http://schemas.microsoft.com/office/powerpoint/2010/main" val="2422919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１．癒し系ロボット</a:t>
            </a:r>
            <a:r>
              <a:rPr kumimoji="1" lang="en-US" altLang="ja-JP" dirty="0"/>
              <a:t>PDDIN</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21</a:t>
            </a:fld>
            <a:endParaRPr kumimoji="1" lang="ja-JP" altLang="en-US"/>
          </a:p>
        </p:txBody>
      </p:sp>
      <p:pic>
        <p:nvPicPr>
          <p:cNvPr id="6" name="PDDIN_DemoMove_060331.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017819" y="1196752"/>
            <a:ext cx="6866549" cy="5149912"/>
          </a:xfrm>
          <a:prstGeom prst="rect">
            <a:avLst/>
          </a:prstGeom>
        </p:spPr>
      </p:pic>
    </p:spTree>
    <p:extLst>
      <p:ext uri="{BB962C8B-B14F-4D97-AF65-F5344CB8AC3E}">
        <p14:creationId xmlns:p14="http://schemas.microsoft.com/office/powerpoint/2010/main" val="1828714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62273-1743-5946-BD49-98795196C0B7}"/>
              </a:ext>
            </a:extLst>
          </p:cNvPr>
          <p:cNvSpPr>
            <a:spLocks noGrp="1"/>
          </p:cNvSpPr>
          <p:nvPr>
            <p:ph type="title"/>
          </p:nvPr>
        </p:nvSpPr>
        <p:spPr/>
        <p:txBody>
          <a:bodyPr/>
          <a:lstStyle/>
          <a:p>
            <a:r>
              <a:rPr kumimoji="1" lang="ja-JP" altLang="en-US"/>
              <a:t>亀田研究室の癒し系ロボットたち</a:t>
            </a:r>
          </a:p>
        </p:txBody>
      </p:sp>
      <p:pic>
        <p:nvPicPr>
          <p:cNvPr id="7" name="コンテンツ プレースホルダー 6">
            <a:extLst>
              <a:ext uri="{FF2B5EF4-FFF2-40B4-BE49-F238E27FC236}">
                <a16:creationId xmlns:a16="http://schemas.microsoft.com/office/drawing/2014/main" id="{367D93A8-E644-B841-96C9-04C20B2854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フッター プレースホルダー 3">
            <a:extLst>
              <a:ext uri="{FF2B5EF4-FFF2-40B4-BE49-F238E27FC236}">
                <a16:creationId xmlns:a16="http://schemas.microsoft.com/office/drawing/2014/main" id="{DF7E2244-C76F-D845-908E-BF6ACB3D1033}"/>
              </a:ext>
            </a:extLst>
          </p:cNvPr>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a:extLst>
              <a:ext uri="{FF2B5EF4-FFF2-40B4-BE49-F238E27FC236}">
                <a16:creationId xmlns:a16="http://schemas.microsoft.com/office/drawing/2014/main" id="{48777E65-D769-E341-9D58-D9EB47227445}"/>
              </a:ext>
            </a:extLst>
          </p:cNvPr>
          <p:cNvSpPr>
            <a:spLocks noGrp="1"/>
          </p:cNvSpPr>
          <p:nvPr>
            <p:ph type="sldNum" sz="quarter" idx="12"/>
          </p:nvPr>
        </p:nvSpPr>
        <p:spPr/>
        <p:txBody>
          <a:bodyPr/>
          <a:lstStyle/>
          <a:p>
            <a:fld id="{2BBC8FCD-157D-49F7-B823-7A32DB7337DA}" type="slidenum">
              <a:rPr kumimoji="1" lang="ja-JP" altLang="en-US" smtClean="0"/>
              <a:pPr/>
              <a:t>22</a:t>
            </a:fld>
            <a:endParaRPr kumimoji="1" lang="ja-JP" altLang="en-US"/>
          </a:p>
        </p:txBody>
      </p:sp>
    </p:spTree>
    <p:extLst>
      <p:ext uri="{BB962C8B-B14F-4D97-AF65-F5344CB8AC3E}">
        <p14:creationId xmlns:p14="http://schemas.microsoft.com/office/powerpoint/2010/main" val="617137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4313" y="3714750"/>
            <a:ext cx="869950" cy="366713"/>
          </a:xfrm>
          <a:prstGeom prst="rect">
            <a:avLst/>
          </a:prstGeom>
          <a:noFill/>
          <a:ln w="9525">
            <a:noFill/>
            <a:miter lim="800000"/>
            <a:headEnd/>
            <a:tailEnd/>
          </a:ln>
        </p:spPr>
        <p:txBody>
          <a:bodyPr wrap="none">
            <a:spAutoFit/>
          </a:bodyPr>
          <a:lstStyle/>
          <a:p>
            <a:r>
              <a:rPr lang="ja-JP" altLang="en-US" b="1"/>
              <a:t>対話者</a:t>
            </a:r>
          </a:p>
        </p:txBody>
      </p:sp>
      <p:sp>
        <p:nvSpPr>
          <p:cNvPr id="6147" name="Rectangle 3"/>
          <p:cNvSpPr>
            <a:spLocks noChangeArrowheads="1"/>
          </p:cNvSpPr>
          <p:nvPr/>
        </p:nvSpPr>
        <p:spPr bwMode="auto">
          <a:xfrm>
            <a:off x="2000250" y="3571875"/>
            <a:ext cx="1143000" cy="714375"/>
          </a:xfrm>
          <a:prstGeom prst="rect">
            <a:avLst/>
          </a:prstGeom>
          <a:noFill/>
          <a:ln w="9525">
            <a:solidFill>
              <a:schemeClr val="tx1"/>
            </a:solidFill>
            <a:miter lim="800000"/>
            <a:headEnd/>
            <a:tailEnd/>
          </a:ln>
        </p:spPr>
        <p:txBody>
          <a:bodyPr wrap="none" anchor="ctr"/>
          <a:lstStyle/>
          <a:p>
            <a:pPr algn="ctr"/>
            <a:r>
              <a:rPr lang="ja-JP" altLang="en-US" b="1"/>
              <a:t>音声入力</a:t>
            </a:r>
            <a:endParaRPr lang="en-US" altLang="ja-JP" b="1"/>
          </a:p>
          <a:p>
            <a:pPr algn="ctr"/>
            <a:r>
              <a:rPr lang="ja-JP" altLang="en-US" b="1"/>
              <a:t>機能</a:t>
            </a:r>
          </a:p>
        </p:txBody>
      </p:sp>
      <p:sp>
        <p:nvSpPr>
          <p:cNvPr id="6148" name="Rectangle 4"/>
          <p:cNvSpPr>
            <a:spLocks noChangeArrowheads="1"/>
          </p:cNvSpPr>
          <p:nvPr/>
        </p:nvSpPr>
        <p:spPr bwMode="auto">
          <a:xfrm>
            <a:off x="3786188" y="3571875"/>
            <a:ext cx="1439862" cy="719138"/>
          </a:xfrm>
          <a:prstGeom prst="rect">
            <a:avLst/>
          </a:prstGeom>
          <a:noFill/>
          <a:ln w="9525">
            <a:solidFill>
              <a:schemeClr val="tx1"/>
            </a:solidFill>
            <a:miter lim="800000"/>
            <a:headEnd/>
            <a:tailEnd/>
          </a:ln>
        </p:spPr>
        <p:txBody>
          <a:bodyPr wrap="none" anchor="ctr"/>
          <a:lstStyle/>
          <a:p>
            <a:pPr algn="ctr"/>
            <a:r>
              <a:rPr lang="ja-JP" altLang="en-US" b="1"/>
              <a:t>発話内容</a:t>
            </a:r>
          </a:p>
          <a:p>
            <a:pPr algn="ctr"/>
            <a:r>
              <a:rPr lang="ja-JP" altLang="en-US" b="1"/>
              <a:t>解析機能</a:t>
            </a:r>
          </a:p>
        </p:txBody>
      </p:sp>
      <p:sp>
        <p:nvSpPr>
          <p:cNvPr id="6149" name="Rectangle 5"/>
          <p:cNvSpPr>
            <a:spLocks noChangeArrowheads="1"/>
          </p:cNvSpPr>
          <p:nvPr/>
        </p:nvSpPr>
        <p:spPr bwMode="auto">
          <a:xfrm>
            <a:off x="3429000" y="2143125"/>
            <a:ext cx="1584325" cy="433388"/>
          </a:xfrm>
          <a:prstGeom prst="rect">
            <a:avLst/>
          </a:prstGeom>
          <a:noFill/>
          <a:ln w="9525">
            <a:solidFill>
              <a:schemeClr val="tx1"/>
            </a:solidFill>
            <a:miter lim="800000"/>
            <a:headEnd/>
            <a:tailEnd/>
          </a:ln>
        </p:spPr>
        <p:txBody>
          <a:bodyPr wrap="none" anchor="ctr"/>
          <a:lstStyle/>
          <a:p>
            <a:pPr algn="ctr"/>
            <a:r>
              <a:rPr lang="ja-JP" altLang="en-US" b="1"/>
              <a:t>感情制御機能</a:t>
            </a:r>
          </a:p>
        </p:txBody>
      </p:sp>
      <p:sp>
        <p:nvSpPr>
          <p:cNvPr id="6150" name="Rectangle 6"/>
          <p:cNvSpPr>
            <a:spLocks noChangeArrowheads="1"/>
          </p:cNvSpPr>
          <p:nvPr/>
        </p:nvSpPr>
        <p:spPr bwMode="auto">
          <a:xfrm>
            <a:off x="4357688" y="5715000"/>
            <a:ext cx="2805112" cy="647700"/>
          </a:xfrm>
          <a:prstGeom prst="rect">
            <a:avLst/>
          </a:prstGeom>
          <a:noFill/>
          <a:ln w="9525">
            <a:solidFill>
              <a:schemeClr val="tx1"/>
            </a:solidFill>
            <a:miter lim="800000"/>
            <a:headEnd/>
            <a:tailEnd/>
          </a:ln>
        </p:spPr>
        <p:txBody>
          <a:bodyPr wrap="none" anchor="ctr"/>
          <a:lstStyle/>
          <a:p>
            <a:pPr algn="ctr"/>
            <a:r>
              <a:rPr lang="ja-JP" altLang="en-US" b="1"/>
              <a:t>ふるまいのプランニング</a:t>
            </a:r>
          </a:p>
          <a:p>
            <a:pPr algn="ctr"/>
            <a:r>
              <a:rPr lang="ja-JP" altLang="en-US" b="1"/>
              <a:t>学習機能</a:t>
            </a:r>
          </a:p>
        </p:txBody>
      </p:sp>
      <p:sp>
        <p:nvSpPr>
          <p:cNvPr id="6151" name="Rectangle 7"/>
          <p:cNvSpPr>
            <a:spLocks noChangeArrowheads="1"/>
          </p:cNvSpPr>
          <p:nvPr/>
        </p:nvSpPr>
        <p:spPr bwMode="auto">
          <a:xfrm>
            <a:off x="6072188" y="2857500"/>
            <a:ext cx="1944687" cy="433388"/>
          </a:xfrm>
          <a:prstGeom prst="rect">
            <a:avLst/>
          </a:prstGeom>
          <a:noFill/>
          <a:ln w="9525">
            <a:solidFill>
              <a:schemeClr val="tx1"/>
            </a:solidFill>
            <a:miter lim="800000"/>
            <a:headEnd/>
            <a:tailEnd/>
          </a:ln>
        </p:spPr>
        <p:txBody>
          <a:bodyPr wrap="none" anchor="ctr"/>
          <a:lstStyle/>
          <a:p>
            <a:pPr algn="ctr"/>
            <a:r>
              <a:rPr lang="ja-JP" altLang="en-US" b="1"/>
              <a:t>発話内容決定機能</a:t>
            </a:r>
          </a:p>
        </p:txBody>
      </p:sp>
      <p:sp>
        <p:nvSpPr>
          <p:cNvPr id="6152" name="Rectangle 8"/>
          <p:cNvSpPr>
            <a:spLocks noChangeArrowheads="1"/>
          </p:cNvSpPr>
          <p:nvPr/>
        </p:nvSpPr>
        <p:spPr bwMode="auto">
          <a:xfrm>
            <a:off x="1857375" y="5214938"/>
            <a:ext cx="1658938" cy="433387"/>
          </a:xfrm>
          <a:prstGeom prst="rect">
            <a:avLst/>
          </a:prstGeom>
          <a:noFill/>
          <a:ln w="3175">
            <a:solidFill>
              <a:schemeClr val="tx1"/>
            </a:solidFill>
            <a:miter lim="800000"/>
            <a:headEnd/>
            <a:tailEnd/>
          </a:ln>
        </p:spPr>
        <p:txBody>
          <a:bodyPr wrap="none" anchor="ctr"/>
          <a:lstStyle/>
          <a:p>
            <a:pPr algn="ctr"/>
            <a:r>
              <a:rPr lang="ja-JP" altLang="en-US" b="1"/>
              <a:t>動作決定機能</a:t>
            </a:r>
          </a:p>
        </p:txBody>
      </p:sp>
      <p:sp>
        <p:nvSpPr>
          <p:cNvPr id="6153" name="Rectangle 9" descr="右上がり対角線 (太)"/>
          <p:cNvSpPr>
            <a:spLocks noChangeArrowheads="1"/>
          </p:cNvSpPr>
          <p:nvPr/>
        </p:nvSpPr>
        <p:spPr bwMode="auto">
          <a:xfrm>
            <a:off x="4214813" y="714375"/>
            <a:ext cx="2376487" cy="433388"/>
          </a:xfrm>
          <a:prstGeom prst="rect">
            <a:avLst/>
          </a:prstGeom>
          <a:pattFill prst="wdUpDiag">
            <a:fgClr>
              <a:schemeClr val="tx2">
                <a:alpha val="14117"/>
              </a:schemeClr>
            </a:fgClr>
            <a:bgClr>
              <a:schemeClr val="bg1">
                <a:alpha val="14117"/>
              </a:schemeClr>
            </a:bgClr>
          </a:pattFill>
          <a:ln w="3175">
            <a:solidFill>
              <a:schemeClr val="tx1"/>
            </a:solidFill>
            <a:miter lim="800000"/>
            <a:headEnd/>
            <a:tailEnd/>
          </a:ln>
        </p:spPr>
        <p:txBody>
          <a:bodyPr wrap="none" anchor="ctr"/>
          <a:lstStyle/>
          <a:p>
            <a:pPr algn="ctr"/>
            <a:r>
              <a:rPr lang="ja-JP" altLang="en-US" b="1"/>
              <a:t>感情音声発話機能</a:t>
            </a:r>
          </a:p>
        </p:txBody>
      </p:sp>
      <p:sp>
        <p:nvSpPr>
          <p:cNvPr id="6154" name="Rectangle 10"/>
          <p:cNvSpPr>
            <a:spLocks noChangeArrowheads="1"/>
          </p:cNvSpPr>
          <p:nvPr/>
        </p:nvSpPr>
        <p:spPr bwMode="auto">
          <a:xfrm>
            <a:off x="6715125" y="1214438"/>
            <a:ext cx="2232025" cy="647700"/>
          </a:xfrm>
          <a:prstGeom prst="rect">
            <a:avLst/>
          </a:prstGeom>
          <a:noFill/>
          <a:ln w="9525">
            <a:solidFill>
              <a:schemeClr val="tx1"/>
            </a:solidFill>
            <a:miter lim="800000"/>
            <a:headEnd/>
            <a:tailEnd/>
          </a:ln>
        </p:spPr>
        <p:txBody>
          <a:bodyPr wrap="none" anchor="ctr"/>
          <a:lstStyle/>
          <a:p>
            <a:pPr algn="ctr"/>
            <a:r>
              <a:rPr lang="ja-JP" altLang="en-US" b="1"/>
              <a:t>外部状況パラメータ値</a:t>
            </a:r>
          </a:p>
          <a:p>
            <a:pPr algn="ctr"/>
            <a:r>
              <a:rPr lang="ja-JP" altLang="en-US" b="1"/>
              <a:t>所得機能</a:t>
            </a:r>
          </a:p>
        </p:txBody>
      </p:sp>
      <p:sp>
        <p:nvSpPr>
          <p:cNvPr id="6155" name="Text Box 13"/>
          <p:cNvSpPr txBox="1">
            <a:spLocks noChangeArrowheads="1"/>
          </p:cNvSpPr>
          <p:nvPr/>
        </p:nvSpPr>
        <p:spPr bwMode="auto">
          <a:xfrm>
            <a:off x="7515225" y="4437063"/>
            <a:ext cx="1462088" cy="304800"/>
          </a:xfrm>
          <a:prstGeom prst="rect">
            <a:avLst/>
          </a:prstGeom>
          <a:noFill/>
          <a:ln w="9525">
            <a:noFill/>
            <a:miter lim="800000"/>
            <a:headEnd/>
            <a:tailEnd/>
          </a:ln>
        </p:spPr>
        <p:txBody>
          <a:bodyPr wrap="none">
            <a:spAutoFit/>
          </a:bodyPr>
          <a:lstStyle/>
          <a:p>
            <a:r>
              <a:rPr lang="ja-JP" altLang="en-US" sz="1400" b="1"/>
              <a:t>対象（例：１人称）</a:t>
            </a:r>
          </a:p>
        </p:txBody>
      </p:sp>
      <p:sp>
        <p:nvSpPr>
          <p:cNvPr id="6156" name="Line 14"/>
          <p:cNvSpPr>
            <a:spLocks noChangeShapeType="1"/>
          </p:cNvSpPr>
          <p:nvPr/>
        </p:nvSpPr>
        <p:spPr bwMode="auto">
          <a:xfrm>
            <a:off x="1116013" y="3717925"/>
            <a:ext cx="0" cy="0"/>
          </a:xfrm>
          <a:prstGeom prst="line">
            <a:avLst/>
          </a:prstGeom>
          <a:noFill/>
          <a:ln w="9525">
            <a:solidFill>
              <a:schemeClr val="tx1"/>
            </a:solidFill>
            <a:round/>
            <a:headEnd/>
            <a:tailEnd type="triangle" w="med" len="med"/>
          </a:ln>
        </p:spPr>
        <p:txBody>
          <a:bodyPr/>
          <a:lstStyle/>
          <a:p>
            <a:endParaRPr lang="ja-JP" altLang="en-US"/>
          </a:p>
        </p:txBody>
      </p:sp>
      <p:sp>
        <p:nvSpPr>
          <p:cNvPr id="6157" name="Line 15"/>
          <p:cNvSpPr>
            <a:spLocks noChangeShapeType="1"/>
          </p:cNvSpPr>
          <p:nvPr/>
        </p:nvSpPr>
        <p:spPr bwMode="auto">
          <a:xfrm>
            <a:off x="2916238" y="3429000"/>
            <a:ext cx="0" cy="0"/>
          </a:xfrm>
          <a:prstGeom prst="line">
            <a:avLst/>
          </a:prstGeom>
          <a:noFill/>
          <a:ln w="9525">
            <a:solidFill>
              <a:schemeClr val="tx1"/>
            </a:solidFill>
            <a:round/>
            <a:headEnd/>
            <a:tailEnd type="triangle" w="med" len="med"/>
          </a:ln>
        </p:spPr>
        <p:txBody>
          <a:bodyPr/>
          <a:lstStyle/>
          <a:p>
            <a:endParaRPr lang="ja-JP" altLang="en-US"/>
          </a:p>
        </p:txBody>
      </p:sp>
      <p:sp>
        <p:nvSpPr>
          <p:cNvPr id="6158" name="Text Box 28"/>
          <p:cNvSpPr txBox="1">
            <a:spLocks noChangeArrowheads="1"/>
          </p:cNvSpPr>
          <p:nvPr/>
        </p:nvSpPr>
        <p:spPr bwMode="auto">
          <a:xfrm>
            <a:off x="7467600" y="4929188"/>
            <a:ext cx="1676400" cy="304800"/>
          </a:xfrm>
          <a:prstGeom prst="rect">
            <a:avLst/>
          </a:prstGeom>
          <a:noFill/>
          <a:ln w="9525">
            <a:noFill/>
            <a:miter lim="800000"/>
            <a:headEnd/>
            <a:tailEnd/>
          </a:ln>
        </p:spPr>
        <p:txBody>
          <a:bodyPr wrap="none">
            <a:spAutoFit/>
          </a:bodyPr>
          <a:lstStyle/>
          <a:p>
            <a:r>
              <a:rPr lang="ja-JP" altLang="en-US" sz="1400" b="1"/>
              <a:t>内容（例：かわいい）</a:t>
            </a:r>
          </a:p>
        </p:txBody>
      </p:sp>
      <p:sp>
        <p:nvSpPr>
          <p:cNvPr id="6159" name="Text Box 29"/>
          <p:cNvSpPr txBox="1">
            <a:spLocks noChangeArrowheads="1"/>
          </p:cNvSpPr>
          <p:nvPr/>
        </p:nvSpPr>
        <p:spPr bwMode="auto">
          <a:xfrm>
            <a:off x="7493000" y="5357813"/>
            <a:ext cx="1517650" cy="304800"/>
          </a:xfrm>
          <a:prstGeom prst="rect">
            <a:avLst/>
          </a:prstGeom>
          <a:noFill/>
          <a:ln w="9525">
            <a:noFill/>
            <a:miter lim="800000"/>
            <a:headEnd/>
            <a:tailEnd/>
          </a:ln>
        </p:spPr>
        <p:txBody>
          <a:bodyPr wrap="none">
            <a:spAutoFit/>
          </a:bodyPr>
          <a:lstStyle/>
          <a:p>
            <a:r>
              <a:rPr lang="ja-JP" altLang="en-US" sz="1400" b="1"/>
              <a:t>文意味（例：質問）</a:t>
            </a:r>
          </a:p>
        </p:txBody>
      </p:sp>
      <p:sp>
        <p:nvSpPr>
          <p:cNvPr id="6160" name="Text Box 30"/>
          <p:cNvSpPr txBox="1">
            <a:spLocks noChangeArrowheads="1"/>
          </p:cNvSpPr>
          <p:nvPr/>
        </p:nvSpPr>
        <p:spPr bwMode="auto">
          <a:xfrm>
            <a:off x="7421563" y="5857875"/>
            <a:ext cx="1627187" cy="304800"/>
          </a:xfrm>
          <a:prstGeom prst="rect">
            <a:avLst/>
          </a:prstGeom>
          <a:noFill/>
          <a:ln w="9525">
            <a:noFill/>
            <a:miter lim="800000"/>
            <a:headEnd/>
            <a:tailEnd/>
          </a:ln>
        </p:spPr>
        <p:txBody>
          <a:bodyPr wrap="none">
            <a:spAutoFit/>
          </a:bodyPr>
          <a:lstStyle/>
          <a:p>
            <a:r>
              <a:rPr lang="en-US" altLang="ja-JP" sz="1400" b="1"/>
              <a:t>PDDIN</a:t>
            </a:r>
            <a:r>
              <a:rPr lang="ja-JP" altLang="en-US" sz="1400" b="1"/>
              <a:t>の内部感情</a:t>
            </a:r>
          </a:p>
        </p:txBody>
      </p:sp>
      <p:sp>
        <p:nvSpPr>
          <p:cNvPr id="6161" name="Line 55"/>
          <p:cNvSpPr>
            <a:spLocks noChangeShapeType="1"/>
          </p:cNvSpPr>
          <p:nvPr/>
        </p:nvSpPr>
        <p:spPr bwMode="auto">
          <a:xfrm flipH="1">
            <a:off x="7493000" y="4857750"/>
            <a:ext cx="1079500" cy="0"/>
          </a:xfrm>
          <a:prstGeom prst="line">
            <a:avLst/>
          </a:prstGeom>
          <a:noFill/>
          <a:ln w="28575">
            <a:solidFill>
              <a:srgbClr val="FF0000"/>
            </a:solidFill>
            <a:prstDash val="lgDashDot"/>
            <a:round/>
            <a:headEnd/>
            <a:tailEnd type="triangle" w="med" len="med"/>
          </a:ln>
        </p:spPr>
        <p:txBody>
          <a:bodyPr/>
          <a:lstStyle/>
          <a:p>
            <a:endParaRPr lang="ja-JP" altLang="en-US"/>
          </a:p>
        </p:txBody>
      </p:sp>
      <p:sp>
        <p:nvSpPr>
          <p:cNvPr id="6162" name="Line 56"/>
          <p:cNvSpPr>
            <a:spLocks noChangeShapeType="1"/>
          </p:cNvSpPr>
          <p:nvPr/>
        </p:nvSpPr>
        <p:spPr bwMode="auto">
          <a:xfrm flipH="1">
            <a:off x="7493000" y="4286250"/>
            <a:ext cx="936625" cy="0"/>
          </a:xfrm>
          <a:prstGeom prst="line">
            <a:avLst/>
          </a:prstGeom>
          <a:noFill/>
          <a:ln w="63500" cmpd="tri">
            <a:solidFill>
              <a:schemeClr val="tx1"/>
            </a:solidFill>
            <a:prstDash val="solid"/>
            <a:round/>
            <a:headEnd/>
            <a:tailEnd type="triangle" w="med" len="med"/>
          </a:ln>
          <a:effectLst>
            <a:outerShdw dist="50800" dir="720000" algn="ctr" rotWithShape="0">
              <a:srgbClr val="000000">
                <a:alpha val="0"/>
              </a:srgbClr>
            </a:outerShdw>
          </a:effectLst>
        </p:spPr>
        <p:txBody>
          <a:bodyPr/>
          <a:lstStyle/>
          <a:p>
            <a:pPr>
              <a:defRPr/>
            </a:pPr>
            <a:endParaRPr lang="ja-JP" altLang="en-US"/>
          </a:p>
        </p:txBody>
      </p:sp>
      <p:sp>
        <p:nvSpPr>
          <p:cNvPr id="6163" name="Line 57"/>
          <p:cNvSpPr>
            <a:spLocks noChangeShapeType="1"/>
          </p:cNvSpPr>
          <p:nvPr/>
        </p:nvSpPr>
        <p:spPr bwMode="auto">
          <a:xfrm flipH="1">
            <a:off x="7493000" y="5286375"/>
            <a:ext cx="1008063" cy="0"/>
          </a:xfrm>
          <a:prstGeom prst="line">
            <a:avLst/>
          </a:prstGeom>
          <a:noFill/>
          <a:ln w="28575">
            <a:solidFill>
              <a:srgbClr val="FFCC00"/>
            </a:solidFill>
            <a:prstDash val="sysDot"/>
            <a:round/>
            <a:headEnd/>
            <a:tailEnd type="triangle" w="med" len="med"/>
          </a:ln>
        </p:spPr>
        <p:txBody>
          <a:bodyPr/>
          <a:lstStyle/>
          <a:p>
            <a:endParaRPr lang="ja-JP" altLang="en-US"/>
          </a:p>
        </p:txBody>
      </p:sp>
      <p:sp>
        <p:nvSpPr>
          <p:cNvPr id="6164" name="Line 58"/>
          <p:cNvSpPr>
            <a:spLocks noChangeShapeType="1"/>
          </p:cNvSpPr>
          <p:nvPr/>
        </p:nvSpPr>
        <p:spPr bwMode="auto">
          <a:xfrm flipH="1">
            <a:off x="7493000" y="5786438"/>
            <a:ext cx="935038" cy="0"/>
          </a:xfrm>
          <a:prstGeom prst="line">
            <a:avLst/>
          </a:prstGeom>
          <a:noFill/>
          <a:ln w="28575">
            <a:solidFill>
              <a:srgbClr val="00CCFF"/>
            </a:solidFill>
            <a:prstDash val="dash"/>
            <a:round/>
            <a:headEnd/>
            <a:tailEnd type="triangle" w="med" len="med"/>
          </a:ln>
        </p:spPr>
        <p:txBody>
          <a:bodyPr/>
          <a:lstStyle/>
          <a:p>
            <a:endParaRPr lang="ja-JP" altLang="en-US"/>
          </a:p>
        </p:txBody>
      </p:sp>
      <p:sp>
        <p:nvSpPr>
          <p:cNvPr id="6165" name="テキスト ボックス 40"/>
          <p:cNvSpPr txBox="1">
            <a:spLocks noChangeArrowheads="1"/>
          </p:cNvSpPr>
          <p:nvPr/>
        </p:nvSpPr>
        <p:spPr bwMode="auto">
          <a:xfrm>
            <a:off x="1143000" y="3571875"/>
            <a:ext cx="595313" cy="338138"/>
          </a:xfrm>
          <a:prstGeom prst="rect">
            <a:avLst/>
          </a:prstGeom>
          <a:noFill/>
          <a:ln w="9525">
            <a:noFill/>
            <a:miter lim="800000"/>
            <a:headEnd/>
            <a:tailEnd/>
          </a:ln>
        </p:spPr>
        <p:txBody>
          <a:bodyPr wrap="none">
            <a:spAutoFit/>
          </a:bodyPr>
          <a:lstStyle/>
          <a:p>
            <a:r>
              <a:rPr lang="ja-JP" altLang="en-US" sz="1600" b="1"/>
              <a:t>音声</a:t>
            </a:r>
          </a:p>
        </p:txBody>
      </p:sp>
      <p:sp>
        <p:nvSpPr>
          <p:cNvPr id="6166" name="テキスト ボックス 41"/>
          <p:cNvSpPr txBox="1">
            <a:spLocks noChangeArrowheads="1"/>
          </p:cNvSpPr>
          <p:nvPr/>
        </p:nvSpPr>
        <p:spPr bwMode="auto">
          <a:xfrm>
            <a:off x="3071813" y="3571875"/>
            <a:ext cx="800100" cy="338138"/>
          </a:xfrm>
          <a:prstGeom prst="rect">
            <a:avLst/>
          </a:prstGeom>
          <a:noFill/>
          <a:ln w="9525">
            <a:noFill/>
            <a:miter lim="800000"/>
            <a:headEnd/>
            <a:tailEnd/>
          </a:ln>
        </p:spPr>
        <p:txBody>
          <a:bodyPr wrap="none">
            <a:spAutoFit/>
          </a:bodyPr>
          <a:lstStyle/>
          <a:p>
            <a:r>
              <a:rPr lang="ja-JP" altLang="en-US" sz="1600" b="1"/>
              <a:t>文字列</a:t>
            </a:r>
          </a:p>
        </p:txBody>
      </p:sp>
      <p:cxnSp>
        <p:nvCxnSpPr>
          <p:cNvPr id="44" name="直線矢印コネクタ 43"/>
          <p:cNvCxnSpPr/>
          <p:nvPr/>
        </p:nvCxnSpPr>
        <p:spPr bwMode="auto">
          <a:xfrm rot="16200000" flipH="1">
            <a:off x="-535782" y="2250282"/>
            <a:ext cx="2786063" cy="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bwMode="auto">
          <a:xfrm rot="5400000" flipH="1" flipV="1">
            <a:off x="3644106" y="3071019"/>
            <a:ext cx="1000125" cy="1588"/>
          </a:xfrm>
          <a:prstGeom prst="straightConnector1">
            <a:avLst/>
          </a:prstGeom>
          <a:ln w="57150" cmpd="tri">
            <a:headEnd type="none" w="med" len="med"/>
            <a:tailEnd type="arrow"/>
          </a:ln>
        </p:spPr>
        <p:style>
          <a:lnRef idx="1">
            <a:schemeClr val="dk1"/>
          </a:lnRef>
          <a:fillRef idx="0">
            <a:schemeClr val="dk1"/>
          </a:fillRef>
          <a:effectRef idx="0">
            <a:schemeClr val="dk1"/>
          </a:effectRef>
          <a:fontRef idx="minor">
            <a:schemeClr val="tx1"/>
          </a:fontRef>
        </p:style>
      </p:cxnSp>
      <p:cxnSp>
        <p:nvCxnSpPr>
          <p:cNvPr id="6169" name="直線矢印コネクタ 47"/>
          <p:cNvCxnSpPr>
            <a:cxnSpLocks noChangeShapeType="1"/>
          </p:cNvCxnSpPr>
          <p:nvPr/>
        </p:nvCxnSpPr>
        <p:spPr bwMode="auto">
          <a:xfrm rot="5400000" flipH="1" flipV="1">
            <a:off x="4143375" y="3071813"/>
            <a:ext cx="1001713" cy="1587"/>
          </a:xfrm>
          <a:prstGeom prst="straightConnector1">
            <a:avLst/>
          </a:prstGeom>
          <a:ln w="28575">
            <a:solidFill>
              <a:srgbClr val="FF0000"/>
            </a:solidFill>
            <a:prstDash val="lgDashDot"/>
            <a:headEnd/>
            <a:tailEnd type="arrow" w="med" len="med"/>
          </a:ln>
        </p:spPr>
        <p:style>
          <a:lnRef idx="1">
            <a:schemeClr val="dk1"/>
          </a:lnRef>
          <a:fillRef idx="0">
            <a:schemeClr val="dk1"/>
          </a:fillRef>
          <a:effectRef idx="0">
            <a:schemeClr val="dk1"/>
          </a:effectRef>
          <a:fontRef idx="minor">
            <a:schemeClr val="tx1"/>
          </a:fontRef>
        </p:style>
      </p:cxnSp>
      <p:cxnSp>
        <p:nvCxnSpPr>
          <p:cNvPr id="52" name="直線矢印コネクタ 51"/>
          <p:cNvCxnSpPr/>
          <p:nvPr/>
        </p:nvCxnSpPr>
        <p:spPr bwMode="auto">
          <a:xfrm rot="5400000">
            <a:off x="7286625" y="2357438"/>
            <a:ext cx="1000125" cy="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4" name="直線矢印コネクタ 53"/>
          <p:cNvCxnSpPr>
            <a:endCxn id="6148" idx="1"/>
          </p:cNvCxnSpPr>
          <p:nvPr/>
        </p:nvCxnSpPr>
        <p:spPr bwMode="auto">
          <a:xfrm>
            <a:off x="3143250" y="3929063"/>
            <a:ext cx="642938" cy="317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6" name="直線矢印コネクタ 55"/>
          <p:cNvCxnSpPr>
            <a:endCxn id="6147" idx="1"/>
          </p:cNvCxnSpPr>
          <p:nvPr/>
        </p:nvCxnSpPr>
        <p:spPr bwMode="auto">
          <a:xfrm>
            <a:off x="1071563" y="3929063"/>
            <a:ext cx="928687" cy="15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63" name="直線矢印コネクタ 62"/>
          <p:cNvCxnSpPr/>
          <p:nvPr/>
        </p:nvCxnSpPr>
        <p:spPr bwMode="auto">
          <a:xfrm rot="5400000" flipH="1" flipV="1">
            <a:off x="679450" y="4251325"/>
            <a:ext cx="355600" cy="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6174" name="直線矢印コネクタ 64"/>
          <p:cNvCxnSpPr>
            <a:cxnSpLocks noChangeShapeType="1"/>
          </p:cNvCxnSpPr>
          <p:nvPr/>
        </p:nvCxnSpPr>
        <p:spPr bwMode="auto">
          <a:xfrm rot="5400000" flipH="1" flipV="1">
            <a:off x="5215731" y="1785144"/>
            <a:ext cx="1285875" cy="1588"/>
          </a:xfrm>
          <a:prstGeom prst="straightConnector1">
            <a:avLst/>
          </a:prstGeom>
          <a:ln w="28575">
            <a:solidFill>
              <a:schemeClr val="accent1">
                <a:lumMod val="75000"/>
              </a:schemeClr>
            </a:solidFill>
            <a:prstDash val="dash"/>
            <a:headEnd/>
            <a:tailEnd type="arrow" w="med" len="med"/>
          </a:ln>
        </p:spPr>
        <p:style>
          <a:lnRef idx="1">
            <a:schemeClr val="dk1"/>
          </a:lnRef>
          <a:fillRef idx="0">
            <a:schemeClr val="dk1"/>
          </a:fillRef>
          <a:effectRef idx="0">
            <a:schemeClr val="dk1"/>
          </a:effectRef>
          <a:fontRef idx="minor">
            <a:schemeClr val="tx1"/>
          </a:fontRef>
        </p:style>
      </p:cxnSp>
      <p:cxnSp>
        <p:nvCxnSpPr>
          <p:cNvPr id="6175" name="直線矢印コネクタ 67"/>
          <p:cNvCxnSpPr>
            <a:cxnSpLocks noChangeShapeType="1"/>
          </p:cNvCxnSpPr>
          <p:nvPr/>
        </p:nvCxnSpPr>
        <p:spPr bwMode="auto">
          <a:xfrm rot="5400000">
            <a:off x="4214812" y="4071938"/>
            <a:ext cx="3287713" cy="1588"/>
          </a:xfrm>
          <a:prstGeom prst="straightConnector1">
            <a:avLst/>
          </a:prstGeom>
          <a:ln w="28575">
            <a:solidFill>
              <a:schemeClr val="accent1">
                <a:lumMod val="75000"/>
              </a:schemeClr>
            </a:solidFill>
            <a:prstDash val="dash"/>
            <a:headEnd/>
            <a:tailEnd type="arrow" w="med" len="med"/>
          </a:ln>
        </p:spPr>
        <p:style>
          <a:lnRef idx="1">
            <a:schemeClr val="dk1"/>
          </a:lnRef>
          <a:fillRef idx="0">
            <a:schemeClr val="dk1"/>
          </a:fillRef>
          <a:effectRef idx="0">
            <a:schemeClr val="dk1"/>
          </a:effectRef>
          <a:fontRef idx="minor">
            <a:schemeClr val="tx1"/>
          </a:fontRef>
        </p:style>
      </p:cxnSp>
      <p:cxnSp>
        <p:nvCxnSpPr>
          <p:cNvPr id="6176" name="直線矢印コネクタ 79"/>
          <p:cNvCxnSpPr>
            <a:cxnSpLocks noChangeShapeType="1"/>
          </p:cNvCxnSpPr>
          <p:nvPr/>
        </p:nvCxnSpPr>
        <p:spPr bwMode="auto">
          <a:xfrm flipV="1">
            <a:off x="4643438" y="3071813"/>
            <a:ext cx="1428750" cy="0"/>
          </a:xfrm>
          <a:prstGeom prst="straightConnector1">
            <a:avLst/>
          </a:prstGeom>
          <a:ln w="28575">
            <a:solidFill>
              <a:srgbClr val="FF0000"/>
            </a:solidFill>
            <a:prstDash val="lgDashDot"/>
            <a:headEnd/>
            <a:tailEnd type="arrow" w="med" len="med"/>
          </a:ln>
        </p:spPr>
        <p:style>
          <a:lnRef idx="1">
            <a:schemeClr val="dk1"/>
          </a:lnRef>
          <a:fillRef idx="0">
            <a:schemeClr val="dk1"/>
          </a:fillRef>
          <a:effectRef idx="0">
            <a:schemeClr val="dk1"/>
          </a:effectRef>
          <a:fontRef idx="minor">
            <a:schemeClr val="tx1"/>
          </a:fontRef>
        </p:style>
      </p:cxnSp>
      <p:cxnSp>
        <p:nvCxnSpPr>
          <p:cNvPr id="6177" name="直線矢印コネクタ 93"/>
          <p:cNvCxnSpPr>
            <a:cxnSpLocks noChangeShapeType="1"/>
          </p:cNvCxnSpPr>
          <p:nvPr/>
        </p:nvCxnSpPr>
        <p:spPr bwMode="auto">
          <a:xfrm rot="5400000" flipH="1" flipV="1">
            <a:off x="5643562" y="4500563"/>
            <a:ext cx="2430463" cy="1588"/>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6178" name="直線矢印コネクタ 95"/>
          <p:cNvCxnSpPr>
            <a:cxnSpLocks noChangeShapeType="1"/>
          </p:cNvCxnSpPr>
          <p:nvPr/>
        </p:nvCxnSpPr>
        <p:spPr bwMode="auto">
          <a:xfrm rot="10800000" flipV="1">
            <a:off x="3500438" y="5429250"/>
            <a:ext cx="3357562" cy="0"/>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bwMode="auto">
          <a:xfrm rot="10800000" flipV="1">
            <a:off x="857250" y="857250"/>
            <a:ext cx="32861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bwMode="auto">
          <a:xfrm flipV="1">
            <a:off x="5072063" y="2214563"/>
            <a:ext cx="844550" cy="1587"/>
          </a:xfrm>
          <a:prstGeom prst="line">
            <a:avLst/>
          </a:prstGeom>
          <a:ln w="28575">
            <a:solidFill>
              <a:schemeClr val="accent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bwMode="auto">
          <a:xfrm rot="5400000">
            <a:off x="4001294" y="5001419"/>
            <a:ext cx="1428750" cy="1588"/>
          </a:xfrm>
          <a:prstGeom prst="straightConnector1">
            <a:avLst/>
          </a:prstGeom>
          <a:ln w="28575">
            <a:solidFill>
              <a:srgbClr val="FFFF00"/>
            </a:solidFill>
            <a:prstDash val="sysDot"/>
            <a:headEnd type="none" w="med" len="med"/>
            <a:tailEnd type="arrow"/>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bwMode="auto">
          <a:xfrm rot="5400000" flipH="1" flipV="1">
            <a:off x="5715000" y="4000500"/>
            <a:ext cx="1430338" cy="1588"/>
          </a:xfrm>
          <a:prstGeom prst="straightConnector1">
            <a:avLst/>
          </a:prstGeom>
          <a:ln w="28575">
            <a:solidFill>
              <a:srgbClr val="FFFF00"/>
            </a:solidFill>
            <a:prstDash val="sysDot"/>
            <a:headEnd type="none" w="med" len="med"/>
            <a:tailEnd type="arrow"/>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bwMode="auto">
          <a:xfrm>
            <a:off x="4714875" y="4714875"/>
            <a:ext cx="1714500" cy="1588"/>
          </a:xfrm>
          <a:prstGeom prst="line">
            <a:avLst/>
          </a:prstGeom>
          <a:ln w="28575">
            <a:solidFill>
              <a:srgbClr val="FFFF00"/>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184" name="テキスト ボックス 50"/>
          <p:cNvSpPr txBox="1">
            <a:spLocks noChangeArrowheads="1"/>
          </p:cNvSpPr>
          <p:nvPr/>
        </p:nvSpPr>
        <p:spPr bwMode="auto">
          <a:xfrm>
            <a:off x="684213" y="5516563"/>
            <a:ext cx="996950" cy="336550"/>
          </a:xfrm>
          <a:prstGeom prst="rect">
            <a:avLst/>
          </a:prstGeom>
          <a:noFill/>
          <a:ln w="9525">
            <a:noFill/>
            <a:miter lim="800000"/>
            <a:headEnd/>
            <a:tailEnd/>
          </a:ln>
        </p:spPr>
        <p:txBody>
          <a:bodyPr wrap="none">
            <a:spAutoFit/>
          </a:bodyPr>
          <a:lstStyle/>
          <a:p>
            <a:r>
              <a:rPr lang="ja-JP" altLang="en-US" sz="1600" b="1"/>
              <a:t>動作命令</a:t>
            </a:r>
          </a:p>
        </p:txBody>
      </p:sp>
      <p:sp>
        <p:nvSpPr>
          <p:cNvPr id="6185" name="テキスト ボックス 52"/>
          <p:cNvSpPr txBox="1">
            <a:spLocks noChangeArrowheads="1"/>
          </p:cNvSpPr>
          <p:nvPr/>
        </p:nvSpPr>
        <p:spPr bwMode="auto">
          <a:xfrm>
            <a:off x="3059113" y="981075"/>
            <a:ext cx="1098550" cy="366713"/>
          </a:xfrm>
          <a:prstGeom prst="rect">
            <a:avLst/>
          </a:prstGeom>
          <a:noFill/>
          <a:ln w="9525">
            <a:noFill/>
            <a:miter lim="800000"/>
            <a:headEnd/>
            <a:tailEnd/>
          </a:ln>
        </p:spPr>
        <p:txBody>
          <a:bodyPr wrap="none">
            <a:spAutoFit/>
          </a:bodyPr>
          <a:lstStyle/>
          <a:p>
            <a:r>
              <a:rPr lang="ja-JP" altLang="en-US"/>
              <a:t>感情音声</a:t>
            </a:r>
          </a:p>
        </p:txBody>
      </p:sp>
      <p:sp>
        <p:nvSpPr>
          <p:cNvPr id="6186" name="テキスト ボックス 54"/>
          <p:cNvSpPr txBox="1">
            <a:spLocks noChangeArrowheads="1"/>
          </p:cNvSpPr>
          <p:nvPr/>
        </p:nvSpPr>
        <p:spPr bwMode="auto">
          <a:xfrm>
            <a:off x="7929563" y="1928813"/>
            <a:ext cx="595312" cy="830262"/>
          </a:xfrm>
          <a:prstGeom prst="rect">
            <a:avLst/>
          </a:prstGeom>
          <a:noFill/>
          <a:ln w="9525">
            <a:noFill/>
            <a:miter lim="800000"/>
            <a:headEnd/>
            <a:tailEnd/>
          </a:ln>
        </p:spPr>
        <p:txBody>
          <a:bodyPr wrap="none">
            <a:spAutoFit/>
          </a:bodyPr>
          <a:lstStyle/>
          <a:p>
            <a:r>
              <a:rPr lang="ja-JP" altLang="en-US" sz="1600" b="1"/>
              <a:t>天気</a:t>
            </a:r>
            <a:endParaRPr lang="en-US" altLang="ja-JP" sz="1600" b="1"/>
          </a:p>
          <a:p>
            <a:r>
              <a:rPr lang="ja-JP" altLang="en-US" sz="1600" b="1"/>
              <a:t>気温</a:t>
            </a:r>
            <a:endParaRPr lang="en-US" altLang="ja-JP" sz="1600" b="1"/>
          </a:p>
          <a:p>
            <a:r>
              <a:rPr lang="ja-JP" altLang="en-US" sz="1600" b="1"/>
              <a:t>時間</a:t>
            </a:r>
          </a:p>
        </p:txBody>
      </p:sp>
      <p:cxnSp>
        <p:nvCxnSpPr>
          <p:cNvPr id="58" name="直線矢印コネクタ 57"/>
          <p:cNvCxnSpPr/>
          <p:nvPr/>
        </p:nvCxnSpPr>
        <p:spPr bwMode="auto">
          <a:xfrm rot="5400000" flipH="1" flipV="1">
            <a:off x="5394325" y="2035175"/>
            <a:ext cx="1785938"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6188" name="テキスト ボックス 63"/>
          <p:cNvSpPr txBox="1">
            <a:spLocks noChangeArrowheads="1"/>
          </p:cNvSpPr>
          <p:nvPr/>
        </p:nvSpPr>
        <p:spPr bwMode="auto">
          <a:xfrm>
            <a:off x="6286500" y="2428875"/>
            <a:ext cx="1004888" cy="338138"/>
          </a:xfrm>
          <a:prstGeom prst="rect">
            <a:avLst/>
          </a:prstGeom>
          <a:noFill/>
          <a:ln w="9525">
            <a:noFill/>
            <a:miter lim="800000"/>
            <a:headEnd/>
            <a:tailEnd/>
          </a:ln>
        </p:spPr>
        <p:txBody>
          <a:bodyPr wrap="none">
            <a:spAutoFit/>
          </a:bodyPr>
          <a:lstStyle/>
          <a:p>
            <a:r>
              <a:rPr lang="ja-JP" altLang="en-US" sz="1600" b="1"/>
              <a:t>発話内容</a:t>
            </a:r>
          </a:p>
        </p:txBody>
      </p:sp>
      <p:sp>
        <p:nvSpPr>
          <p:cNvPr id="6189" name="テキスト ボックス 64"/>
          <p:cNvSpPr txBox="1">
            <a:spLocks noChangeArrowheads="1"/>
          </p:cNvSpPr>
          <p:nvPr/>
        </p:nvSpPr>
        <p:spPr bwMode="auto">
          <a:xfrm>
            <a:off x="6929438" y="3429000"/>
            <a:ext cx="949325" cy="338138"/>
          </a:xfrm>
          <a:prstGeom prst="rect">
            <a:avLst/>
          </a:prstGeom>
          <a:noFill/>
          <a:ln w="9525">
            <a:noFill/>
            <a:miter lim="800000"/>
            <a:headEnd/>
            <a:tailEnd/>
          </a:ln>
        </p:spPr>
        <p:txBody>
          <a:bodyPr wrap="none">
            <a:spAutoFit/>
          </a:bodyPr>
          <a:lstStyle/>
          <a:p>
            <a:r>
              <a:rPr lang="ja-JP" altLang="en-US" sz="1600" b="1"/>
              <a:t>ふるまい</a:t>
            </a:r>
          </a:p>
        </p:txBody>
      </p:sp>
      <p:cxnSp>
        <p:nvCxnSpPr>
          <p:cNvPr id="6190" name="直線矢印コネクタ 67"/>
          <p:cNvCxnSpPr>
            <a:cxnSpLocks noChangeShapeType="1"/>
          </p:cNvCxnSpPr>
          <p:nvPr/>
        </p:nvCxnSpPr>
        <p:spPr bwMode="auto">
          <a:xfrm flipV="1">
            <a:off x="5000625" y="2500313"/>
            <a:ext cx="558800" cy="3175"/>
          </a:xfrm>
          <a:prstGeom prst="straightConnector1">
            <a:avLst/>
          </a:prstGeom>
          <a:noFill/>
          <a:ln w="28575" algn="ctr">
            <a:solidFill>
              <a:srgbClr val="00CCFF"/>
            </a:solidFill>
            <a:prstDash val="lgDash"/>
            <a:round/>
            <a:headEnd/>
            <a:tailEnd/>
          </a:ln>
        </p:spPr>
      </p:cxnSp>
      <p:cxnSp>
        <p:nvCxnSpPr>
          <p:cNvPr id="6191" name="直線矢印コネクタ 69"/>
          <p:cNvCxnSpPr>
            <a:cxnSpLocks noChangeShapeType="1"/>
          </p:cNvCxnSpPr>
          <p:nvPr/>
        </p:nvCxnSpPr>
        <p:spPr bwMode="auto">
          <a:xfrm rot="5400000">
            <a:off x="3964781" y="4107657"/>
            <a:ext cx="3216275" cy="1588"/>
          </a:xfrm>
          <a:prstGeom prst="straightConnector1">
            <a:avLst/>
          </a:prstGeom>
          <a:noFill/>
          <a:ln w="28575" algn="ctr">
            <a:solidFill>
              <a:srgbClr val="00CCFF"/>
            </a:solidFill>
            <a:prstDash val="lgDash"/>
            <a:round/>
            <a:headEnd/>
            <a:tailEnd type="arrow" w="med" len="med"/>
          </a:ln>
        </p:spPr>
      </p:cxnSp>
      <p:cxnSp>
        <p:nvCxnSpPr>
          <p:cNvPr id="6192" name="直線矢印コネクタ 71"/>
          <p:cNvCxnSpPr>
            <a:cxnSpLocks noChangeShapeType="1"/>
          </p:cNvCxnSpPr>
          <p:nvPr/>
        </p:nvCxnSpPr>
        <p:spPr bwMode="auto">
          <a:xfrm rot="10800000" flipV="1">
            <a:off x="7493000" y="6215063"/>
            <a:ext cx="928688" cy="1587"/>
          </a:xfrm>
          <a:prstGeom prst="straightConnector1">
            <a:avLst/>
          </a:prstGeom>
          <a:noFill/>
          <a:ln w="28575" algn="ctr">
            <a:solidFill>
              <a:srgbClr val="00CCFF"/>
            </a:solidFill>
            <a:prstDash val="lgDash"/>
            <a:round/>
            <a:headEnd/>
            <a:tailEnd type="arrow" w="med" len="med"/>
          </a:ln>
        </p:spPr>
      </p:cxnSp>
      <p:sp>
        <p:nvSpPr>
          <p:cNvPr id="6193" name="テキスト ボックス 73"/>
          <p:cNvSpPr txBox="1">
            <a:spLocks noChangeArrowheads="1"/>
          </p:cNvSpPr>
          <p:nvPr/>
        </p:nvSpPr>
        <p:spPr bwMode="auto">
          <a:xfrm>
            <a:off x="7421563" y="6286500"/>
            <a:ext cx="1620837" cy="307975"/>
          </a:xfrm>
          <a:prstGeom prst="rect">
            <a:avLst/>
          </a:prstGeom>
          <a:noFill/>
          <a:ln w="9525">
            <a:noFill/>
            <a:miter lim="800000"/>
            <a:headEnd/>
            <a:tailEnd/>
          </a:ln>
        </p:spPr>
        <p:txBody>
          <a:bodyPr wrap="none">
            <a:spAutoFit/>
          </a:bodyPr>
          <a:lstStyle/>
          <a:p>
            <a:r>
              <a:rPr lang="ja-JP" altLang="en-US" sz="1400" b="1"/>
              <a:t>対話者の感情状態</a:t>
            </a:r>
          </a:p>
        </p:txBody>
      </p:sp>
      <p:sp>
        <p:nvSpPr>
          <p:cNvPr id="61" name="円/楕円 60"/>
          <p:cNvSpPr/>
          <p:nvPr/>
        </p:nvSpPr>
        <p:spPr bwMode="auto">
          <a:xfrm>
            <a:off x="142875" y="4500563"/>
            <a:ext cx="1428750" cy="500062"/>
          </a:xfrm>
          <a:prstGeom prst="ellipse">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defRPr/>
            </a:pPr>
            <a:r>
              <a:rPr lang="en-US" altLang="ja-JP" b="1" dirty="0">
                <a:solidFill>
                  <a:schemeClr val="tx1"/>
                </a:solidFill>
              </a:rPr>
              <a:t>PBODY</a:t>
            </a:r>
            <a:endParaRPr lang="ja-JP" altLang="en-US" b="1" dirty="0">
              <a:solidFill>
                <a:schemeClr val="tx1"/>
              </a:solidFill>
            </a:endParaRPr>
          </a:p>
        </p:txBody>
      </p:sp>
      <p:cxnSp>
        <p:nvCxnSpPr>
          <p:cNvPr id="64" name="直線矢印コネクタ 63"/>
          <p:cNvCxnSpPr/>
          <p:nvPr/>
        </p:nvCxnSpPr>
        <p:spPr bwMode="auto">
          <a:xfrm rot="5400000" flipH="1" flipV="1">
            <a:off x="714375" y="5214938"/>
            <a:ext cx="428625" cy="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6196" name="テキスト ボックス 65"/>
          <p:cNvSpPr txBox="1">
            <a:spLocks noChangeArrowheads="1"/>
          </p:cNvSpPr>
          <p:nvPr/>
        </p:nvSpPr>
        <p:spPr bwMode="auto">
          <a:xfrm>
            <a:off x="928688" y="4143375"/>
            <a:ext cx="595312" cy="338138"/>
          </a:xfrm>
          <a:prstGeom prst="rect">
            <a:avLst/>
          </a:prstGeom>
          <a:noFill/>
          <a:ln w="9525">
            <a:noFill/>
            <a:miter lim="800000"/>
            <a:headEnd/>
            <a:tailEnd/>
          </a:ln>
        </p:spPr>
        <p:txBody>
          <a:bodyPr wrap="none">
            <a:spAutoFit/>
          </a:bodyPr>
          <a:lstStyle/>
          <a:p>
            <a:r>
              <a:rPr lang="ja-JP" altLang="en-US" sz="1600" b="1"/>
              <a:t>動作</a:t>
            </a:r>
          </a:p>
        </p:txBody>
      </p:sp>
      <p:cxnSp>
        <p:nvCxnSpPr>
          <p:cNvPr id="72" name="直線コネクタ 71"/>
          <p:cNvCxnSpPr>
            <a:endCxn id="6152" idx="1"/>
          </p:cNvCxnSpPr>
          <p:nvPr/>
        </p:nvCxnSpPr>
        <p:spPr bwMode="auto">
          <a:xfrm>
            <a:off x="928688" y="5429250"/>
            <a:ext cx="928687" cy="31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bwMode="auto">
          <a:xfrm rot="5400000">
            <a:off x="-1356519" y="3428207"/>
            <a:ext cx="6143625" cy="1588"/>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bwMode="auto">
          <a:xfrm>
            <a:off x="1714500" y="357188"/>
            <a:ext cx="7286625" cy="1587"/>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bwMode="auto">
          <a:xfrm rot="5400000">
            <a:off x="7250906" y="2107407"/>
            <a:ext cx="3502025" cy="1588"/>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bwMode="auto">
          <a:xfrm rot="10800000">
            <a:off x="7358063" y="3857625"/>
            <a:ext cx="1643062" cy="1588"/>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auto">
          <a:xfrm rot="5400000">
            <a:off x="6001544" y="5214144"/>
            <a:ext cx="2714625" cy="1587"/>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bwMode="auto">
          <a:xfrm rot="10800000">
            <a:off x="1714500" y="6500813"/>
            <a:ext cx="5643563" cy="71437"/>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04" name="テキスト ボックス 89"/>
          <p:cNvSpPr txBox="1">
            <a:spLocks noChangeArrowheads="1"/>
          </p:cNvSpPr>
          <p:nvPr/>
        </p:nvSpPr>
        <p:spPr bwMode="auto">
          <a:xfrm>
            <a:off x="8001000" y="357188"/>
            <a:ext cx="898525" cy="400050"/>
          </a:xfrm>
          <a:prstGeom prst="rect">
            <a:avLst/>
          </a:prstGeom>
          <a:noFill/>
          <a:ln w="9525">
            <a:noFill/>
            <a:miter lim="800000"/>
            <a:headEnd/>
            <a:tailEnd/>
          </a:ln>
        </p:spPr>
        <p:txBody>
          <a:bodyPr wrap="none">
            <a:spAutoFit/>
          </a:bodyPr>
          <a:lstStyle/>
          <a:p>
            <a:r>
              <a:rPr lang="en-US" altLang="ja-JP" sz="2000" b="1"/>
              <a:t>PPOS</a:t>
            </a:r>
            <a:endParaRPr lang="ja-JP" altLang="en-US" sz="2000" b="1"/>
          </a:p>
        </p:txBody>
      </p:sp>
      <p:sp>
        <p:nvSpPr>
          <p:cNvPr id="65" name="円/楕円 64"/>
          <p:cNvSpPr/>
          <p:nvPr/>
        </p:nvSpPr>
        <p:spPr bwMode="auto">
          <a:xfrm>
            <a:off x="214313" y="2643188"/>
            <a:ext cx="1428750" cy="500062"/>
          </a:xfrm>
          <a:prstGeom prst="ellipse">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defRPr/>
            </a:pPr>
            <a:r>
              <a:rPr lang="ja-JP" altLang="en-US" b="1" dirty="0">
                <a:solidFill>
                  <a:schemeClr val="tx1"/>
                </a:solidFill>
              </a:rPr>
              <a:t>スピーカ</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２．認知リハビリテーション</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en-US" altLang="ja-JP" dirty="0"/>
              <a:t>NHK</a:t>
            </a:r>
            <a:r>
              <a:rPr kumimoji="1" lang="ja-JP" altLang="en-US" dirty="0"/>
              <a:t>放映映像</a:t>
            </a:r>
            <a:endParaRPr kumimoji="1" lang="en-US" altLang="ja-JP" dirty="0"/>
          </a:p>
          <a:p>
            <a:pPr marL="514350" indent="-514350">
              <a:buFont typeface="+mj-lt"/>
              <a:buAutoNum type="arabicPeriod"/>
            </a:pPr>
            <a:r>
              <a:rPr lang="ja-JP" altLang="en-US" dirty="0"/>
              <a:t>認知リハビリテーションゲーム </a:t>
            </a:r>
            <a:r>
              <a:rPr lang="en-US" altLang="ja-JP" dirty="0"/>
              <a:t>J-Core</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24</a:t>
            </a:fld>
            <a:endParaRPr kumimoji="1" lang="ja-JP" altLang="en-US"/>
          </a:p>
        </p:txBody>
      </p:sp>
    </p:spTree>
    <p:extLst>
      <p:ext uri="{BB962C8B-B14F-4D97-AF65-F5344CB8AC3E}">
        <p14:creationId xmlns:p14="http://schemas.microsoft.com/office/powerpoint/2010/main" val="994339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NHK</a:t>
            </a:r>
            <a:r>
              <a:rPr kumimoji="1" lang="ja-JP" altLang="en-US" dirty="0"/>
              <a:t>番組より</a:t>
            </a:r>
          </a:p>
        </p:txBody>
      </p:sp>
      <p:sp>
        <p:nvSpPr>
          <p:cNvPr id="4" name="フッター プレースホルダ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 4"/>
          <p:cNvSpPr>
            <a:spLocks noGrp="1"/>
          </p:cNvSpPr>
          <p:nvPr>
            <p:ph type="sldNum" sz="quarter" idx="12"/>
          </p:nvPr>
        </p:nvSpPr>
        <p:spPr/>
        <p:txBody>
          <a:bodyPr/>
          <a:lstStyle/>
          <a:p>
            <a:fld id="{2BBC8FCD-157D-49F7-B823-7A32DB7337DA}" type="slidenum">
              <a:rPr kumimoji="1" lang="ja-JP" altLang="en-US" smtClean="0"/>
              <a:pPr/>
              <a:t>25</a:t>
            </a:fld>
            <a:endParaRPr kumimoji="1" lang="ja-JP" altLang="en-US"/>
          </a:p>
        </p:txBody>
      </p:sp>
      <p:sp>
        <p:nvSpPr>
          <p:cNvPr id="8" name="コンテンツ プレースホルダー 7"/>
          <p:cNvSpPr>
            <a:spLocks noGrp="1"/>
          </p:cNvSpPr>
          <p:nvPr>
            <p:ph idx="1"/>
          </p:nvPr>
        </p:nvSpPr>
        <p:spPr/>
        <p:txBody>
          <a:bodyPr/>
          <a:lstStyle/>
          <a:p>
            <a:r>
              <a:rPr kumimoji="1" lang="ja-JP" altLang="en-US" dirty="0"/>
              <a:t>福祉ネットワーク</a:t>
            </a:r>
            <a:br>
              <a:rPr kumimoji="1" lang="en-US" altLang="ja-JP" dirty="0"/>
            </a:br>
            <a:r>
              <a:rPr kumimoji="1" lang="ja-JP" altLang="en-US" dirty="0"/>
              <a:t>特集　統合失調症より</a:t>
            </a:r>
            <a:br>
              <a:rPr kumimoji="1" lang="en-US" altLang="ja-JP" dirty="0"/>
            </a:br>
            <a:r>
              <a:rPr kumimoji="1" lang="ja-JP" altLang="en-US" dirty="0"/>
              <a:t>　　（２本、１分</a:t>
            </a:r>
            <a:r>
              <a:rPr kumimoji="1" lang="en-US" altLang="ja-JP" dirty="0"/>
              <a:t>23</a:t>
            </a:r>
            <a:r>
              <a:rPr kumimoji="1" lang="ja-JP" altLang="en-US" dirty="0"/>
              <a:t>秒と１分</a:t>
            </a:r>
            <a:r>
              <a:rPr kumimoji="1" lang="en-US" altLang="ja-JP" dirty="0"/>
              <a:t>42</a:t>
            </a:r>
            <a:r>
              <a:rPr kumimoji="1" lang="ja-JP" altLang="en-US" dirty="0"/>
              <a:t>秒）</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Jcores</a:t>
            </a:r>
            <a:r>
              <a:rPr lang="ja-JP" altLang="en-US" dirty="0"/>
              <a:t>デモンストレーション</a:t>
            </a:r>
            <a:endParaRPr kumimoji="1" lang="ja-JP" altLang="en-US" dirty="0"/>
          </a:p>
        </p:txBody>
      </p:sp>
      <p:sp>
        <p:nvSpPr>
          <p:cNvPr id="3" name="コンテンツ プレースホルダー 2"/>
          <p:cNvSpPr>
            <a:spLocks noGrp="1"/>
          </p:cNvSpPr>
          <p:nvPr>
            <p:ph idx="1"/>
          </p:nvPr>
        </p:nvSpPr>
        <p:spPr/>
        <p:txBody>
          <a:bodyPr/>
          <a:lstStyle/>
          <a:p>
            <a:r>
              <a:rPr lang="ja-JP" altLang="en-US" dirty="0"/>
              <a:t>その他</a:t>
            </a:r>
            <a:endParaRPr lang="en-US" altLang="ja-JP" dirty="0"/>
          </a:p>
          <a:p>
            <a:pPr lvl="1"/>
            <a:r>
              <a:rPr lang="en-US" altLang="ja-JP" dirty="0"/>
              <a:t>APT</a:t>
            </a:r>
            <a:r>
              <a:rPr lang="ja-JP" altLang="en-US" dirty="0"/>
              <a:t>ゲーム（保坂君）</a:t>
            </a:r>
            <a:endParaRPr lang="en-US" altLang="ja-JP" dirty="0"/>
          </a:p>
          <a:p>
            <a:pPr lvl="1"/>
            <a:r>
              <a:rPr lang="ja-JP" altLang="en-US" dirty="0"/>
              <a:t>３</a:t>
            </a:r>
            <a:r>
              <a:rPr lang="en-US" altLang="ja-JP" dirty="0"/>
              <a:t>D</a:t>
            </a:r>
            <a:r>
              <a:rPr lang="ja-JP" altLang="en-US" dirty="0"/>
              <a:t>モグラたたき</a:t>
            </a:r>
            <a:endParaRPr lang="en-US" altLang="ja-JP" dirty="0"/>
          </a:p>
          <a:p>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26</a:t>
            </a:fld>
            <a:endParaRPr kumimoji="1" lang="ja-JP" altLang="en-US"/>
          </a:p>
        </p:txBody>
      </p:sp>
    </p:spTree>
    <p:extLst>
      <p:ext uri="{BB962C8B-B14F-4D97-AF65-F5344CB8AC3E}">
        <p14:creationId xmlns:p14="http://schemas.microsoft.com/office/powerpoint/2010/main" val="2920554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認知リハビリテーション用</a:t>
            </a:r>
            <a:br>
              <a:rPr kumimoji="1" lang="en-US" altLang="ja-JP" dirty="0"/>
            </a:br>
            <a:r>
              <a:rPr kumimoji="1" lang="ja-JP" altLang="en-US" dirty="0"/>
              <a:t>ゲームソフトウェア</a:t>
            </a:r>
            <a:r>
              <a:rPr kumimoji="1" lang="en-US" altLang="ja-JP" dirty="0" err="1"/>
              <a:t>JCores</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972" y="1600200"/>
            <a:ext cx="5882056" cy="4525963"/>
          </a:xfrm>
        </p:spPr>
      </p:pic>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27</a:t>
            </a:fld>
            <a:endParaRPr kumimoji="1" lang="ja-JP" altLang="en-US"/>
          </a:p>
        </p:txBody>
      </p:sp>
      <p:sp>
        <p:nvSpPr>
          <p:cNvPr id="7" name="テキスト ボックス 6"/>
          <p:cNvSpPr txBox="1"/>
          <p:nvPr/>
        </p:nvSpPr>
        <p:spPr>
          <a:xfrm>
            <a:off x="1547664" y="6121120"/>
            <a:ext cx="6192688" cy="369332"/>
          </a:xfrm>
          <a:prstGeom prst="rect">
            <a:avLst/>
          </a:prstGeom>
          <a:noFill/>
        </p:spPr>
        <p:txBody>
          <a:bodyPr wrap="square" rtlCol="0">
            <a:spAutoFit/>
          </a:bodyPr>
          <a:lstStyle/>
          <a:p>
            <a:r>
              <a:rPr kumimoji="1" lang="ja-JP" altLang="en-US" dirty="0"/>
              <a:t>（注）平成</a:t>
            </a:r>
            <a:r>
              <a:rPr kumimoji="1" lang="en-US" altLang="ja-JP" dirty="0"/>
              <a:t>27</a:t>
            </a:r>
            <a:r>
              <a:rPr kumimoji="1" lang="ja-JP" altLang="en-US" dirty="0"/>
              <a:t>年</a:t>
            </a:r>
            <a:r>
              <a:rPr kumimoji="1" lang="en-US" altLang="ja-JP" dirty="0"/>
              <a:t>7</a:t>
            </a:r>
            <a:r>
              <a:rPr kumimoji="1" lang="ja-JP" altLang="en-US" dirty="0"/>
              <a:t>月</a:t>
            </a:r>
            <a:r>
              <a:rPr kumimoji="1" lang="en-US" altLang="ja-JP" dirty="0"/>
              <a:t>11</a:t>
            </a:r>
            <a:r>
              <a:rPr kumimoji="1" lang="ja-JP" altLang="en-US" dirty="0"/>
              <a:t>日に、医療機関に対して一般公開開始。</a:t>
            </a:r>
          </a:p>
        </p:txBody>
      </p:sp>
    </p:spTree>
    <p:extLst>
      <p:ext uri="{BB962C8B-B14F-4D97-AF65-F5344CB8AC3E}">
        <p14:creationId xmlns:p14="http://schemas.microsoft.com/office/powerpoint/2010/main" val="2073227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言語獲得へ向けて</a:t>
            </a:r>
            <a:endParaRPr kumimoji="1" lang="ja-JP" altLang="en-US" dirty="0"/>
          </a:p>
        </p:txBody>
      </p:sp>
      <p:sp>
        <p:nvSpPr>
          <p:cNvPr id="3" name="コンテンツ プレースホルダ 2"/>
          <p:cNvSpPr>
            <a:spLocks noGrp="1"/>
          </p:cNvSpPr>
          <p:nvPr>
            <p:ph idx="1"/>
          </p:nvPr>
        </p:nvSpPr>
        <p:spPr/>
        <p:txBody>
          <a:bodyPr/>
          <a:lstStyle/>
          <a:p>
            <a:pPr marL="0" indent="0">
              <a:buNone/>
            </a:pPr>
            <a:r>
              <a:rPr kumimoji="1" lang="ja-JP" altLang="en-US"/>
              <a:t>この春から、本気で研究を推進中！</a:t>
            </a:r>
          </a:p>
        </p:txBody>
      </p:sp>
      <p:sp>
        <p:nvSpPr>
          <p:cNvPr id="4" name="フッター プレースホルダ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 4"/>
          <p:cNvSpPr>
            <a:spLocks noGrp="1"/>
          </p:cNvSpPr>
          <p:nvPr>
            <p:ph type="sldNum" sz="quarter" idx="12"/>
          </p:nvPr>
        </p:nvSpPr>
        <p:spPr/>
        <p:txBody>
          <a:bodyPr/>
          <a:lstStyle/>
          <a:p>
            <a:fld id="{2BBC8FCD-157D-49F7-B823-7A32DB7337DA}" type="slidenum">
              <a:rPr kumimoji="1" lang="ja-JP" altLang="en-US" smtClean="0"/>
              <a:pPr/>
              <a:t>28</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dirty="0"/>
              <a:t>文法とは（クラス）</a:t>
            </a:r>
          </a:p>
        </p:txBody>
      </p:sp>
      <p:sp>
        <p:nvSpPr>
          <p:cNvPr id="38915" name="Rectangle 3"/>
          <p:cNvSpPr>
            <a:spLocks noGrp="1" noChangeArrowheads="1"/>
          </p:cNvSpPr>
          <p:nvPr>
            <p:ph type="body" idx="1"/>
          </p:nvPr>
        </p:nvSpPr>
        <p:spPr/>
        <p:txBody>
          <a:bodyPr/>
          <a:lstStyle/>
          <a:p>
            <a:pPr eaLnBrk="1" hangingPunct="1"/>
            <a:r>
              <a:rPr lang="en-US" altLang="ja-JP" dirty="0"/>
              <a:t>G = { </a:t>
            </a:r>
            <a:r>
              <a:rPr lang="en-US" altLang="ja-JP" dirty="0" err="1"/>
              <a:t>Vn</a:t>
            </a:r>
            <a:r>
              <a:rPr lang="en-US" altLang="ja-JP" dirty="0"/>
              <a:t>, </a:t>
            </a:r>
            <a:r>
              <a:rPr lang="en-US" altLang="ja-JP" dirty="0" err="1"/>
              <a:t>Vt</a:t>
            </a:r>
            <a:r>
              <a:rPr lang="en-US" altLang="ja-JP" dirty="0"/>
              <a:t>, σ, P }</a:t>
            </a:r>
          </a:p>
          <a:p>
            <a:pPr lvl="1" eaLnBrk="1" hangingPunct="1"/>
            <a:r>
              <a:rPr lang="en-US" altLang="ja-JP" dirty="0" err="1"/>
              <a:t>Vn</a:t>
            </a:r>
            <a:r>
              <a:rPr lang="ja-JP" altLang="en-US" dirty="0"/>
              <a:t>：非終端記号</a:t>
            </a:r>
          </a:p>
          <a:p>
            <a:pPr lvl="1" eaLnBrk="1" hangingPunct="1"/>
            <a:r>
              <a:rPr lang="en-US" altLang="ja-JP" dirty="0" err="1"/>
              <a:t>Vt</a:t>
            </a:r>
            <a:r>
              <a:rPr lang="ja-JP" altLang="en-US" dirty="0"/>
              <a:t>：終端記号</a:t>
            </a:r>
          </a:p>
          <a:p>
            <a:pPr lvl="1" eaLnBrk="1" hangingPunct="1"/>
            <a:r>
              <a:rPr lang="en-US" altLang="ja-JP" dirty="0"/>
              <a:t>σ</a:t>
            </a:r>
            <a:r>
              <a:rPr lang="ja-JP" altLang="en-US" dirty="0"/>
              <a:t>：開始記号</a:t>
            </a:r>
          </a:p>
          <a:p>
            <a:pPr lvl="1" eaLnBrk="1" hangingPunct="1"/>
            <a:r>
              <a:rPr lang="en-US" altLang="ja-JP" dirty="0"/>
              <a:t>P</a:t>
            </a:r>
            <a:r>
              <a:rPr lang="ja-JP" altLang="en-US" dirty="0"/>
              <a:t>：書き換え規則</a:t>
            </a:r>
          </a:p>
        </p:txBody>
      </p:sp>
      <p:sp>
        <p:nvSpPr>
          <p:cNvPr id="38916" name="スライド番号プレースホルダ 3"/>
          <p:cNvSpPr>
            <a:spLocks noGrp="1"/>
          </p:cNvSpPr>
          <p:nvPr>
            <p:ph type="sldNum" sz="quarter" idx="12"/>
          </p:nvPr>
        </p:nvSpPr>
        <p:spPr>
          <a:noFill/>
        </p:spPr>
        <p:txBody>
          <a:bodyPr/>
          <a:lstStyle/>
          <a:p>
            <a:fld id="{7D49D9C5-83EA-4012-B1E9-F02886BB2849}" type="slidenum">
              <a:rPr lang="en-US" altLang="ja-JP"/>
              <a:pPr/>
              <a:t>29</a:t>
            </a:fld>
            <a:endParaRPr lang="en-US" altLang="ja-JP"/>
          </a:p>
        </p:txBody>
      </p:sp>
      <p:sp>
        <p:nvSpPr>
          <p:cNvPr id="5" name="フッター プレースホルダ 4"/>
          <p:cNvSpPr>
            <a:spLocks noGrp="1"/>
          </p:cNvSpPr>
          <p:nvPr>
            <p:ph type="ftr" sz="quarter" idx="11"/>
          </p:nvPr>
        </p:nvSpPr>
        <p:spPr/>
        <p:txBody>
          <a:bodyPr/>
          <a:lstStyle/>
          <a:p>
            <a:pPr>
              <a:defRPr/>
            </a:pPr>
            <a:r>
              <a:rPr lang="en-US" altLang="ja-JP"/>
              <a:t>Natural Language Processing 2013 (Tokyo University of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6F6928-5713-4543-9B69-D892358EB639}"/>
              </a:ext>
            </a:extLst>
          </p:cNvPr>
          <p:cNvSpPr>
            <a:spLocks noGrp="1"/>
          </p:cNvSpPr>
          <p:nvPr>
            <p:ph type="title"/>
          </p:nvPr>
        </p:nvSpPr>
        <p:spPr/>
        <p:txBody>
          <a:bodyPr/>
          <a:lstStyle/>
          <a:p>
            <a:r>
              <a:rPr kumimoji="1" lang="ja-JP" altLang="en-US"/>
              <a:t>研究室の構成</a:t>
            </a:r>
          </a:p>
        </p:txBody>
      </p:sp>
      <p:graphicFrame>
        <p:nvGraphicFramePr>
          <p:cNvPr id="6" name="コンテンツ プレースホルダー 5">
            <a:extLst>
              <a:ext uri="{FF2B5EF4-FFF2-40B4-BE49-F238E27FC236}">
                <a16:creationId xmlns:a16="http://schemas.microsoft.com/office/drawing/2014/main" id="{325CC79A-01B0-A444-9377-254431DF96D6}"/>
              </a:ext>
            </a:extLst>
          </p:cNvPr>
          <p:cNvGraphicFramePr>
            <a:graphicFrameLocks noGrp="1"/>
          </p:cNvGraphicFramePr>
          <p:nvPr>
            <p:ph idx="1"/>
            <p:extLst>
              <p:ext uri="{D42A27DB-BD31-4B8C-83A1-F6EECF244321}">
                <p14:modId xmlns:p14="http://schemas.microsoft.com/office/powerpoint/2010/main" val="10566228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フッター プレースホルダー 3">
            <a:extLst>
              <a:ext uri="{FF2B5EF4-FFF2-40B4-BE49-F238E27FC236}">
                <a16:creationId xmlns:a16="http://schemas.microsoft.com/office/drawing/2014/main" id="{2BD3533F-985F-C545-8CDE-CE848D8CBB1F}"/>
              </a:ext>
            </a:extLst>
          </p:cNvPr>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a:extLst>
              <a:ext uri="{FF2B5EF4-FFF2-40B4-BE49-F238E27FC236}">
                <a16:creationId xmlns:a16="http://schemas.microsoft.com/office/drawing/2014/main" id="{51D11900-FECB-9442-830C-33D4074A9D37}"/>
              </a:ext>
            </a:extLst>
          </p:cNvPr>
          <p:cNvSpPr>
            <a:spLocks noGrp="1"/>
          </p:cNvSpPr>
          <p:nvPr>
            <p:ph type="sldNum" sz="quarter" idx="12"/>
          </p:nvPr>
        </p:nvSpPr>
        <p:spPr/>
        <p:txBody>
          <a:bodyPr/>
          <a:lstStyle/>
          <a:p>
            <a:fld id="{2BBC8FCD-157D-49F7-B823-7A32DB7337DA}" type="slidenum">
              <a:rPr kumimoji="1" lang="ja-JP" altLang="en-US" smtClean="0"/>
              <a:pPr/>
              <a:t>3</a:t>
            </a:fld>
            <a:endParaRPr kumimoji="1" lang="ja-JP" altLang="en-US"/>
          </a:p>
        </p:txBody>
      </p:sp>
    </p:spTree>
    <p:extLst>
      <p:ext uri="{BB962C8B-B14F-4D97-AF65-F5344CB8AC3E}">
        <p14:creationId xmlns:p14="http://schemas.microsoft.com/office/powerpoint/2010/main" val="2840424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ja-JP" altLang="en-US" dirty="0"/>
              <a:t>文法の例（インスタンス）</a:t>
            </a:r>
            <a:endParaRPr lang="ja-JP" altLang="ja-JP" dirty="0"/>
          </a:p>
        </p:txBody>
      </p:sp>
      <p:sp>
        <p:nvSpPr>
          <p:cNvPr id="39939" name="Rectangle 3"/>
          <p:cNvSpPr>
            <a:spLocks noGrp="1" noChangeArrowheads="1"/>
          </p:cNvSpPr>
          <p:nvPr>
            <p:ph type="body" idx="1"/>
          </p:nvPr>
        </p:nvSpPr>
        <p:spPr/>
        <p:txBody>
          <a:bodyPr/>
          <a:lstStyle/>
          <a:p>
            <a:pPr eaLnBrk="1" hangingPunct="1"/>
            <a:r>
              <a:rPr lang="en-US" altLang="ja-JP"/>
              <a:t>G = {Vn, Vt, σ, P}</a:t>
            </a:r>
          </a:p>
          <a:p>
            <a:pPr lvl="1" eaLnBrk="1" hangingPunct="1"/>
            <a:r>
              <a:rPr lang="en-US" altLang="ja-JP"/>
              <a:t>Vn ={S, NP, VP, PrpN, V, Det, N}</a:t>
            </a:r>
          </a:p>
          <a:p>
            <a:pPr lvl="1" eaLnBrk="1" hangingPunct="1"/>
            <a:r>
              <a:rPr lang="en-US" altLang="ja-JP"/>
              <a:t>Vt = {Tom, broke, the, cup}</a:t>
            </a:r>
          </a:p>
          <a:p>
            <a:pPr lvl="1" eaLnBrk="1" hangingPunct="1"/>
            <a:r>
              <a:rPr lang="en-US" altLang="ja-JP"/>
              <a:t>σ =</a:t>
            </a:r>
            <a:r>
              <a:rPr lang="ja-JP" altLang="en-US"/>
              <a:t>　</a:t>
            </a:r>
            <a:r>
              <a:rPr lang="en-US" altLang="ja-JP"/>
              <a:t>S</a:t>
            </a:r>
          </a:p>
          <a:p>
            <a:pPr lvl="1" eaLnBrk="1" hangingPunct="1"/>
            <a:r>
              <a:rPr lang="en-US" altLang="ja-JP"/>
              <a:t>P={S→NP  VP,  NP →PrpN,  VP →V  NP,</a:t>
            </a:r>
            <a:br>
              <a:rPr lang="en-US" altLang="ja-JP"/>
            </a:br>
            <a:r>
              <a:rPr lang="en-US" altLang="ja-JP"/>
              <a:t>NP → Det  N,  PrpN → Tom, V →broke,</a:t>
            </a:r>
            <a:br>
              <a:rPr lang="en-US" altLang="ja-JP"/>
            </a:br>
            <a:r>
              <a:rPr lang="en-US" altLang="ja-JP"/>
              <a:t>Det →the, N→cup}</a:t>
            </a:r>
          </a:p>
        </p:txBody>
      </p:sp>
      <p:sp>
        <p:nvSpPr>
          <p:cNvPr id="39940" name="スライド番号プレースホルダ 3"/>
          <p:cNvSpPr>
            <a:spLocks noGrp="1"/>
          </p:cNvSpPr>
          <p:nvPr>
            <p:ph type="sldNum" sz="quarter" idx="12"/>
          </p:nvPr>
        </p:nvSpPr>
        <p:spPr>
          <a:noFill/>
        </p:spPr>
        <p:txBody>
          <a:bodyPr/>
          <a:lstStyle/>
          <a:p>
            <a:fld id="{3D02908D-0F60-4B12-951E-FD15D18DA867}" type="slidenum">
              <a:rPr lang="en-US" altLang="ja-JP"/>
              <a:pPr/>
              <a:t>30</a:t>
            </a:fld>
            <a:endParaRPr lang="en-US" altLang="ja-JP"/>
          </a:p>
        </p:txBody>
      </p:sp>
      <p:sp>
        <p:nvSpPr>
          <p:cNvPr id="5" name="フッター プレースホルダ 4"/>
          <p:cNvSpPr>
            <a:spLocks noGrp="1"/>
          </p:cNvSpPr>
          <p:nvPr>
            <p:ph type="ftr" sz="quarter" idx="11"/>
          </p:nvPr>
        </p:nvSpPr>
        <p:spPr/>
        <p:txBody>
          <a:bodyPr/>
          <a:lstStyle/>
          <a:p>
            <a:pPr>
              <a:defRPr/>
            </a:pPr>
            <a:r>
              <a:rPr lang="en-US" altLang="ja-JP"/>
              <a:t>Natural Language Processing 2013 (Tokyo University of Technology)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未知語獲得システム</a:t>
            </a:r>
          </a:p>
        </p:txBody>
      </p:sp>
      <p:sp>
        <p:nvSpPr>
          <p:cNvPr id="3" name="コンテンツ プレースホルダー 2"/>
          <p:cNvSpPr>
            <a:spLocks noGrp="1"/>
          </p:cNvSpPr>
          <p:nvPr>
            <p:ph idx="1"/>
          </p:nvPr>
        </p:nvSpPr>
        <p:spPr/>
        <p:txBody>
          <a:bodyPr/>
          <a:lstStyle/>
          <a:p>
            <a:r>
              <a:rPr kumimoji="1" lang="ja-JP" altLang="en-US" dirty="0"/>
              <a:t>ＵＷＡＳ</a:t>
            </a:r>
            <a:r>
              <a:rPr kumimoji="1" lang="en-US" altLang="ja-JP" dirty="0"/>
              <a:t>-I</a:t>
            </a:r>
            <a:br>
              <a:rPr kumimoji="1" lang="en-US" altLang="ja-JP" dirty="0"/>
            </a:br>
            <a:r>
              <a:rPr kumimoji="1" lang="ja-JP" altLang="en-US" dirty="0"/>
              <a:t>（</a:t>
            </a:r>
            <a:r>
              <a:rPr kumimoji="1" lang="en-US" altLang="ja-JP" dirty="0"/>
              <a:t>Unknown Word Acquisition System</a:t>
            </a:r>
            <a:r>
              <a:rPr kumimoji="1" lang="ja-JP" altLang="en-US" dirty="0"/>
              <a:t>）</a:t>
            </a:r>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31</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708920"/>
            <a:ext cx="4824536" cy="3480770"/>
          </a:xfrm>
          <a:prstGeom prst="rect">
            <a:avLst/>
          </a:prstGeom>
        </p:spPr>
      </p:pic>
      <p:sp>
        <p:nvSpPr>
          <p:cNvPr id="7" name="テキスト ボックス 6"/>
          <p:cNvSpPr txBox="1"/>
          <p:nvPr/>
        </p:nvSpPr>
        <p:spPr>
          <a:xfrm>
            <a:off x="5940152" y="2709843"/>
            <a:ext cx="2952328"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（注１）未知語を自動獲得することができる。所見の状況に対応し、単語に関する知識が次第に豊富になる。</a:t>
            </a:r>
            <a:endParaRPr kumimoji="1" lang="en-US" altLang="ja-JP" dirty="0"/>
          </a:p>
          <a:p>
            <a:endParaRPr lang="en-US" altLang="ja-JP" dirty="0"/>
          </a:p>
          <a:p>
            <a:r>
              <a:rPr lang="ja-JP" altLang="en-US" dirty="0"/>
              <a:t>（注２）このプログラムは、プログラムが自分自身を動作中に自動的に書き換えることができる。その結果、入力および処理状況に応じて、プログラムの処理内容（挙動）が動的に変動する。</a:t>
            </a:r>
            <a:endParaRPr kumimoji="1" lang="ja-JP" altLang="en-US" dirty="0"/>
          </a:p>
        </p:txBody>
      </p:sp>
    </p:spTree>
    <p:extLst>
      <p:ext uri="{BB962C8B-B14F-4D97-AF65-F5344CB8AC3E}">
        <p14:creationId xmlns:p14="http://schemas.microsoft.com/office/powerpoint/2010/main" val="1884681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文法獲得システム</a:t>
            </a:r>
          </a:p>
        </p:txBody>
      </p:sp>
      <p:sp>
        <p:nvSpPr>
          <p:cNvPr id="3" name="コンテンツ プレースホルダー 2"/>
          <p:cNvSpPr>
            <a:spLocks noGrp="1"/>
          </p:cNvSpPr>
          <p:nvPr>
            <p:ph idx="1"/>
          </p:nvPr>
        </p:nvSpPr>
        <p:spPr/>
        <p:txBody>
          <a:bodyPr/>
          <a:lstStyle/>
          <a:p>
            <a:r>
              <a:rPr lang="en-US" altLang="ja-JP" dirty="0"/>
              <a:t>GAS-J</a:t>
            </a:r>
            <a:br>
              <a:rPr lang="en-US" altLang="ja-JP" dirty="0"/>
            </a:br>
            <a:r>
              <a:rPr lang="ja-JP" altLang="en-US" dirty="0"/>
              <a:t>（</a:t>
            </a:r>
            <a:r>
              <a:rPr lang="en-US" altLang="ja-JP" dirty="0"/>
              <a:t>Grammar Acquisition System for Japanese</a:t>
            </a:r>
            <a:r>
              <a:rPr lang="ja-JP" altLang="en-US" dirty="0"/>
              <a:t>）</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32</a:t>
            </a:fld>
            <a:endParaRPr kumimoji="1" lang="ja-JP" altLang="en-US"/>
          </a:p>
        </p:txBody>
      </p:sp>
      <p:sp>
        <p:nvSpPr>
          <p:cNvPr id="6" name="テキスト ボックス 5"/>
          <p:cNvSpPr txBox="1"/>
          <p:nvPr/>
        </p:nvSpPr>
        <p:spPr>
          <a:xfrm>
            <a:off x="827584" y="4077072"/>
            <a:ext cx="727280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帰納的論理プログラミングという手法で対応。</a:t>
            </a:r>
            <a:endParaRPr kumimoji="1" lang="en-US" altLang="ja-JP" dirty="0"/>
          </a:p>
          <a:p>
            <a:r>
              <a:rPr kumimoji="1" lang="ja-JP" altLang="en-US" dirty="0"/>
              <a:t>帰納的推論、概念の一般化、概念獲得、概念形成などがキーワード。</a:t>
            </a:r>
          </a:p>
        </p:txBody>
      </p:sp>
    </p:spTree>
    <p:extLst>
      <p:ext uri="{BB962C8B-B14F-4D97-AF65-F5344CB8AC3E}">
        <p14:creationId xmlns:p14="http://schemas.microsoft.com/office/powerpoint/2010/main" val="372898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機械翻訳システム</a:t>
            </a:r>
          </a:p>
        </p:txBody>
      </p:sp>
      <p:sp>
        <p:nvSpPr>
          <p:cNvPr id="3" name="コンテンツ プレースホルダー 2"/>
          <p:cNvSpPr>
            <a:spLocks noGrp="1"/>
          </p:cNvSpPr>
          <p:nvPr>
            <p:ph idx="1"/>
          </p:nvPr>
        </p:nvSpPr>
        <p:spPr/>
        <p:txBody>
          <a:bodyPr/>
          <a:lstStyle/>
          <a:p>
            <a:r>
              <a:rPr kumimoji="1" lang="ja-JP" altLang="en-US" dirty="0"/>
              <a:t>日英翻訳システム</a:t>
            </a:r>
            <a:r>
              <a:rPr kumimoji="1" lang="en-US" altLang="ja-JP" dirty="0"/>
              <a:t>abs</a:t>
            </a:r>
          </a:p>
          <a:p>
            <a:endParaRPr lang="en-US" altLang="ja-JP" dirty="0"/>
          </a:p>
          <a:p>
            <a:pPr marL="0" indent="0">
              <a:buNone/>
            </a:pPr>
            <a:r>
              <a:rPr kumimoji="1" lang="ja-JP" altLang="en-US" dirty="0"/>
              <a:t>（注）現在は、日本語</a:t>
            </a:r>
            <a:r>
              <a:rPr kumimoji="1" lang="en-US" altLang="ja-JP" dirty="0"/>
              <a:t>-</a:t>
            </a:r>
            <a:r>
              <a:rPr kumimoji="1" lang="ja-JP" altLang="en-US" dirty="0"/>
              <a:t>アラビア語機械翻訳</a:t>
            </a:r>
            <a:br>
              <a:rPr kumimoji="1" lang="en-US" altLang="ja-JP" dirty="0"/>
            </a:br>
            <a:r>
              <a:rPr kumimoji="1" lang="ja-JP" altLang="en-US" dirty="0"/>
              <a:t>　　　システムを研究・開発中</a:t>
            </a:r>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33</a:t>
            </a:fld>
            <a:endParaRPr kumimoji="1" lang="ja-JP" altLang="en-US"/>
          </a:p>
        </p:txBody>
      </p:sp>
    </p:spTree>
    <p:extLst>
      <p:ext uri="{BB962C8B-B14F-4D97-AF65-F5344CB8AC3E}">
        <p14:creationId xmlns:p14="http://schemas.microsoft.com/office/powerpoint/2010/main" val="1315054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高次脳機能モデルの構築と応用</a:t>
            </a: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4" y="1340768"/>
            <a:ext cx="5961548" cy="4708525"/>
          </a:xfrm>
        </p:spPr>
      </p:pic>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34</a:t>
            </a:fld>
            <a:endParaRPr kumimoji="1" lang="ja-JP" altLang="en-US"/>
          </a:p>
        </p:txBody>
      </p:sp>
      <p:sp>
        <p:nvSpPr>
          <p:cNvPr id="7" name="テキスト ボックス 6"/>
          <p:cNvSpPr txBox="1"/>
          <p:nvPr/>
        </p:nvSpPr>
        <p:spPr>
          <a:xfrm>
            <a:off x="1458144" y="6056591"/>
            <a:ext cx="6210200" cy="369332"/>
          </a:xfrm>
          <a:prstGeom prst="rect">
            <a:avLst/>
          </a:prstGeom>
          <a:noFill/>
        </p:spPr>
        <p:txBody>
          <a:bodyPr wrap="square" rtlCol="0">
            <a:spAutoFit/>
          </a:bodyPr>
          <a:lstStyle/>
          <a:p>
            <a:r>
              <a:rPr kumimoji="1" lang="ja-JP" altLang="en-US" dirty="0"/>
              <a:t>図</a:t>
            </a:r>
            <a:r>
              <a:rPr kumimoji="1" lang="en-US" altLang="ja-JP" dirty="0"/>
              <a:t>. Wisconsin Card Sorting Test </a:t>
            </a:r>
            <a:r>
              <a:rPr kumimoji="1" lang="ja-JP" altLang="en-US" dirty="0"/>
              <a:t>における人間の</a:t>
            </a:r>
            <a:r>
              <a:rPr kumimoji="1" lang="ja-JP" altLang="en-US"/>
              <a:t>処理過程</a:t>
            </a:r>
            <a:r>
              <a:rPr kumimoji="1" lang="en-US" altLang="ja-JP" dirty="0"/>
              <a:t>(</a:t>
            </a:r>
            <a:r>
              <a:rPr kumimoji="1" lang="ja-JP" altLang="en-US"/>
              <a:t>素案</a:t>
            </a:r>
            <a:r>
              <a:rPr kumimoji="1" lang="en-US" altLang="ja-JP" dirty="0"/>
              <a:t>)</a:t>
            </a:r>
            <a:endParaRPr kumimoji="1" lang="ja-JP" altLang="en-US" dirty="0"/>
          </a:p>
        </p:txBody>
      </p:sp>
    </p:spTree>
    <p:extLst>
      <p:ext uri="{BB962C8B-B14F-4D97-AF65-F5344CB8AC3E}">
        <p14:creationId xmlns:p14="http://schemas.microsoft.com/office/powerpoint/2010/main" val="265303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心のモデルの構築と応用</a:t>
            </a:r>
          </a:p>
        </p:txBody>
      </p:sp>
      <p:sp>
        <p:nvSpPr>
          <p:cNvPr id="3" name="コンテンツ プレースホルダー 2"/>
          <p:cNvSpPr>
            <a:spLocks noGrp="1"/>
          </p:cNvSpPr>
          <p:nvPr>
            <p:ph idx="1"/>
          </p:nvPr>
        </p:nvSpPr>
        <p:spPr/>
        <p:txBody>
          <a:bodyPr/>
          <a:lstStyle/>
          <a:p>
            <a:r>
              <a:rPr lang="ja-JP" altLang="en-US" dirty="0"/>
              <a:t>他者理解や共感能力を持つロボットやチャットエージェント</a:t>
            </a:r>
            <a:endParaRPr lang="en-US" altLang="ja-JP" dirty="0"/>
          </a:p>
          <a:p>
            <a:endParaRPr kumimoji="1" lang="en-US" altLang="ja-JP" dirty="0"/>
          </a:p>
          <a:p>
            <a:pPr marL="0" indent="0">
              <a:buNone/>
            </a:pPr>
            <a:r>
              <a:rPr lang="ja-JP" altLang="en-US" dirty="0"/>
              <a:t>参考文献</a:t>
            </a:r>
            <a:endParaRPr lang="en-US" altLang="ja-JP" dirty="0"/>
          </a:p>
          <a:p>
            <a:pPr marL="0" indent="0">
              <a:buNone/>
            </a:pPr>
            <a:r>
              <a:rPr kumimoji="1" lang="en-US" altLang="ja-JP" dirty="0"/>
              <a:t>[1] </a:t>
            </a:r>
            <a:r>
              <a:rPr kumimoji="1" lang="ja-JP" altLang="en-US" dirty="0"/>
              <a:t>心のモデルに基づく環境依存型対話</a:t>
            </a:r>
            <a:r>
              <a:rPr kumimoji="1" lang="en-US" altLang="ja-JP" dirty="0"/>
              <a:t>,</a:t>
            </a:r>
            <a:br>
              <a:rPr kumimoji="1" lang="en-US" altLang="ja-JP" dirty="0"/>
            </a:br>
            <a:r>
              <a:rPr kumimoji="1" lang="ja-JP" altLang="en-US" dirty="0"/>
              <a:t>　　亀田・飯田</a:t>
            </a:r>
            <a:r>
              <a:rPr kumimoji="1" lang="en-US" altLang="ja-JP" dirty="0"/>
              <a:t>, </a:t>
            </a:r>
            <a:r>
              <a:rPr kumimoji="1" lang="ja-JP" altLang="en-US" dirty="0"/>
              <a:t>電子情報通信学会</a:t>
            </a:r>
            <a:r>
              <a:rPr kumimoji="1" lang="en-US" altLang="ja-JP" dirty="0"/>
              <a:t>, </a:t>
            </a:r>
            <a:br>
              <a:rPr kumimoji="1" lang="en-US" altLang="ja-JP" dirty="0"/>
            </a:br>
            <a:r>
              <a:rPr kumimoji="1" lang="ja-JP" altLang="en-US" dirty="0"/>
              <a:t>　　思考と言語研究会</a:t>
            </a:r>
            <a:r>
              <a:rPr kumimoji="1" lang="en-US" altLang="ja-JP" dirty="0"/>
              <a:t>.</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35</a:t>
            </a:fld>
            <a:endParaRPr kumimoji="1" lang="ja-JP" altLang="en-US"/>
          </a:p>
        </p:txBody>
      </p:sp>
    </p:spTree>
    <p:extLst>
      <p:ext uri="{BB962C8B-B14F-4D97-AF65-F5344CB8AC3E}">
        <p14:creationId xmlns:p14="http://schemas.microsoft.com/office/powerpoint/2010/main" val="2601820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プログラミング</a:t>
            </a:r>
            <a:r>
              <a:rPr kumimoji="1" lang="ja-JP" altLang="en-US" dirty="0"/>
              <a:t>教育</a:t>
            </a:r>
          </a:p>
        </p:txBody>
      </p:sp>
      <p:sp>
        <p:nvSpPr>
          <p:cNvPr id="3" name="コンテンツ プレースホルダー 2"/>
          <p:cNvSpPr>
            <a:spLocks noGrp="1"/>
          </p:cNvSpPr>
          <p:nvPr>
            <p:ph idx="1"/>
          </p:nvPr>
        </p:nvSpPr>
        <p:spPr/>
        <p:txBody>
          <a:bodyPr/>
          <a:lstStyle/>
          <a:p>
            <a:r>
              <a:rPr kumimoji="1" lang="en-US" altLang="ja-JP" dirty="0" err="1"/>
              <a:t>Greenfoot</a:t>
            </a:r>
            <a:r>
              <a:rPr kumimoji="1" lang="ja-JP" altLang="en-US" dirty="0"/>
              <a:t>を活用した、ソフトウェア開発学習用</a:t>
            </a:r>
            <a:r>
              <a:rPr kumimoji="1" lang="en-US" altLang="ja-JP" dirty="0"/>
              <a:t>PBL</a:t>
            </a:r>
            <a:r>
              <a:rPr kumimoji="1" lang="ja-JP" altLang="en-US" dirty="0"/>
              <a:t>教材および教授法の研究・開発・公開</a:t>
            </a:r>
            <a:endParaRPr kumimoji="1" lang="en-US" altLang="ja-JP" dirty="0"/>
          </a:p>
          <a:p>
            <a:endParaRPr lang="en-US" altLang="ja-JP" dirty="0"/>
          </a:p>
          <a:p>
            <a:pPr>
              <a:buNone/>
            </a:pPr>
            <a:r>
              <a:rPr kumimoji="1" lang="ja-JP" altLang="en-US" dirty="0"/>
              <a:t>参考文献</a:t>
            </a:r>
            <a:endParaRPr kumimoji="1" lang="en-US" altLang="ja-JP" dirty="0"/>
          </a:p>
          <a:p>
            <a:pPr>
              <a:buNone/>
            </a:pPr>
            <a:r>
              <a:rPr lang="en-US" altLang="ja-JP" dirty="0"/>
              <a:t>[1] EDUCON </a:t>
            </a:r>
            <a:r>
              <a:rPr lang="ja-JP" altLang="en-US" dirty="0"/>
              <a:t>等</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36</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164" y="3065753"/>
            <a:ext cx="4355976" cy="2692933"/>
          </a:xfrm>
          <a:prstGeom prst="rect">
            <a:avLst/>
          </a:prstGeom>
        </p:spPr>
      </p:pic>
      <p:sp>
        <p:nvSpPr>
          <p:cNvPr id="7" name="テキスト ボックス 6"/>
          <p:cNvSpPr txBox="1"/>
          <p:nvPr/>
        </p:nvSpPr>
        <p:spPr>
          <a:xfrm>
            <a:off x="3399926" y="5780051"/>
            <a:ext cx="5328592" cy="646331"/>
          </a:xfrm>
          <a:prstGeom prst="rect">
            <a:avLst/>
          </a:prstGeom>
          <a:noFill/>
        </p:spPr>
        <p:txBody>
          <a:bodyPr wrap="square" rtlCol="0">
            <a:spAutoFit/>
          </a:bodyPr>
          <a:lstStyle/>
          <a:p>
            <a:r>
              <a:rPr kumimoji="1" lang="ja-JP" altLang="en-US" dirty="0"/>
              <a:t>（注）この教材と教育方法に基づく授業を実施したら、学生たちはこのようなゲームを自作した。</a:t>
            </a:r>
          </a:p>
        </p:txBody>
      </p:sp>
    </p:spTree>
    <p:extLst>
      <p:ext uri="{BB962C8B-B14F-4D97-AF65-F5344CB8AC3E}">
        <p14:creationId xmlns:p14="http://schemas.microsoft.com/office/powerpoint/2010/main" val="162682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a:t>
            </a:r>
          </a:p>
        </p:txBody>
      </p:sp>
      <p:sp>
        <p:nvSpPr>
          <p:cNvPr id="3" name="コンテンツ プレースホルダ 2"/>
          <p:cNvSpPr>
            <a:spLocks noGrp="1"/>
          </p:cNvSpPr>
          <p:nvPr>
            <p:ph idx="1"/>
          </p:nvPr>
        </p:nvSpPr>
        <p:spPr/>
        <p:txBody>
          <a:bodyPr/>
          <a:lstStyle/>
          <a:p>
            <a:r>
              <a:rPr lang="ja-JP" altLang="en-US"/>
              <a:t>最近、</a:t>
            </a:r>
            <a:r>
              <a:rPr lang="en-US" altLang="ja-JP" dirty="0"/>
              <a:t>Smart Contract (Blockchain) </a:t>
            </a:r>
            <a:r>
              <a:rPr lang="ja-JP" altLang="en-US"/>
              <a:t>の研究にも力を入れています。</a:t>
            </a:r>
            <a:endParaRPr lang="en-US" altLang="ja-JP" dirty="0"/>
          </a:p>
          <a:p>
            <a:r>
              <a:rPr kumimoji="1" lang="en-US" altLang="ja-JP" dirty="0"/>
              <a:t>Ethereum</a:t>
            </a:r>
            <a:r>
              <a:rPr kumimoji="1" lang="ja-JP" altLang="en-US"/>
              <a:t>上に、知識の信憑性保証システムを構築し、その上に人工知能をさらに構築する予定です。</a:t>
            </a:r>
          </a:p>
        </p:txBody>
      </p:sp>
      <p:sp>
        <p:nvSpPr>
          <p:cNvPr id="4" name="フッター プレースホルダ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 4"/>
          <p:cNvSpPr>
            <a:spLocks noGrp="1"/>
          </p:cNvSpPr>
          <p:nvPr>
            <p:ph type="sldNum" sz="quarter" idx="12"/>
          </p:nvPr>
        </p:nvSpPr>
        <p:spPr/>
        <p:txBody>
          <a:bodyPr/>
          <a:lstStyle/>
          <a:p>
            <a:fld id="{2BBC8FCD-157D-49F7-B823-7A32DB7337DA}"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研究室の行動指針</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solidFill>
                  <a:srgbClr val="0070C0"/>
                </a:solidFill>
              </a:rPr>
              <a:t>自ら進んで</a:t>
            </a:r>
            <a:r>
              <a:rPr kumimoji="1" lang="ja-JP" altLang="en-US" dirty="0"/>
              <a:t>学ぶ</a:t>
            </a:r>
            <a:endParaRPr kumimoji="1" lang="en-US" altLang="ja-JP" dirty="0"/>
          </a:p>
          <a:p>
            <a:r>
              <a:rPr kumimoji="1" lang="ja-JP" altLang="en-US" dirty="0">
                <a:solidFill>
                  <a:srgbClr val="0070C0"/>
                </a:solidFill>
              </a:rPr>
              <a:t>チャレンジ</a:t>
            </a:r>
            <a:r>
              <a:rPr kumimoji="1" lang="ja-JP" altLang="en-US" dirty="0"/>
              <a:t>する</a:t>
            </a:r>
            <a:endParaRPr kumimoji="1" lang="en-US" altLang="ja-JP" dirty="0"/>
          </a:p>
          <a:p>
            <a:r>
              <a:rPr lang="ja-JP" altLang="en-US" dirty="0">
                <a:solidFill>
                  <a:srgbClr val="0070C0"/>
                </a:solidFill>
              </a:rPr>
              <a:t>失敗しても</a:t>
            </a:r>
            <a:r>
              <a:rPr lang="ja-JP" altLang="en-US" dirty="0"/>
              <a:t>立ち上がる</a:t>
            </a:r>
            <a:endParaRPr lang="en-US" altLang="ja-JP" dirty="0"/>
          </a:p>
          <a:p>
            <a:r>
              <a:rPr kumimoji="1" lang="ja-JP" altLang="en-US" dirty="0">
                <a:solidFill>
                  <a:srgbClr val="0070C0"/>
                </a:solidFill>
              </a:rPr>
              <a:t>仲間と</a:t>
            </a:r>
            <a:r>
              <a:rPr kumimoji="1" lang="ja-JP" altLang="en-US" dirty="0"/>
              <a:t>協力して学ぶ</a:t>
            </a:r>
            <a:endParaRPr kumimoji="1" lang="en-US" altLang="ja-JP" dirty="0"/>
          </a:p>
          <a:p>
            <a:r>
              <a:rPr lang="ja-JP" altLang="en-US" dirty="0">
                <a:solidFill>
                  <a:srgbClr val="0070C0"/>
                </a:solidFill>
              </a:rPr>
              <a:t>最後まで</a:t>
            </a:r>
            <a:r>
              <a:rPr lang="ja-JP" altLang="en-US" dirty="0"/>
              <a:t>あきらめない</a:t>
            </a:r>
            <a:endParaRPr kumimoji="1" lang="ja-JP" altLang="en-US" dirty="0"/>
          </a:p>
        </p:txBody>
      </p:sp>
      <p:sp>
        <p:nvSpPr>
          <p:cNvPr id="4" name="フッター プレースホルダ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 4"/>
          <p:cNvSpPr>
            <a:spLocks noGrp="1"/>
          </p:cNvSpPr>
          <p:nvPr>
            <p:ph type="sldNum" sz="quarter" idx="12"/>
          </p:nvPr>
        </p:nvSpPr>
        <p:spPr/>
        <p:txBody>
          <a:bodyPr/>
          <a:lstStyle/>
          <a:p>
            <a:fld id="{2BBC8FCD-157D-49F7-B823-7A32DB7337DA}" type="slidenum">
              <a:rPr kumimoji="1" lang="ja-JP" altLang="en-US" smtClean="0"/>
              <a:pPr/>
              <a:t>38</a:t>
            </a:fld>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最後に</a:t>
            </a:r>
            <a:endParaRPr kumimoji="1" lang="ja-JP" altLang="en-US" dirty="0"/>
          </a:p>
        </p:txBody>
      </p:sp>
      <p:sp>
        <p:nvSpPr>
          <p:cNvPr id="3" name="コンテンツ プレースホルダー 2"/>
          <p:cNvSpPr>
            <a:spLocks noGrp="1"/>
          </p:cNvSpPr>
          <p:nvPr>
            <p:ph idx="1"/>
          </p:nvPr>
        </p:nvSpPr>
        <p:spPr>
          <a:xfrm>
            <a:off x="457200" y="1600201"/>
            <a:ext cx="8363272" cy="1972816"/>
          </a:xfrm>
        </p:spPr>
        <p:txBody>
          <a:bodyPr/>
          <a:lstStyle/>
          <a:p>
            <a:r>
              <a:rPr kumimoji="1" lang="ja-JP" altLang="en-US" dirty="0"/>
              <a:t>質問がある場合には、直接亀田までコンタクトを取ってください。</a:t>
            </a:r>
            <a:endParaRPr kumimoji="1" lang="en-US" altLang="ja-JP" dirty="0"/>
          </a:p>
          <a:p>
            <a:pPr marL="0" indent="0">
              <a:buNone/>
            </a:pPr>
            <a:r>
              <a:rPr lang="en-US" altLang="ja-JP" dirty="0"/>
              <a:t>	</a:t>
            </a:r>
            <a:r>
              <a:rPr lang="en-US" altLang="ja-JP" dirty="0">
                <a:hlinkClick r:id="rId2"/>
              </a:rPr>
              <a:t>kameda@</a:t>
            </a:r>
            <a:r>
              <a:rPr lang="ja-JP" altLang="en-US" dirty="0">
                <a:hlinkClick r:id="rId2"/>
              </a:rPr>
              <a:t>ｓｔｆ</a:t>
            </a:r>
            <a:r>
              <a:rPr lang="en-US" altLang="ja-JP" dirty="0">
                <a:hlinkClick r:id="rId2"/>
              </a:rPr>
              <a:t>.teu.ac.jp</a:t>
            </a:r>
            <a:endParaRPr lang="en-US" altLang="ja-JP" dirty="0"/>
          </a:p>
          <a:p>
            <a:pPr marL="0" indent="0">
              <a:buNone/>
            </a:pPr>
            <a:endParaRPr kumimoji="1" lang="ja-JP" altLang="en-US" dirty="0"/>
          </a:p>
        </p:txBody>
      </p:sp>
      <p:sp>
        <p:nvSpPr>
          <p:cNvPr id="4" name="角丸四角形 3"/>
          <p:cNvSpPr/>
          <p:nvPr/>
        </p:nvSpPr>
        <p:spPr>
          <a:xfrm>
            <a:off x="2915816" y="4005064"/>
            <a:ext cx="5112568" cy="1368152"/>
          </a:xfrm>
          <a:prstGeom prst="roundRect">
            <a:avLst/>
          </a:prstGeom>
          <a:effectLst>
            <a:outerShdw blurRad="50800" dist="266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格段に新しい人工知能を研究し、その応用システムを作ることでより豊かな社会を一緒に作っていきましょう！</a:t>
            </a:r>
            <a:endParaRPr kumimoji="1" lang="ja-JP" altLang="en-US" sz="2400" b="1" dirty="0">
              <a:solidFill>
                <a:schemeClr val="bg1"/>
              </a:solidFill>
            </a:endParaRPr>
          </a:p>
        </p:txBody>
      </p:sp>
      <p:sp>
        <p:nvSpPr>
          <p:cNvPr id="5" name="フッター プレースホルダー 4"/>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12"/>
          </p:nvPr>
        </p:nvSpPr>
        <p:spPr/>
        <p:txBody>
          <a:bodyPr/>
          <a:lstStyle/>
          <a:p>
            <a:fld id="{2BBC8FCD-157D-49F7-B823-7A32DB7337DA}" type="slidenum">
              <a:rPr kumimoji="1" lang="ja-JP" altLang="en-US" smtClean="0"/>
              <a:pPr/>
              <a:t>39</a:t>
            </a:fld>
            <a:endParaRPr kumimoji="1" lang="ja-JP" altLang="en-US"/>
          </a:p>
        </p:txBody>
      </p:sp>
    </p:spTree>
    <p:extLst>
      <p:ext uri="{BB962C8B-B14F-4D97-AF65-F5344CB8AC3E}">
        <p14:creationId xmlns:p14="http://schemas.microsoft.com/office/powerpoint/2010/main" val="227948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FC0CF6-D902-8F47-910B-96B5AD567D92}"/>
              </a:ext>
            </a:extLst>
          </p:cNvPr>
          <p:cNvSpPr>
            <a:spLocks noGrp="1"/>
          </p:cNvSpPr>
          <p:nvPr>
            <p:ph type="title"/>
          </p:nvPr>
        </p:nvSpPr>
        <p:spPr/>
        <p:txBody>
          <a:bodyPr/>
          <a:lstStyle/>
          <a:p>
            <a:r>
              <a:rPr lang="ja-JP" altLang="en-US"/>
              <a:t>研究室の概要</a:t>
            </a:r>
            <a:endParaRPr kumimoji="1" lang="ja-JP" altLang="en-US"/>
          </a:p>
        </p:txBody>
      </p:sp>
      <p:sp>
        <p:nvSpPr>
          <p:cNvPr id="3" name="コンテンツ プレースホルダー 2">
            <a:extLst>
              <a:ext uri="{FF2B5EF4-FFF2-40B4-BE49-F238E27FC236}">
                <a16:creationId xmlns:a16="http://schemas.microsoft.com/office/drawing/2014/main" id="{AB44F22B-20DB-B04E-BE05-0944A10D3D04}"/>
              </a:ext>
            </a:extLst>
          </p:cNvPr>
          <p:cNvSpPr>
            <a:spLocks noGrp="1"/>
          </p:cNvSpPr>
          <p:nvPr>
            <p:ph idx="1"/>
          </p:nvPr>
        </p:nvSpPr>
        <p:spPr>
          <a:xfrm>
            <a:off x="457200" y="1192074"/>
            <a:ext cx="8229600" cy="4525963"/>
          </a:xfrm>
        </p:spPr>
        <p:txBody>
          <a:bodyPr>
            <a:normAutofit/>
          </a:bodyPr>
          <a:lstStyle/>
          <a:p>
            <a:r>
              <a:rPr kumimoji="1" lang="ja-JP" altLang="en-US"/>
              <a:t>教員（</a:t>
            </a:r>
            <a:r>
              <a:rPr kumimoji="1" lang="en-US" altLang="ja-JP" dirty="0"/>
              <a:t>2</a:t>
            </a:r>
            <a:r>
              <a:rPr kumimoji="1" lang="ja-JP" altLang="en-US"/>
              <a:t>名）</a:t>
            </a:r>
            <a:endParaRPr kumimoji="1" lang="en-US" altLang="ja-JP" dirty="0"/>
          </a:p>
          <a:p>
            <a:r>
              <a:rPr lang="ja-JP" altLang="en-US"/>
              <a:t>大学院生（博士</a:t>
            </a:r>
            <a:r>
              <a:rPr lang="en-US" altLang="ja-JP" dirty="0"/>
              <a:t>4</a:t>
            </a:r>
            <a:r>
              <a:rPr lang="ja-JP" altLang="en-US"/>
              <a:t>名・修士１３名）</a:t>
            </a:r>
            <a:endParaRPr lang="en-US" altLang="ja-JP" dirty="0"/>
          </a:p>
          <a:p>
            <a:r>
              <a:rPr lang="ja-JP" altLang="en-US"/>
              <a:t>学部生（</a:t>
            </a:r>
            <a:r>
              <a:rPr lang="en-US" altLang="ja-JP" dirty="0"/>
              <a:t>13</a:t>
            </a:r>
            <a:r>
              <a:rPr lang="ja-JP" altLang="en-US"/>
              <a:t>名）</a:t>
            </a:r>
            <a:br>
              <a:rPr kumimoji="1" lang="en-US" altLang="ja-JP" dirty="0"/>
            </a:br>
            <a:br>
              <a:rPr kumimoji="1" lang="en-US" altLang="ja-JP" dirty="0"/>
            </a:br>
            <a:r>
              <a:rPr kumimoji="1" lang="ja-JP" altLang="en-US"/>
              <a:t>留学生が多数います。女子学生</a:t>
            </a:r>
            <a:r>
              <a:rPr lang="ja-JP" altLang="en-US"/>
              <a:t>は</a:t>
            </a:r>
            <a:r>
              <a:rPr lang="en-US" altLang="ja-JP" dirty="0"/>
              <a:t>4</a:t>
            </a:r>
            <a:r>
              <a:rPr kumimoji="1" lang="ja-JP" altLang="en-US"/>
              <a:t>名</a:t>
            </a:r>
            <a:r>
              <a:rPr lang="ja-JP" altLang="en-US"/>
              <a:t>程。</a:t>
            </a:r>
            <a:endParaRPr kumimoji="1" lang="ja-JP" altLang="en-US"/>
          </a:p>
        </p:txBody>
      </p:sp>
      <p:sp>
        <p:nvSpPr>
          <p:cNvPr id="4" name="フッター プレースホルダー 3">
            <a:extLst>
              <a:ext uri="{FF2B5EF4-FFF2-40B4-BE49-F238E27FC236}">
                <a16:creationId xmlns:a16="http://schemas.microsoft.com/office/drawing/2014/main" id="{CDE56199-1040-7647-9A60-BC962161ECB1}"/>
              </a:ext>
            </a:extLst>
          </p:cNvPr>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a:extLst>
              <a:ext uri="{FF2B5EF4-FFF2-40B4-BE49-F238E27FC236}">
                <a16:creationId xmlns:a16="http://schemas.microsoft.com/office/drawing/2014/main" id="{1599011C-F7AA-034D-A08F-FC9AFC0834BB}"/>
              </a:ext>
            </a:extLst>
          </p:cNvPr>
          <p:cNvSpPr>
            <a:spLocks noGrp="1"/>
          </p:cNvSpPr>
          <p:nvPr>
            <p:ph type="sldNum" sz="quarter" idx="12"/>
          </p:nvPr>
        </p:nvSpPr>
        <p:spPr/>
        <p:txBody>
          <a:bodyPr/>
          <a:lstStyle/>
          <a:p>
            <a:fld id="{2BBC8FCD-157D-49F7-B823-7A32DB7337DA}" type="slidenum">
              <a:rPr kumimoji="1" lang="ja-JP" altLang="en-US" smtClean="0"/>
              <a:pPr/>
              <a:t>4</a:t>
            </a:fld>
            <a:endParaRPr kumimoji="1" lang="ja-JP" altLang="en-US"/>
          </a:p>
        </p:txBody>
      </p:sp>
      <p:sp>
        <p:nvSpPr>
          <p:cNvPr id="6" name="テキスト ボックス 5">
            <a:extLst>
              <a:ext uri="{FF2B5EF4-FFF2-40B4-BE49-F238E27FC236}">
                <a16:creationId xmlns:a16="http://schemas.microsoft.com/office/drawing/2014/main" id="{A71E2737-48ED-8D47-8B71-477EBC348F71}"/>
              </a:ext>
            </a:extLst>
          </p:cNvPr>
          <p:cNvSpPr txBox="1"/>
          <p:nvPr/>
        </p:nvSpPr>
        <p:spPr>
          <a:xfrm>
            <a:off x="1211288" y="4077072"/>
            <a:ext cx="640871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z="2800" dirty="0"/>
              <a:t>Point: </a:t>
            </a:r>
            <a:r>
              <a:rPr kumimoji="1" lang="ja-JP" altLang="en-US" sz="2800"/>
              <a:t>国際性・多様性のある研究室です。</a:t>
            </a:r>
          </a:p>
        </p:txBody>
      </p:sp>
    </p:spTree>
    <p:extLst>
      <p:ext uri="{BB962C8B-B14F-4D97-AF65-F5344CB8AC3E}">
        <p14:creationId xmlns:p14="http://schemas.microsoft.com/office/powerpoint/2010/main" val="128435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FDB5AB-517C-2D4B-B070-0BC000DA6DA8}"/>
              </a:ext>
            </a:extLst>
          </p:cNvPr>
          <p:cNvSpPr>
            <a:spLocks noGrp="1"/>
          </p:cNvSpPr>
          <p:nvPr>
            <p:ph type="title"/>
          </p:nvPr>
        </p:nvSpPr>
        <p:spPr/>
        <p:txBody>
          <a:bodyPr/>
          <a:lstStyle/>
          <a:p>
            <a:r>
              <a:rPr kumimoji="1" lang="ja-JP" altLang="en-US"/>
              <a:t>学部学生の研究テーマ（例）</a:t>
            </a:r>
          </a:p>
        </p:txBody>
      </p:sp>
      <p:sp>
        <p:nvSpPr>
          <p:cNvPr id="3" name="コンテンツ プレースホルダー 2">
            <a:extLst>
              <a:ext uri="{FF2B5EF4-FFF2-40B4-BE49-F238E27FC236}">
                <a16:creationId xmlns:a16="http://schemas.microsoft.com/office/drawing/2014/main" id="{ADAE2EBF-012F-FE43-8728-5D9FEA9BCBE2}"/>
              </a:ext>
            </a:extLst>
          </p:cNvPr>
          <p:cNvSpPr>
            <a:spLocks noGrp="1"/>
          </p:cNvSpPr>
          <p:nvPr>
            <p:ph idx="1"/>
          </p:nvPr>
        </p:nvSpPr>
        <p:spPr>
          <a:xfrm>
            <a:off x="457200" y="1600201"/>
            <a:ext cx="8229600" cy="3773016"/>
          </a:xfrm>
        </p:spPr>
        <p:txBody>
          <a:bodyPr/>
          <a:lstStyle/>
          <a:p>
            <a:r>
              <a:rPr kumimoji="1" lang="ja-JP" altLang="en-US"/>
              <a:t>ゲーム型プログラミング学習支援システム</a:t>
            </a:r>
            <a:endParaRPr kumimoji="1" lang="en-US" altLang="ja-JP" dirty="0"/>
          </a:p>
          <a:p>
            <a:r>
              <a:rPr lang="ja-JP" altLang="en-US"/>
              <a:t>プレゼンテーション自習用</a:t>
            </a:r>
            <a:r>
              <a:rPr lang="en-US" altLang="ja-JP" dirty="0"/>
              <a:t>VR</a:t>
            </a:r>
            <a:r>
              <a:rPr lang="ja-JP" altLang="en-US"/>
              <a:t>システム</a:t>
            </a:r>
            <a:endParaRPr lang="en-US" altLang="ja-JP" dirty="0"/>
          </a:p>
          <a:p>
            <a:r>
              <a:rPr kumimoji="1" lang="ja-JP" altLang="en-US"/>
              <a:t>俳句理解に基づくイメージ画像生成システム</a:t>
            </a:r>
            <a:endParaRPr kumimoji="1" lang="en-US" altLang="ja-JP" dirty="0"/>
          </a:p>
          <a:p>
            <a:r>
              <a:rPr lang="ja-JP" altLang="en-US"/>
              <a:t>深層学習応用システム提案・実装</a:t>
            </a:r>
            <a:endParaRPr lang="en-US" altLang="ja-JP" dirty="0"/>
          </a:p>
          <a:p>
            <a:r>
              <a:rPr kumimoji="1" lang="ja-JP" altLang="en-US"/>
              <a:t>機械翻訳システム</a:t>
            </a:r>
            <a:endParaRPr kumimoji="1" lang="en-US" altLang="ja-JP" dirty="0"/>
          </a:p>
          <a:p>
            <a:r>
              <a:rPr lang="ja-JP" altLang="en-US"/>
              <a:t>利用規約自動要約システム</a:t>
            </a:r>
            <a:r>
              <a:rPr lang="en-US" altLang="ja-JP" dirty="0"/>
              <a:t> </a:t>
            </a:r>
            <a:r>
              <a:rPr lang="ja-JP" altLang="en-US"/>
              <a:t>など</a:t>
            </a:r>
            <a:endParaRPr kumimoji="1" lang="ja-JP" altLang="en-US"/>
          </a:p>
        </p:txBody>
      </p:sp>
      <p:sp>
        <p:nvSpPr>
          <p:cNvPr id="4" name="フッター プレースホルダー 3">
            <a:extLst>
              <a:ext uri="{FF2B5EF4-FFF2-40B4-BE49-F238E27FC236}">
                <a16:creationId xmlns:a16="http://schemas.microsoft.com/office/drawing/2014/main" id="{E1BCF5E4-F78C-754B-AA4F-643B24D8C5DE}"/>
              </a:ext>
            </a:extLst>
          </p:cNvPr>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a:extLst>
              <a:ext uri="{FF2B5EF4-FFF2-40B4-BE49-F238E27FC236}">
                <a16:creationId xmlns:a16="http://schemas.microsoft.com/office/drawing/2014/main" id="{5E667732-B58E-2740-B75B-7184360F064E}"/>
              </a:ext>
            </a:extLst>
          </p:cNvPr>
          <p:cNvSpPr>
            <a:spLocks noGrp="1"/>
          </p:cNvSpPr>
          <p:nvPr>
            <p:ph type="sldNum" sz="quarter" idx="12"/>
          </p:nvPr>
        </p:nvSpPr>
        <p:spPr/>
        <p:txBody>
          <a:bodyPr/>
          <a:lstStyle/>
          <a:p>
            <a:fld id="{2BBC8FCD-157D-49F7-B823-7A32DB7337DA}" type="slidenum">
              <a:rPr kumimoji="1" lang="ja-JP" altLang="en-US" smtClean="0"/>
              <a:pPr/>
              <a:t>5</a:t>
            </a:fld>
            <a:endParaRPr kumimoji="1" lang="ja-JP" altLang="en-US"/>
          </a:p>
        </p:txBody>
      </p:sp>
      <p:sp>
        <p:nvSpPr>
          <p:cNvPr id="6" name="テキスト ボックス 5">
            <a:extLst>
              <a:ext uri="{FF2B5EF4-FFF2-40B4-BE49-F238E27FC236}">
                <a16:creationId xmlns:a16="http://schemas.microsoft.com/office/drawing/2014/main" id="{695CE448-6DFC-F445-9BD5-E5D5FC6759FB}"/>
              </a:ext>
            </a:extLst>
          </p:cNvPr>
          <p:cNvSpPr txBox="1"/>
          <p:nvPr/>
        </p:nvSpPr>
        <p:spPr>
          <a:xfrm>
            <a:off x="1907704" y="5718037"/>
            <a:ext cx="66967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sz="2800" dirty="0"/>
              <a:t>Point: </a:t>
            </a:r>
            <a:r>
              <a:rPr lang="ja-JP" altLang="en-US" sz="2800"/>
              <a:t>自分のやってみたい研究ができる。</a:t>
            </a:r>
            <a:endParaRPr kumimoji="1" lang="ja-JP" altLang="en-US" sz="2800"/>
          </a:p>
        </p:txBody>
      </p:sp>
    </p:spTree>
    <p:extLst>
      <p:ext uri="{BB962C8B-B14F-4D97-AF65-F5344CB8AC3E}">
        <p14:creationId xmlns:p14="http://schemas.microsoft.com/office/powerpoint/2010/main" val="364854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CF48E-384C-764A-BDC3-48DFFBBB0795}"/>
              </a:ext>
            </a:extLst>
          </p:cNvPr>
          <p:cNvSpPr>
            <a:spLocks noGrp="1"/>
          </p:cNvSpPr>
          <p:nvPr>
            <p:ph type="title"/>
          </p:nvPr>
        </p:nvSpPr>
        <p:spPr/>
        <p:txBody>
          <a:bodyPr/>
          <a:lstStyle/>
          <a:p>
            <a:r>
              <a:rPr kumimoji="1" lang="ja-JP" altLang="en-US"/>
              <a:t>教員の最近の論文（</a:t>
            </a:r>
            <a:r>
              <a:rPr lang="ja-JP" altLang="en-US"/>
              <a:t>亀田</a:t>
            </a:r>
            <a:r>
              <a:rPr kumimoji="1" lang="ja-JP" altLang="en-US"/>
              <a:t>）</a:t>
            </a:r>
          </a:p>
        </p:txBody>
      </p:sp>
      <p:sp>
        <p:nvSpPr>
          <p:cNvPr id="3" name="コンテンツ プレースホルダー 2">
            <a:extLst>
              <a:ext uri="{FF2B5EF4-FFF2-40B4-BE49-F238E27FC236}">
                <a16:creationId xmlns:a16="http://schemas.microsoft.com/office/drawing/2014/main" id="{093EEC1C-D03B-DD40-A4CB-33B8856B117B}"/>
              </a:ext>
            </a:extLst>
          </p:cNvPr>
          <p:cNvSpPr>
            <a:spLocks noGrp="1"/>
          </p:cNvSpPr>
          <p:nvPr>
            <p:ph idx="1"/>
          </p:nvPr>
        </p:nvSpPr>
        <p:spPr>
          <a:xfrm>
            <a:off x="107504" y="1340768"/>
            <a:ext cx="8928992" cy="4464496"/>
          </a:xfrm>
        </p:spPr>
        <p:txBody>
          <a:bodyPr>
            <a:normAutofit fontScale="55000" lnSpcReduction="20000"/>
          </a:bodyPr>
          <a:lstStyle/>
          <a:p>
            <a:pPr marL="514350" lvl="0" indent="-514350">
              <a:buFont typeface="+mj-lt"/>
              <a:buAutoNum type="arabicPeriod"/>
            </a:pPr>
            <a:r>
              <a:rPr lang="en-US" altLang="ja-JP" dirty="0"/>
              <a:t>Application of Conditional Generative Adversarial Nets to iPSC-Derived Cancer Stem Cell Modeling</a:t>
            </a:r>
            <a:endParaRPr lang="ja-JP" altLang="ja-JP"/>
          </a:p>
          <a:p>
            <a:pPr marL="514350" lvl="0" indent="-514350">
              <a:buFont typeface="+mj-lt"/>
              <a:buAutoNum type="arabicPeriod"/>
            </a:pPr>
            <a:r>
              <a:rPr lang="en-US" altLang="ja-JP" dirty="0"/>
              <a:t>Computer-assisted cognitive remediation therapy increases hippocampal volume in patients with schizophrenia: a randomized controlled trial.</a:t>
            </a:r>
            <a:endParaRPr lang="ja-JP" altLang="ja-JP"/>
          </a:p>
          <a:p>
            <a:pPr marL="514350" lvl="0" indent="-514350">
              <a:buFont typeface="+mj-lt"/>
              <a:buAutoNum type="arabicPeriod"/>
            </a:pPr>
            <a:r>
              <a:rPr lang="en-US" altLang="ja-JP" dirty="0"/>
              <a:t>Difference between tablet methods and paper questionnaire methods of conducting a survey with community-dwelling elderly.</a:t>
            </a:r>
            <a:endParaRPr lang="ja-JP" altLang="ja-JP"/>
          </a:p>
          <a:p>
            <a:pPr marL="514350" lvl="0" indent="-514350">
              <a:buFont typeface="+mj-lt"/>
              <a:buAutoNum type="arabicPeriod"/>
            </a:pPr>
            <a:r>
              <a:rPr lang="ja-JP" altLang="ja-JP"/>
              <a:t>バイオロジカルモーション映像を用いた複数対象物の動作認識システムの構築</a:t>
            </a:r>
            <a:r>
              <a:rPr lang="en-US" altLang="ja-JP" dirty="0"/>
              <a:t>.</a:t>
            </a:r>
            <a:endParaRPr lang="ja-JP" altLang="ja-JP"/>
          </a:p>
          <a:p>
            <a:pPr marL="514350" lvl="0" indent="-514350">
              <a:buFont typeface="+mj-lt"/>
              <a:buAutoNum type="arabicPeriod"/>
            </a:pPr>
            <a:r>
              <a:rPr lang="ja-JP" altLang="ja-JP"/>
              <a:t>鳴き声に基づくモルモットの警戒度推定システムの開発</a:t>
            </a:r>
            <a:r>
              <a:rPr lang="en-US" altLang="ja-JP" dirty="0"/>
              <a:t>.</a:t>
            </a:r>
            <a:endParaRPr lang="ja-JP" altLang="ja-JP"/>
          </a:p>
          <a:p>
            <a:pPr marL="514350" lvl="0" indent="-514350">
              <a:buFont typeface="+mj-lt"/>
              <a:buAutoNum type="arabicPeriod"/>
            </a:pPr>
            <a:r>
              <a:rPr lang="de-DE" altLang="ja-JP" dirty="0"/>
              <a:t>IS</a:t>
            </a:r>
            <a:r>
              <a:rPr lang="ja-JP" altLang="ja-JP"/>
              <a:t>ディジタル辞典</a:t>
            </a:r>
          </a:p>
          <a:p>
            <a:pPr marL="514350" lvl="0" indent="-514350">
              <a:buFont typeface="+mj-lt"/>
              <a:buAutoNum type="arabicPeriod"/>
            </a:pPr>
            <a:r>
              <a:rPr lang="en-US" altLang="ja-JP" dirty="0" err="1"/>
              <a:t>Samawa</a:t>
            </a:r>
            <a:r>
              <a:rPr lang="en-US" altLang="ja-JP" dirty="0"/>
              <a:t> Language: Part of Speech </a:t>
            </a:r>
            <a:r>
              <a:rPr lang="en-US" altLang="ja-JP" dirty="0" err="1"/>
              <a:t>Tagset</a:t>
            </a:r>
            <a:r>
              <a:rPr lang="en-US" altLang="ja-JP" dirty="0"/>
              <a:t> and Tagged Corpus for NLP Resources.</a:t>
            </a:r>
            <a:endParaRPr lang="ja-JP" altLang="ja-JP"/>
          </a:p>
          <a:p>
            <a:pPr marL="514350" lvl="0" indent="-514350">
              <a:buFont typeface="+mj-lt"/>
              <a:buAutoNum type="arabicPeriod"/>
            </a:pPr>
            <a:r>
              <a:rPr lang="en-US" altLang="ja-JP" dirty="0"/>
              <a:t>Difference between tablet methods and paper questionnaire methods of </a:t>
            </a:r>
            <a:br>
              <a:rPr lang="en-US" altLang="ja-JP" dirty="0"/>
            </a:br>
            <a:r>
              <a:rPr lang="en-US" altLang="ja-JP" dirty="0"/>
              <a:t>conducting a survey with community-dwelling elderly.</a:t>
            </a:r>
            <a:endParaRPr lang="ja-JP" altLang="ja-JP"/>
          </a:p>
          <a:p>
            <a:pPr marL="514350" lvl="0" indent="-514350">
              <a:buFont typeface="+mj-lt"/>
              <a:buAutoNum type="arabicPeriod"/>
            </a:pPr>
            <a:r>
              <a:rPr lang="en-US" altLang="ja-JP" dirty="0"/>
              <a:t>Design and Implementation of New Arabic Programming Language </a:t>
            </a:r>
            <a:r>
              <a:rPr lang="en-US" altLang="ja-JP" dirty="0" err="1"/>
              <a:t>Raml</a:t>
            </a:r>
            <a:r>
              <a:rPr lang="en-US" altLang="ja-JP" dirty="0"/>
              <a:t> and its IDE </a:t>
            </a:r>
            <a:r>
              <a:rPr lang="en-US" altLang="ja-JP" dirty="0" err="1"/>
              <a:t>Saaha</a:t>
            </a:r>
            <a:r>
              <a:rPr lang="en-US" altLang="ja-JP" dirty="0"/>
              <a:t>.</a:t>
            </a:r>
            <a:endParaRPr lang="ja-JP" altLang="ja-JP"/>
          </a:p>
          <a:p>
            <a:pPr marL="514350" lvl="0" indent="-514350">
              <a:buFont typeface="+mj-lt"/>
              <a:buAutoNum type="arabicPeriod"/>
            </a:pPr>
            <a:r>
              <a:rPr lang="en-US" altLang="ja-JP" dirty="0"/>
              <a:t>Quality Assessment of Machine Translation Systems from Japanese to Arabic Using BLEU.</a:t>
            </a:r>
            <a:endParaRPr lang="ja-JP" altLang="ja-JP"/>
          </a:p>
          <a:p>
            <a:pPr marL="514350" indent="-514350">
              <a:buFont typeface="+mj-lt"/>
              <a:buAutoNum type="arabicPeriod"/>
            </a:pPr>
            <a:r>
              <a:rPr lang="zh-CN" altLang="ja-JP" dirty="0"/>
              <a:t>その他　</a:t>
            </a:r>
            <a:br>
              <a:rPr lang="en-US" altLang="zh-CN" dirty="0"/>
            </a:br>
            <a:r>
              <a:rPr lang="ja-JP" altLang="ja-JP"/>
              <a:t>いろいろとあります。探してみてください。</a:t>
            </a:r>
          </a:p>
        </p:txBody>
      </p:sp>
      <p:sp>
        <p:nvSpPr>
          <p:cNvPr id="4" name="フッター プレースホルダー 3">
            <a:extLst>
              <a:ext uri="{FF2B5EF4-FFF2-40B4-BE49-F238E27FC236}">
                <a16:creationId xmlns:a16="http://schemas.microsoft.com/office/drawing/2014/main" id="{D4E6B966-F5C1-E049-BCD6-FF11E3FB507C}"/>
              </a:ext>
            </a:extLst>
          </p:cNvPr>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a:extLst>
              <a:ext uri="{FF2B5EF4-FFF2-40B4-BE49-F238E27FC236}">
                <a16:creationId xmlns:a16="http://schemas.microsoft.com/office/drawing/2014/main" id="{805AC3C0-C445-4346-99E1-3F67836F2256}"/>
              </a:ext>
            </a:extLst>
          </p:cNvPr>
          <p:cNvSpPr>
            <a:spLocks noGrp="1"/>
          </p:cNvSpPr>
          <p:nvPr>
            <p:ph type="sldNum" sz="quarter" idx="12"/>
          </p:nvPr>
        </p:nvSpPr>
        <p:spPr/>
        <p:txBody>
          <a:bodyPr/>
          <a:lstStyle/>
          <a:p>
            <a:fld id="{2BBC8FCD-157D-49F7-B823-7A32DB7337DA}" type="slidenum">
              <a:rPr kumimoji="1" lang="ja-JP" altLang="en-US" smtClean="0"/>
              <a:pPr/>
              <a:t>6</a:t>
            </a:fld>
            <a:endParaRPr kumimoji="1" lang="ja-JP" altLang="en-US"/>
          </a:p>
        </p:txBody>
      </p:sp>
    </p:spTree>
    <p:extLst>
      <p:ext uri="{BB962C8B-B14F-4D97-AF65-F5344CB8AC3E}">
        <p14:creationId xmlns:p14="http://schemas.microsoft.com/office/powerpoint/2010/main" val="819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E1C99-6C1D-884A-A775-48614DE434EB}"/>
              </a:ext>
            </a:extLst>
          </p:cNvPr>
          <p:cNvSpPr>
            <a:spLocks noGrp="1"/>
          </p:cNvSpPr>
          <p:nvPr>
            <p:ph type="title"/>
          </p:nvPr>
        </p:nvSpPr>
        <p:spPr/>
        <p:txBody>
          <a:bodyPr/>
          <a:lstStyle/>
          <a:p>
            <a:r>
              <a:rPr lang="ja-JP" altLang="en-US"/>
              <a:t>共同研究・学外活動</a:t>
            </a:r>
            <a:endParaRPr kumimoji="1" lang="ja-JP" altLang="en-US"/>
          </a:p>
        </p:txBody>
      </p:sp>
      <p:sp>
        <p:nvSpPr>
          <p:cNvPr id="3" name="コンテンツ プレースホルダー 2">
            <a:extLst>
              <a:ext uri="{FF2B5EF4-FFF2-40B4-BE49-F238E27FC236}">
                <a16:creationId xmlns:a16="http://schemas.microsoft.com/office/drawing/2014/main" id="{9B547112-CC4E-0248-BB8C-16B72DDF10B8}"/>
              </a:ext>
            </a:extLst>
          </p:cNvPr>
          <p:cNvSpPr>
            <a:spLocks noGrp="1"/>
          </p:cNvSpPr>
          <p:nvPr>
            <p:ph idx="1"/>
          </p:nvPr>
        </p:nvSpPr>
        <p:spPr>
          <a:xfrm>
            <a:off x="457200" y="1196752"/>
            <a:ext cx="8229600" cy="5256584"/>
          </a:xfrm>
        </p:spPr>
        <p:txBody>
          <a:bodyPr>
            <a:normAutofit fontScale="92500" lnSpcReduction="10000"/>
          </a:bodyPr>
          <a:lstStyle/>
          <a:p>
            <a:r>
              <a:rPr kumimoji="1" lang="ja-JP" altLang="en-US" sz="2400"/>
              <a:t>学外共同研究</a:t>
            </a:r>
            <a:endParaRPr kumimoji="1" lang="en-US" altLang="ja-JP" sz="2400" dirty="0"/>
          </a:p>
          <a:p>
            <a:pPr lvl="1"/>
            <a:r>
              <a:rPr lang="ja-JP" altLang="en-US" sz="2000"/>
              <a:t>障害児のための就学・就業支援人工知能システム（ダンウェイ</a:t>
            </a:r>
            <a:r>
              <a:rPr lang="en-US" altLang="ja-JP" sz="2000" dirty="0"/>
              <a:t>(</a:t>
            </a:r>
            <a:r>
              <a:rPr lang="ja-JP" altLang="en-US" sz="2000"/>
              <a:t>株</a:t>
            </a:r>
            <a:r>
              <a:rPr lang="en-US" altLang="ja-JP" sz="2000" dirty="0"/>
              <a:t>)</a:t>
            </a:r>
            <a:r>
              <a:rPr lang="ja-JP" altLang="en-US" sz="2000"/>
              <a:t>）</a:t>
            </a:r>
            <a:endParaRPr lang="en-US" altLang="ja-JP" sz="2000" dirty="0"/>
          </a:p>
          <a:p>
            <a:pPr lvl="1"/>
            <a:r>
              <a:rPr kumimoji="1" lang="ja-JP" altLang="en-US" sz="2000"/>
              <a:t>乱数課題応用研究（亜細亜大学・東京医療センター）</a:t>
            </a:r>
            <a:endParaRPr kumimoji="1" lang="en-US" altLang="ja-JP" sz="2000" dirty="0"/>
          </a:p>
          <a:p>
            <a:r>
              <a:rPr kumimoji="1" lang="ja-JP" altLang="en-US" sz="2400"/>
              <a:t>学内共同研究</a:t>
            </a:r>
            <a:endParaRPr kumimoji="1" lang="en-US" altLang="ja-JP" sz="2400" dirty="0"/>
          </a:p>
          <a:p>
            <a:pPr lvl="1"/>
            <a:r>
              <a:rPr lang="ja-JP" altLang="en-US" sz="2400"/>
              <a:t>戦略的教育プログラム</a:t>
            </a:r>
            <a:endParaRPr lang="en-US" altLang="ja-JP" sz="2400" dirty="0"/>
          </a:p>
          <a:p>
            <a:pPr lvl="1"/>
            <a:r>
              <a:rPr lang="ja-JP" altLang="en-US" sz="2400"/>
              <a:t>医療用語オントロジー構築</a:t>
            </a:r>
            <a:endParaRPr lang="en-US" altLang="ja-JP" sz="2400" dirty="0"/>
          </a:p>
          <a:p>
            <a:pPr lvl="1"/>
            <a:r>
              <a:rPr lang="ja-JP" altLang="en-US" sz="2400"/>
              <a:t>ブロック</a:t>
            </a:r>
            <a:r>
              <a:rPr kumimoji="1" lang="ja-JP" altLang="en-US" sz="2400"/>
              <a:t>チェーンへの</a:t>
            </a:r>
            <a:r>
              <a:rPr kumimoji="1" lang="en-US" altLang="ja-JP" sz="2400" dirty="0"/>
              <a:t>AI</a:t>
            </a:r>
            <a:r>
              <a:rPr kumimoji="1" lang="ja-JP" altLang="en-US" sz="2400"/>
              <a:t>適用</a:t>
            </a:r>
            <a:endParaRPr kumimoji="1" lang="en-US" altLang="ja-JP" sz="2400" dirty="0"/>
          </a:p>
          <a:p>
            <a:r>
              <a:rPr kumimoji="1" lang="ja-JP" altLang="en-US" sz="2400"/>
              <a:t>実践</a:t>
            </a:r>
            <a:r>
              <a:rPr kumimoji="1" lang="en-US" altLang="ja-JP" sz="2400" dirty="0"/>
              <a:t>IoT</a:t>
            </a:r>
            <a:r>
              <a:rPr kumimoji="1" lang="ja-JP" altLang="en-US" sz="2400"/>
              <a:t>ラボ（代表）</a:t>
            </a:r>
            <a:endParaRPr lang="en-US" altLang="ja-JP" sz="2400" dirty="0"/>
          </a:p>
          <a:p>
            <a:r>
              <a:rPr kumimoji="1" lang="ja-JP" altLang="en-US" sz="2400"/>
              <a:t>銀座システム研究会（メンバー）</a:t>
            </a:r>
            <a:endParaRPr kumimoji="1" lang="en-US" altLang="ja-JP" sz="2400" dirty="0"/>
          </a:p>
          <a:p>
            <a:r>
              <a:rPr kumimoji="1" lang="en-US" altLang="ja-JP" sz="2400" dirty="0"/>
              <a:t>VCAT-J</a:t>
            </a:r>
            <a:r>
              <a:rPr kumimoji="1" lang="ja-JP" altLang="en-US" sz="2400"/>
              <a:t>（認知リハビリテーション研究会，副会長）</a:t>
            </a:r>
            <a:endParaRPr kumimoji="1" lang="en-US" altLang="ja-JP" sz="2400" dirty="0"/>
          </a:p>
          <a:p>
            <a:r>
              <a:rPr lang="en-US" altLang="ja-JP" sz="2400" dirty="0"/>
              <a:t>21</a:t>
            </a:r>
            <a:r>
              <a:rPr lang="ja-JP" altLang="en-US" sz="2400"/>
              <a:t>世紀科学と人間シンポジウム（実行委員会）</a:t>
            </a:r>
            <a:endParaRPr lang="en-US" altLang="ja-JP" sz="2400" dirty="0"/>
          </a:p>
          <a:p>
            <a:r>
              <a:rPr lang="ja-JP" altLang="en-US" sz="2400"/>
              <a:t>国際会議</a:t>
            </a:r>
            <a:r>
              <a:rPr lang="en-US" altLang="ja-JP" sz="2400" dirty="0"/>
              <a:t> ICFET, ICKET </a:t>
            </a:r>
            <a:r>
              <a:rPr lang="ja-JP" altLang="en-US" sz="2400"/>
              <a:t>など</a:t>
            </a:r>
            <a:r>
              <a:rPr lang="en-US" altLang="ja-JP" sz="2400" dirty="0"/>
              <a:t>(</a:t>
            </a:r>
            <a:r>
              <a:rPr lang="ja-JP" altLang="en-US" sz="2400"/>
              <a:t>運営委員</a:t>
            </a:r>
            <a:r>
              <a:rPr lang="en-US" altLang="ja-JP" sz="2400" dirty="0"/>
              <a:t>)</a:t>
            </a:r>
          </a:p>
          <a:p>
            <a:r>
              <a:rPr lang="ja-JP" altLang="en-US" sz="2400"/>
              <a:t>国際科学技術財団（日本国際賞推薦人）</a:t>
            </a:r>
            <a:endParaRPr lang="en-US" altLang="ja-JP" sz="2400" dirty="0"/>
          </a:p>
          <a:p>
            <a:r>
              <a:rPr lang="ja-JP" altLang="en-US" sz="2400"/>
              <a:t>ディジタル技術検定（中央問題作成委員会）など</a:t>
            </a:r>
            <a:endParaRPr lang="en-US" altLang="ja-JP" sz="2400" dirty="0"/>
          </a:p>
        </p:txBody>
      </p:sp>
      <p:sp>
        <p:nvSpPr>
          <p:cNvPr id="4" name="フッター プレースホルダー 3">
            <a:extLst>
              <a:ext uri="{FF2B5EF4-FFF2-40B4-BE49-F238E27FC236}">
                <a16:creationId xmlns:a16="http://schemas.microsoft.com/office/drawing/2014/main" id="{2F417DE9-C9A6-3049-BFDE-5C7EBB2FC4A4}"/>
              </a:ext>
            </a:extLst>
          </p:cNvPr>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a:extLst>
              <a:ext uri="{FF2B5EF4-FFF2-40B4-BE49-F238E27FC236}">
                <a16:creationId xmlns:a16="http://schemas.microsoft.com/office/drawing/2014/main" id="{A448F053-7B36-6A43-B371-3B6B2E694953}"/>
              </a:ext>
            </a:extLst>
          </p:cNvPr>
          <p:cNvSpPr>
            <a:spLocks noGrp="1"/>
          </p:cNvSpPr>
          <p:nvPr>
            <p:ph type="sldNum" sz="quarter" idx="12"/>
          </p:nvPr>
        </p:nvSpPr>
        <p:spPr/>
        <p:txBody>
          <a:bodyPr/>
          <a:lstStyle/>
          <a:p>
            <a:fld id="{2BBC8FCD-157D-49F7-B823-7A32DB7337DA}" type="slidenum">
              <a:rPr kumimoji="1" lang="ja-JP" altLang="en-US" smtClean="0"/>
              <a:pPr/>
              <a:t>7</a:t>
            </a:fld>
            <a:endParaRPr kumimoji="1" lang="ja-JP" altLang="en-US"/>
          </a:p>
        </p:txBody>
      </p:sp>
    </p:spTree>
    <p:extLst>
      <p:ext uri="{BB962C8B-B14F-4D97-AF65-F5344CB8AC3E}">
        <p14:creationId xmlns:p14="http://schemas.microsoft.com/office/powerpoint/2010/main" val="146698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求む、好奇心旺盛な人！</a:t>
            </a:r>
          </a:p>
        </p:txBody>
      </p:sp>
      <p:sp>
        <p:nvSpPr>
          <p:cNvPr id="3" name="コンテンツ プレースホルダー 2"/>
          <p:cNvSpPr>
            <a:spLocks noGrp="1"/>
          </p:cNvSpPr>
          <p:nvPr>
            <p:ph idx="1"/>
          </p:nvPr>
        </p:nvSpPr>
        <p:spPr>
          <a:xfrm>
            <a:off x="457200" y="1351309"/>
            <a:ext cx="8229600" cy="4525963"/>
          </a:xfrm>
        </p:spPr>
        <p:txBody>
          <a:bodyPr/>
          <a:lstStyle/>
          <a:p>
            <a:r>
              <a:rPr kumimoji="1" lang="ja-JP" altLang="en-US" dirty="0"/>
              <a:t>すべては</a:t>
            </a:r>
            <a:r>
              <a:rPr kumimoji="1" lang="ja-JP" altLang="en-US" b="1" dirty="0">
                <a:solidFill>
                  <a:srgbClr val="FF0000"/>
                </a:solidFill>
              </a:rPr>
              <a:t>知的好奇心</a:t>
            </a:r>
            <a:r>
              <a:rPr kumimoji="1" lang="ja-JP" altLang="en-US" dirty="0"/>
              <a:t>から始まる。</a:t>
            </a:r>
            <a:endParaRPr kumimoji="1" lang="en-US" altLang="ja-JP" dirty="0"/>
          </a:p>
          <a:p>
            <a:r>
              <a:rPr lang="ja-JP" altLang="en-US" dirty="0"/>
              <a:t>好奇心があれば、様々なことを学びたくなる。</a:t>
            </a:r>
            <a:endParaRPr lang="en-US" altLang="ja-JP" dirty="0"/>
          </a:p>
          <a:p>
            <a:r>
              <a:rPr kumimoji="1" lang="ja-JP" altLang="en-US" dirty="0"/>
              <a:t>学んでいくうちに、少しずつ分かってくる。</a:t>
            </a:r>
            <a:endParaRPr kumimoji="1" lang="en-US" altLang="ja-JP" dirty="0"/>
          </a:p>
          <a:p>
            <a:r>
              <a:rPr lang="ja-JP" altLang="en-US" dirty="0"/>
              <a:t>分かってくると、だんだん面白くなる。</a:t>
            </a:r>
            <a:endParaRPr lang="en-US" altLang="ja-JP" dirty="0"/>
          </a:p>
          <a:p>
            <a:r>
              <a:rPr kumimoji="1" lang="ja-JP" altLang="en-US" dirty="0"/>
              <a:t>面白くなるともうやめられない。</a:t>
            </a:r>
            <a:endParaRPr kumimoji="1" lang="en-US" altLang="ja-JP" dirty="0"/>
          </a:p>
          <a:p>
            <a:r>
              <a:rPr lang="ja-JP" altLang="en-US" dirty="0"/>
              <a:t>気が付くと卒論ができている！</a:t>
            </a:r>
            <a:endParaRPr kumimoji="1" lang="ja-JP" altLang="en-US" dirty="0"/>
          </a:p>
        </p:txBody>
      </p:sp>
      <p:sp>
        <p:nvSpPr>
          <p:cNvPr id="4" name="角丸四角形 3"/>
          <p:cNvSpPr/>
          <p:nvPr/>
        </p:nvSpPr>
        <p:spPr>
          <a:xfrm>
            <a:off x="1547664" y="5013176"/>
            <a:ext cx="5400600" cy="1080120"/>
          </a:xfrm>
          <a:prstGeom prst="roundRect">
            <a:avLst/>
          </a:prstGeom>
          <a:effectLst>
            <a:outerShdw blurRad="508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亀研はそんな</a:t>
            </a:r>
            <a:r>
              <a:rPr lang="ja-JP" altLang="en-US" sz="3600" dirty="0"/>
              <a:t>皆さんを</a:t>
            </a:r>
            <a:endParaRPr lang="en-US" altLang="ja-JP" sz="3600" dirty="0"/>
          </a:p>
          <a:p>
            <a:pPr algn="ctr"/>
            <a:r>
              <a:rPr lang="ja-JP" altLang="en-US" sz="3600" dirty="0"/>
              <a:t>心より求めてます。</a:t>
            </a:r>
            <a:endParaRPr kumimoji="1" lang="ja-JP" altLang="en-US" sz="3600" dirty="0"/>
          </a:p>
        </p:txBody>
      </p:sp>
      <p:sp>
        <p:nvSpPr>
          <p:cNvPr id="5" name="フッター プレースホルダー 4"/>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6" name="スライド番号プレースホルダー 5"/>
          <p:cNvSpPr>
            <a:spLocks noGrp="1"/>
          </p:cNvSpPr>
          <p:nvPr>
            <p:ph type="sldNum" sz="quarter" idx="12"/>
          </p:nvPr>
        </p:nvSpPr>
        <p:spPr/>
        <p:txBody>
          <a:bodyPr/>
          <a:lstStyle/>
          <a:p>
            <a:fld id="{2BBC8FCD-157D-49F7-B823-7A32DB7337DA}" type="slidenum">
              <a:rPr kumimoji="1" lang="ja-JP" altLang="en-US" smtClean="0"/>
              <a:pPr/>
              <a:t>8</a:t>
            </a:fld>
            <a:endParaRPr kumimoji="1" lang="ja-JP" altLang="en-US"/>
          </a:p>
        </p:txBody>
      </p:sp>
    </p:spTree>
    <p:extLst>
      <p:ext uri="{BB962C8B-B14F-4D97-AF65-F5344CB8AC3E}">
        <p14:creationId xmlns:p14="http://schemas.microsoft.com/office/powerpoint/2010/main" val="60566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研究テーマについて</a:t>
            </a:r>
          </a:p>
        </p:txBody>
      </p:sp>
      <p:sp>
        <p:nvSpPr>
          <p:cNvPr id="3" name="コンテンツ プレースホルダー 2"/>
          <p:cNvSpPr>
            <a:spLocks noGrp="1"/>
          </p:cNvSpPr>
          <p:nvPr>
            <p:ph idx="1"/>
          </p:nvPr>
        </p:nvSpPr>
        <p:spPr>
          <a:xfrm>
            <a:off x="457200" y="1600200"/>
            <a:ext cx="8435280" cy="4525963"/>
          </a:xfrm>
        </p:spPr>
        <p:txBody>
          <a:bodyPr>
            <a:normAutofit fontScale="92500"/>
          </a:bodyPr>
          <a:lstStyle/>
          <a:p>
            <a:r>
              <a:rPr lang="ja-JP" altLang="en-US" b="1" dirty="0"/>
              <a:t>基底に流れる思想</a:t>
            </a:r>
            <a:endParaRPr lang="en-US" altLang="ja-JP" b="1" dirty="0"/>
          </a:p>
          <a:p>
            <a:pPr lvl="1"/>
            <a:r>
              <a:rPr lang="ja-JP" altLang="en-US" b="1" dirty="0"/>
              <a:t>大目標：より</a:t>
            </a:r>
            <a:r>
              <a:rPr lang="ja-JP" altLang="en-US" b="1" u="sng" dirty="0">
                <a:solidFill>
                  <a:srgbClr val="0432FF"/>
                </a:solidFill>
              </a:rPr>
              <a:t>多様で高質な社会</a:t>
            </a:r>
            <a:r>
              <a:rPr lang="ja-JP" altLang="en-US" b="1" dirty="0"/>
              <a:t>の実現を目指す。</a:t>
            </a:r>
            <a:br>
              <a:rPr lang="en-US" altLang="ja-JP" b="1" dirty="0"/>
            </a:br>
            <a:r>
              <a:rPr lang="en-US" altLang="ja-JP" b="1" dirty="0"/>
              <a:t>CS</a:t>
            </a:r>
            <a:r>
              <a:rPr lang="ja-JP" altLang="en-US" b="1" dirty="0"/>
              <a:t>としての目標：真に高度な</a:t>
            </a:r>
            <a:r>
              <a:rPr lang="ja-JP" altLang="en-US" b="1" u="sng" dirty="0">
                <a:solidFill>
                  <a:srgbClr val="FF0000"/>
                </a:solidFill>
              </a:rPr>
              <a:t>人工知能技術を確立</a:t>
            </a:r>
            <a:r>
              <a:rPr lang="ja-JP" altLang="en-US" b="1" dirty="0"/>
              <a:t>し、</a:t>
            </a:r>
            <a:br>
              <a:rPr lang="en-US" altLang="ja-JP" b="1" dirty="0"/>
            </a:br>
            <a:r>
              <a:rPr lang="ja-JP" altLang="en-US" b="1" dirty="0"/>
              <a:t>その</a:t>
            </a:r>
            <a:r>
              <a:rPr lang="ja-JP" altLang="en-US" b="1" u="sng" dirty="0">
                <a:solidFill>
                  <a:srgbClr val="FF0000"/>
                </a:solidFill>
              </a:rPr>
              <a:t>社会への還元</a:t>
            </a:r>
            <a:r>
              <a:rPr lang="ja-JP" altLang="en-US" b="1" dirty="0"/>
              <a:t>を目指す。</a:t>
            </a:r>
            <a:endParaRPr lang="en-US" altLang="ja-JP" b="1" dirty="0"/>
          </a:p>
          <a:p>
            <a:pPr lvl="1"/>
            <a:r>
              <a:rPr lang="ja-JP" altLang="en-US" b="1" dirty="0"/>
              <a:t>考え方</a:t>
            </a:r>
            <a:r>
              <a:rPr kumimoji="1" lang="ja-JP" altLang="en-US" b="1" dirty="0"/>
              <a:t>：人間の知的能力を支えているものは何か？　その１つは</a:t>
            </a:r>
            <a:r>
              <a:rPr kumimoji="1" lang="ja-JP" altLang="en-US" b="1" u="sng" dirty="0">
                <a:solidFill>
                  <a:srgbClr val="0432FF"/>
                </a:solidFill>
              </a:rPr>
              <a:t>言語</a:t>
            </a:r>
            <a:r>
              <a:rPr kumimoji="1" lang="ja-JP" altLang="en-US" b="1" dirty="0"/>
              <a:t>であり、言語に基づく</a:t>
            </a:r>
            <a:r>
              <a:rPr kumimoji="1" lang="ja-JP" altLang="en-US" b="1" u="sng" dirty="0">
                <a:solidFill>
                  <a:srgbClr val="0432FF"/>
                </a:solidFill>
              </a:rPr>
              <a:t>思考</a:t>
            </a:r>
            <a:r>
              <a:rPr kumimoji="1" lang="ja-JP" altLang="en-US" b="1" dirty="0"/>
              <a:t>能力である。</a:t>
            </a:r>
            <a:endParaRPr kumimoji="1" lang="en-US" altLang="ja-JP" b="1" dirty="0"/>
          </a:p>
          <a:p>
            <a:pPr lvl="1"/>
            <a:r>
              <a:rPr lang="ja-JP" altLang="en-US" b="1" dirty="0"/>
              <a:t>方法：</a:t>
            </a:r>
            <a:r>
              <a:rPr lang="ja-JP" altLang="en-US" b="1" u="sng" dirty="0"/>
              <a:t>言語を切り口</a:t>
            </a:r>
            <a:r>
              <a:rPr lang="ja-JP" altLang="en-US" b="1" dirty="0"/>
              <a:t>として</a:t>
            </a:r>
            <a:r>
              <a:rPr lang="ja-JP" altLang="en-US" b="1" u="sng" dirty="0"/>
              <a:t>人間の知能をシステム的に解明</a:t>
            </a:r>
            <a:r>
              <a:rPr lang="ja-JP" altLang="en-US" b="1" dirty="0"/>
              <a:t>し、その成果・知見を</a:t>
            </a:r>
            <a:r>
              <a:rPr lang="ja-JP" altLang="en-US" b="1" u="sng" dirty="0"/>
              <a:t>実社会に役立てる</a:t>
            </a:r>
            <a:r>
              <a:rPr lang="ja-JP" altLang="en-US" b="1" dirty="0"/>
              <a:t>。</a:t>
            </a:r>
            <a:endParaRPr lang="en-US" altLang="ja-JP" b="1" dirty="0"/>
          </a:p>
          <a:p>
            <a:pPr marL="457200" lvl="1" indent="0">
              <a:buNone/>
            </a:pPr>
            <a:r>
              <a:rPr kumimoji="1" lang="ja-JP" altLang="en-US" b="1" dirty="0"/>
              <a:t>具体的に</a:t>
            </a:r>
            <a:r>
              <a:rPr lang="ja-JP" altLang="en-US" b="1" dirty="0"/>
              <a:t>は？</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東京工科大学　コンピュータサイエンス学部　思考と言語研究室</a:t>
            </a:r>
          </a:p>
        </p:txBody>
      </p:sp>
      <p:sp>
        <p:nvSpPr>
          <p:cNvPr id="5" name="スライド番号プレースホルダー 4"/>
          <p:cNvSpPr>
            <a:spLocks noGrp="1"/>
          </p:cNvSpPr>
          <p:nvPr>
            <p:ph type="sldNum" sz="quarter" idx="12"/>
          </p:nvPr>
        </p:nvSpPr>
        <p:spPr/>
        <p:txBody>
          <a:bodyPr/>
          <a:lstStyle/>
          <a:p>
            <a:fld id="{2BBC8FCD-157D-49F7-B823-7A32DB7337DA}" type="slidenum">
              <a:rPr kumimoji="1" lang="ja-JP" altLang="en-US" smtClean="0"/>
              <a:pPr/>
              <a:t>9</a:t>
            </a:fld>
            <a:endParaRPr kumimoji="1" lang="ja-JP" altLang="en-US"/>
          </a:p>
        </p:txBody>
      </p:sp>
    </p:spTree>
    <p:extLst>
      <p:ext uri="{BB962C8B-B14F-4D97-AF65-F5344CB8AC3E}">
        <p14:creationId xmlns:p14="http://schemas.microsoft.com/office/powerpoint/2010/main" val="307817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スライド 1 - &amp;quot;亀田・相田研究室 ～  思考と言語,  知的ソフトウェア創成 &amp;amp;  コグニティブ・コンピューティング研究室  ～  -研究室紹介編-&amp;quot;&quot;/&gt;&lt;property id=&quot;20307&quot; value=&quot;256&quot;/&gt;&lt;/object&gt;&lt;object type=&quot;3&quot; unique_id=&quot;10004&quot;&gt;&lt;property id=&quot;20148&quot; value=&quot;5&quot;/&gt;&lt;property id=&quot;20300&quot; value=&quot;スライド 2 - &amp;quot;研究支援教員紹介&amp;quot;&quot;/&gt;&lt;property id=&quot;20307&quot; value=&quot;294&quot;/&gt;&lt;/object&gt;&lt;object type=&quot;3&quot; unique_id=&quot;10005&quot;&gt;&lt;property id=&quot;20148&quot; value=&quot;5&quot;/&gt;&lt;property id=&quot;20300&quot; value=&quot;スライド 3&quot;/&gt;&lt;property id=&quot;20307&quot; value=&quot;296&quot;/&gt;&lt;/object&gt;&lt;object type=&quot;3&quot; unique_id=&quot;10006&quot;&gt;&lt;property id=&quot;20148&quot; value=&quot;5&quot;/&gt;&lt;property id=&quot;20300&quot; value=&quot;スライド 4 - &amp;quot;研究室の構成&amp;quot;&quot;/&gt;&lt;property id=&quot;20307&quot; value=&quot;298&quot;/&gt;&lt;/object&gt;&lt;object type=&quot;3&quot; unique_id=&quot;10007&quot;&gt;&lt;property id=&quot;20148&quot; value=&quot;5&quot;/&gt;&lt;property id=&quot;20300&quot; value=&quot;スライド 5 - &amp;quot;研究室の概要&amp;quot;&quot;/&gt;&lt;property id=&quot;20307&quot; value=&quot;297&quot;/&gt;&lt;/object&gt;&lt;object type=&quot;3&quot; unique_id=&quot;10008&quot;&gt;&lt;property id=&quot;20148&quot; value=&quot;5&quot;/&gt;&lt;property id=&quot;20300&quot; value=&quot;スライド 6 - &amp;quot;学部学生の研究テーマ（例）&amp;quot;&quot;/&gt;&lt;property id=&quot;20307&quot; value=&quot;299&quot;/&gt;&lt;/object&gt;&lt;object type=&quot;3&quot; unique_id=&quot;10009&quot;&gt;&lt;property id=&quot;20148&quot; value=&quot;5&quot;/&gt;&lt;property id=&quot;20300&quot; value=&quot;スライド 7 - &amp;quot;教員の最近の論文（相田）&amp;quot;&quot;/&gt;&lt;property id=&quot;20307&quot; value=&quot;300&quot;/&gt;&lt;/object&gt;&lt;object type=&quot;3&quot; unique_id=&quot;10010&quot;&gt;&lt;property id=&quot;20148&quot; value=&quot;5&quot;/&gt;&lt;property id=&quot;20300&quot; value=&quot;スライド 8 - &amp;quot;教員の最近の論文（亀田）&amp;quot;&quot;/&gt;&lt;property id=&quot;20307&quot; value=&quot;301&quot;/&gt;&lt;/object&gt;&lt;object type=&quot;3&quot; unique_id=&quot;10011&quot;&gt;&lt;property id=&quot;20148&quot; value=&quot;5&quot;/&gt;&lt;property id=&quot;20300&quot; value=&quot;スライド 9 - &amp;quot;共同研究・学外活動&amp;quot;&quot;/&gt;&lt;property id=&quot;20307&quot; value=&quot;302&quot;/&gt;&lt;/object&gt;&lt;object type=&quot;3&quot; unique_id=&quot;10012&quot;&gt;&lt;property id=&quot;20148&quot; value=&quot;5&quot;/&gt;&lt;property id=&quot;20300&quot; value=&quot;スライド 10 - &amp;quot;求む、好奇心旺盛な人！&amp;quot;&quot;/&gt;&lt;property id=&quot;20307&quot; value=&quot;265&quot;/&gt;&lt;/object&gt;&lt;object type=&quot;3&quot; unique_id=&quot;10013&quot;&gt;&lt;property id=&quot;20148&quot; value=&quot;5&quot;/&gt;&lt;property id=&quot;20300&quot; value=&quot;スライド 11 - &amp;quot;研究テーマについて&amp;quot;&quot;/&gt;&lt;property id=&quot;20307&quot; value=&quot;257&quot;/&gt;&lt;/object&gt;&lt;object type=&quot;3&quot; unique_id=&quot;10014&quot;&gt;&lt;property id=&quot;20148&quot; value=&quot;5&quot;/&gt;&lt;property id=&quot;20300&quot; value=&quot;スライド 12 - &amp;quot;研究テーマ&amp;quot;&quot;/&gt;&lt;property id=&quot;20307&quot; value=&quot;258&quot;/&gt;&lt;/object&gt;&lt;object type=&quot;3&quot; unique_id=&quot;10015&quot;&gt;&lt;property id=&quot;20148&quot; value=&quot;5&quot;/&gt;&lt;property id=&quot;20300&quot; value=&quot;スライド 13 - &amp;quot;① 人工知能（AI）に関する研究&amp;quot;&quot;/&gt;&lt;property id=&quot;20307&quot; value=&quot;259&quot;/&gt;&lt;/object&gt;&lt;object type=&quot;3&quot; unique_id=&quot;10016&quot;&gt;&lt;property id=&quot;20148&quot; value=&quot;5&quot;/&gt;&lt;property id=&quot;20300&quot; value=&quot;スライド 14 - &amp;quot;② 社会脳（Social Brain）に関する研究&amp;quot;&quot;/&gt;&lt;property id=&quot;20307&quot; value=&quot;260&quot;/&gt;&lt;/object&gt;&lt;object type=&quot;3&quot; unique_id=&quot;10017&quot;&gt;&lt;property id=&quot;20148&quot; value=&quot;5&quot;/&gt;&lt;property id=&quot;20300&quot; value=&quot;スライド 15 - &amp;quot;③ こころ（Mind）に関する研究&amp;quot;&quot;/&gt;&lt;property id=&quot;20307&quot; value=&quot;261&quot;/&gt;&lt;/object&gt;&lt;object type=&quot;3&quot; unique_id=&quot;10018&quot;&gt;&lt;property id=&quot;20148&quot; value=&quot;5&quot;/&gt;&lt;property id=&quot;20300&quot; value=&quot;スライド 16 - &amp;quot;２．教育（Education）に関する研究&amp;quot;&quot;/&gt;&lt;property id=&quot;20307&quot; value=&quot;262&quot;/&gt;&lt;/object&gt;&lt;object type=&quot;3&quot; unique_id=&quot;10019&quot;&gt;&lt;property id=&quot;20148&quot; value=&quot;5&quot;/&gt;&lt;property id=&quot;20300&quot; value=&quot;スライド 17 - &amp;quot;３．医療・介護（Medical &amp;amp; Health Care）に関する研究&amp;quot;&quot;/&gt;&lt;property id=&quot;20307&quot; value=&quot;263&quot;/&gt;&lt;/object&gt;&lt;object type=&quot;3&quot; unique_id=&quot;10020&quot;&gt;&lt;property id=&quot;20148&quot; value=&quot;5&quot;/&gt;&lt;property id=&quot;20300&quot; value=&quot;スライド 18 - &amp;quot;６．知識科学に関する研究&amp;quot;&quot;/&gt;&lt;property id=&quot;20307&quot; value=&quot;268&quot;/&gt;&lt;/object&gt;&lt;object type=&quot;3&quot; unique_id=&quot;10021&quot;&gt;&lt;property id=&quot;20148&quot; value=&quot;5&quot;/&gt;&lt;property id=&quot;20300&quot; value=&quot;スライド 19 - &amp;quot;7. SEに関する研究&amp;quot;&quot;/&gt;&lt;property id=&quot;20307&quot; value=&quot;287&quot;/&gt;&lt;/object&gt;&lt;object type=&quot;3&quot; unique_id=&quot;10022&quot;&gt;&lt;property id=&quot;20148&quot; value=&quot;5&quot;/&gt;&lt;property id=&quot;20300&quot; value=&quot;スライド 20 - &amp;quot;６．その他&amp;quot;&quot;/&gt;&lt;property id=&quot;20307&quot; value=&quot;264&quot;/&gt;&lt;/object&gt;&lt;object type=&quot;3&quot; unique_id=&quot;10023&quot;&gt;&lt;property id=&quot;20148&quot; value=&quot;5&quot;/&gt;&lt;property id=&quot;20300&quot; value=&quot;スライド 21 - &amp;quot;第２部&amp;quot;&quot;/&gt;&lt;property id=&quot;20307&quot; value=&quot;266&quot;/&gt;&lt;/object&gt;&lt;object type=&quot;3&quot; unique_id=&quot;10024&quot;&gt;&lt;property id=&quot;20148&quot; value=&quot;5&quot;/&gt;&lt;property id=&quot;20300&quot; value=&quot;スライド 22 - &amp;quot;デモ一覧&amp;quot;&quot;/&gt;&lt;property id=&quot;20307&quot; value=&quot;271&quot;/&gt;&lt;/object&gt;&lt;object type=&quot;3&quot; unique_id=&quot;10025&quot;&gt;&lt;property id=&quot;20148&quot; value=&quot;5&quot;/&gt;&lt;property id=&quot;20300&quot; value=&quot;スライド 23 - &amp;quot;１．癒し系ロボットPDDIN&amp;quot;&quot;/&gt;&lt;property id=&quot;20307&quot; value=&quot;267&quot;/&gt;&lt;/object&gt;&lt;object type=&quot;3&quot; unique_id=&quot;10026&quot;&gt;&lt;property id=&quot;20148&quot; value=&quot;5&quot;/&gt;&lt;property id=&quot;20300&quot; value=&quot;スライド 24&quot;/&gt;&lt;property id=&quot;20307&quot; value=&quot;312&quot;/&gt;&lt;/object&gt;&lt;object type=&quot;3&quot; unique_id=&quot;10027&quot;&gt;&lt;property id=&quot;20148&quot; value=&quot;5&quot;/&gt;&lt;property id=&quot;20300&quot; value=&quot;スライド 25&quot;/&gt;&lt;property id=&quot;20307&quot; value=&quot;281&quot;/&gt;&lt;/object&gt;&lt;object type=&quot;3&quot; unique_id=&quot;10028&quot;&gt;&lt;property id=&quot;20148&quot; value=&quot;5&quot;/&gt;&lt;property id=&quot;20300&quot; value=&quot;スライド 26 - &amp;quot;２．認知リハビリテーション&amp;quot;&quot;/&gt;&lt;property id=&quot;20307&quot; value=&quot;269&quot;/&gt;&lt;/object&gt;&lt;object type=&quot;3&quot; unique_id=&quot;10029&quot;&gt;&lt;property id=&quot;20148&quot; value=&quot;5&quot;/&gt;&lt;property id=&quot;20300&quot; value=&quot;スライド 27 - &amp;quot;NHK番組より&amp;quot;&quot;/&gt;&lt;property id=&quot;20307&quot; value=&quot;272&quot;/&gt;&lt;/object&gt;&lt;object type=&quot;3&quot; unique_id=&quot;10030&quot;&gt;&lt;property id=&quot;20148&quot; value=&quot;5&quot;/&gt;&lt;property id=&quot;20300&quot; value=&quot;スライド 28 - &amp;quot;Jcoresデモンストレーション&amp;quot;&quot;/&gt;&lt;property id=&quot;20307&quot; value=&quot;273&quot;/&gt;&lt;/object&gt;&lt;object type=&quot;3&quot; unique_id=&quot;10031&quot;&gt;&lt;property id=&quot;20148&quot; value=&quot;5&quot;/&gt;&lt;property id=&quot;20300&quot; value=&quot;スライド 29 - &amp;quot;認知リハビリテーション用 ゲームソフトウェアJCores&amp;quot;&quot;/&gt;&lt;property id=&quot;20307&quot; value=&quot;290&quot;/&gt;&lt;/object&gt;&lt;object type=&quot;3&quot; unique_id=&quot;10032&quot;&gt;&lt;property id=&quot;20148&quot; value=&quot;5&quot;/&gt;&lt;property id=&quot;20300&quot; value=&quot;スライド 30 - &amp;quot;言語獲得へ向けて&amp;quot;&quot;/&gt;&lt;property id=&quot;20307&quot; value=&quot;282&quot;/&gt;&lt;/object&gt;&lt;object type=&quot;3&quot; unique_id=&quot;10033&quot;&gt;&lt;property id=&quot;20148&quot; value=&quot;5&quot;/&gt;&lt;property id=&quot;20300&quot; value=&quot;スライド 31 - &amp;quot;文法とは（クラス）&amp;quot;&quot;/&gt;&lt;property id=&quot;20307&quot; value=&quot;283&quot;/&gt;&lt;/object&gt;&lt;object type=&quot;3&quot; unique_id=&quot;10034&quot;&gt;&lt;property id=&quot;20148&quot; value=&quot;5&quot;/&gt;&lt;property id=&quot;20300&quot; value=&quot;スライド 32 - &amp;quot;文法の例（インスタンス）&amp;quot;&quot;/&gt;&lt;property id=&quot;20307&quot; value=&quot;284&quot;/&gt;&lt;/object&gt;&lt;object type=&quot;3&quot; unique_id=&quot;10035&quot;&gt;&lt;property id=&quot;20148&quot; value=&quot;5&quot;/&gt;&lt;property id=&quot;20300&quot; value=&quot;スライド 33 - &amp;quot;未知語獲得システム&amp;quot;&quot;/&gt;&lt;property id=&quot;20307&quot; value=&quot;274&quot;/&gt;&lt;/object&gt;&lt;object type=&quot;3&quot; unique_id=&quot;10036&quot;&gt;&lt;property id=&quot;20148&quot; value=&quot;5&quot;/&gt;&lt;property id=&quot;20300&quot; value=&quot;スライド 34 - &amp;quot;文法獲得システム&amp;quot;&quot;/&gt;&lt;property id=&quot;20307&quot; value=&quot;275&quot;/&gt;&lt;/object&gt;&lt;object type=&quot;3&quot; unique_id=&quot;10037&quot;&gt;&lt;property id=&quot;20148&quot; value=&quot;5&quot;/&gt;&lt;property id=&quot;20300&quot; value=&quot;スライド 35 - &amp;quot;機械翻訳システム&amp;quot;&quot;/&gt;&lt;property id=&quot;20307&quot; value=&quot;276&quot;/&gt;&lt;/object&gt;&lt;object type=&quot;3&quot; unique_id=&quot;10038&quot;&gt;&lt;property id=&quot;20148&quot; value=&quot;5&quot;/&gt;&lt;property id=&quot;20300&quot; value=&quot;スライド 36 - &amp;quot;高次脳機能モデルの構築と応用&amp;quot;&quot;/&gt;&lt;property id=&quot;20307&quot; value=&quot;277&quot;/&gt;&lt;/object&gt;&lt;object type=&quot;3&quot; unique_id=&quot;10039&quot;&gt;&lt;property id=&quot;20148&quot; value=&quot;5&quot;/&gt;&lt;property id=&quot;20300&quot; value=&quot;スライド 37 - &amp;quot;心のモデルの構築と応用&amp;quot;&quot;/&gt;&lt;property id=&quot;20307&quot; value=&quot;278&quot;/&gt;&lt;/object&gt;&lt;object type=&quot;3&quot; unique_id=&quot;10040&quot;&gt;&lt;property id=&quot;20148&quot; value=&quot;5&quot;/&gt;&lt;property id=&quot;20300&quot; value=&quot;スライド 38 - &amp;quot;プログラミング教育&amp;quot;&quot;/&gt;&lt;property id=&quot;20307&quot; value=&quot;279&quot;/&gt;&lt;/object&gt;&lt;object type=&quot;3&quot; unique_id=&quot;10041&quot;&gt;&lt;property id=&quot;20148&quot; value=&quot;5&quot;/&gt;&lt;property id=&quot;20300&quot; value=&quot;スライド 39 - &amp;quot;その他&amp;quot;&quot;/&gt;&lt;property id=&quot;20307&quot; value=&quot;285&quot;/&gt;&lt;/object&gt;&lt;object type=&quot;3&quot; unique_id=&quot;10042&quot;&gt;&lt;property id=&quot;20148&quot; value=&quot;5&quot;/&gt;&lt;property id=&quot;20300&quot; value=&quot;スライド 40 - &amp;quot;先輩たち(1)&amp;quot;&quot;/&gt;&lt;property id=&quot;20307&quot; value=&quot;303&quot;/&gt;&lt;/object&gt;&lt;object type=&quot;3&quot; unique_id=&quot;10043&quot;&gt;&lt;property id=&quot;20148&quot; value=&quot;5&quot;/&gt;&lt;property id=&quot;20300&quot; value=&quot;スライド 41 - &amp;quot;先輩たち(2)&amp;quot;&quot;/&gt;&lt;property id=&quot;20307&quot; value=&quot;306&quot;/&gt;&lt;/object&gt;&lt;object type=&quot;3&quot; unique_id=&quot;10044&quot;&gt;&lt;property id=&quot;20148&quot; value=&quot;5&quot;/&gt;&lt;property id=&quot;20300&quot; value=&quot;スライド 42 - &amp;quot;活躍する留学生たち(1)&amp;quot;&quot;/&gt;&lt;property id=&quot;20307&quot; value=&quot;307&quot;/&gt;&lt;/object&gt;&lt;object type=&quot;3&quot; unique_id=&quot;10045&quot;&gt;&lt;property id=&quot;20148&quot; value=&quot;5&quot;/&gt;&lt;property id=&quot;20300&quot; value=&quot;スライド 43 - &amp;quot;活躍する留学生たち(2)&amp;quot;&quot;/&gt;&lt;property id=&quot;20307&quot; value=&quot;308&quot;/&gt;&lt;/object&gt;&lt;object type=&quot;3&quot; unique_id=&quot;10046&quot;&gt;&lt;property id=&quot;20148&quot; value=&quot;5&quot;/&gt;&lt;property id=&quot;20300&quot; value=&quot;スライド 44 - &amp;quot;仲間たちとの楽しい時間&amp;quot;&quot;/&gt;&lt;property id=&quot;20307&quot; value=&quot;304&quot;/&gt;&lt;/object&gt;&lt;object type=&quot;3&quot; unique_id=&quot;10047&quot;&gt;&lt;property id=&quot;20148&quot; value=&quot;5&quot;/&gt;&lt;property id=&quot;20300&quot; value=&quot;スライド 45 - &amp;quot;日々研究に勤しむ教員&amp;quot;&quot;/&gt;&lt;property id=&quot;20307&quot; value=&quot;309&quot;/&gt;&lt;/object&gt;&lt;object type=&quot;3&quot; unique_id=&quot;10048&quot;&gt;&lt;property id=&quot;20148&quot; value=&quot;5&quot;/&gt;&lt;property id=&quot;20300&quot; value=&quot;スライド 46 - &amp;quot;頑張った先輩たち&amp;quot;&quot;/&gt;&lt;property id=&quot;20307&quot; value=&quot;310&quot;/&gt;&lt;/object&gt;&lt;object type=&quot;3&quot; unique_id=&quot;10049&quot;&gt;&lt;property id=&quot;20148&quot; value=&quot;5&quot;/&gt;&lt;property id=&quot;20300&quot; value=&quot;スライド 47 - &amp;quot;大学院の先輩たち&amp;quot;&quot;/&gt;&lt;property id=&quot;20307&quot; value=&quot;311&quot;/&gt;&lt;/object&gt;&lt;object type=&quot;3&quot; unique_id=&quot;10050&quot;&gt;&lt;property id=&quot;20148&quot; value=&quot;5&quot;/&gt;&lt;property id=&quot;20300&quot; value=&quot;スライド 48 - &amp;quot;お知らせ&amp;quot;&quot;/&gt;&lt;property id=&quot;20307&quot; value=&quot;270&quot;/&gt;&lt;/object&gt;&lt;object type=&quot;3&quot; unique_id=&quot;10051&quot;&gt;&lt;property id=&quot;20148&quot; value=&quot;5&quot;/&gt;&lt;property id=&quot;20300&quot; value=&quot;スライド 49 - &amp;quot;研究室の行動指針&amp;quot;&quot;/&gt;&lt;property id=&quot;20307&quot; value=&quot;280&quot;/&gt;&lt;/object&gt;&lt;object type=&quot;3&quot; unique_id=&quot;10052&quot;&gt;&lt;property id=&quot;20148&quot; value=&quot;5&quot;/&gt;&lt;property id=&quot;20300&quot; value=&quot;スライド 50 - &amp;quot;Korbの学習モデル&amp;quot;&quot;/&gt;&lt;property id=&quot;20307&quot; value=&quot;286&quot;/&gt;&lt;/object&gt;&lt;object type=&quot;3&quot; unique_id=&quot;10053&quot;&gt;&lt;property id=&quot;20148&quot; value=&quot;5&quot;/&gt;&lt;property id=&quot;20300&quot; value=&quot;スライド 51 - &amp;quot;補足参考資料&amp;quot;&quot;/&gt;&lt;property id=&quot;20307&quot; value=&quot;288&quot;/&gt;&lt;/object&gt;&lt;object type=&quot;3&quot; unique_id=&quot;10054&quot;&gt;&lt;property id=&quot;20148&quot; value=&quot;5&quot;/&gt;&lt;property id=&quot;20300&quot; value=&quot;スライド 52 - &amp;quot;補足参考資料（２）&amp;quot;&quot;/&gt;&lt;property id=&quot;20307&quot; value=&quot;289&quot;/&gt;&lt;/object&gt;&lt;object type=&quot;3&quot; unique_id=&quot;10055&quot;&gt;&lt;property id=&quot;20148&quot; value=&quot;5&quot;/&gt;&lt;property id=&quot;20300&quot; value=&quot;スライド 53&quot;/&gt;&lt;property id=&quot;20307&quot; value=&quot;291&quot;/&gt;&lt;/object&gt;&lt;object type=&quot;3&quot; unique_id=&quot;10056&quot;&gt;&lt;property id=&quot;20148&quot; value=&quot;5&quot;/&gt;&lt;property id=&quot;20300&quot; value=&quot;スライド 54&quot;/&gt;&lt;property id=&quot;20307&quot; value=&quot;292&quot;/&gt;&lt;/object&gt;&lt;object type=&quot;3&quot; unique_id=&quot;10057&quot;&gt;&lt;property id=&quot;20148&quot; value=&quot;5&quot;/&gt;&lt;property id=&quot;20300&quot; value=&quot;スライド 55&quot;/&gt;&lt;property id=&quot;20307&quot; value=&quot;293&quot;/&gt;&lt;/object&gt;&lt;object type=&quot;3&quot; unique_id=&quot;10058&quot;&gt;&lt;property id=&quot;20148&quot; value=&quot;5&quot;/&gt;&lt;property id=&quot;20300&quot; value=&quot;スライド 56&quot;/&gt;&lt;property id=&quot;20307&quot; value=&quot;295&quot;/&gt;&lt;/object&gt;&lt;/object&gt;&lt;object type=&quot;8&quot; unique_id=&quot;10116&quot;&gt;&lt;/object&gt;&lt;/object&gt;&lt;/database&gt;"/>
  <p:tag name="MMPROD_NEXTUNIQUEID" val="10009"/>
  <p:tag name="SECTOMILLISECCONVERTED" val="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22516</TotalTime>
  <Words>2576</Words>
  <Application>Microsoft Office PowerPoint</Application>
  <PresentationFormat>画面に合わせる (4:3)</PresentationFormat>
  <Paragraphs>339</Paragraphs>
  <Slides>39</Slides>
  <Notes>6</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39</vt:i4>
      </vt:variant>
    </vt:vector>
  </HeadingPairs>
  <TitlesOfParts>
    <vt:vector size="46" baseType="lpstr">
      <vt:lpstr>ＭＳ Ｐゴシック</vt:lpstr>
      <vt:lpstr>宋体</vt:lpstr>
      <vt:lpstr>游ゴシック</vt:lpstr>
      <vt:lpstr>Arial</vt:lpstr>
      <vt:lpstr>Calibri</vt:lpstr>
      <vt:lpstr>Wingdings</vt:lpstr>
      <vt:lpstr>Office ​​テーマ</vt:lpstr>
      <vt:lpstr>亀田研究室 ～  思考と言語,  知的ソフトウェア創成 &amp;  コグニティブ・コンピューティング研究室  ～  -研究室紹介編-</vt:lpstr>
      <vt:lpstr>研究支援教員紹介</vt:lpstr>
      <vt:lpstr>研究室の構成</vt:lpstr>
      <vt:lpstr>研究室の概要</vt:lpstr>
      <vt:lpstr>学部学生の研究テーマ（例）</vt:lpstr>
      <vt:lpstr>教員の最近の論文（亀田）</vt:lpstr>
      <vt:lpstr>共同研究・学外活動</vt:lpstr>
      <vt:lpstr>求む、好奇心旺盛な人！</vt:lpstr>
      <vt:lpstr>研究テーマについて</vt:lpstr>
      <vt:lpstr>研究テーマ</vt:lpstr>
      <vt:lpstr>① 人工知能（AI）に関する研究</vt:lpstr>
      <vt:lpstr>② 社会脳（Social Brain）に関する研究</vt:lpstr>
      <vt:lpstr>③ こころ（Mind）に関する研究</vt:lpstr>
      <vt:lpstr>２．教育（Education）に関する研究</vt:lpstr>
      <vt:lpstr>３．医療・介護（Medical &amp; Health Care）に関する研究</vt:lpstr>
      <vt:lpstr>６．知識科学に関する研究</vt:lpstr>
      <vt:lpstr>7. SEに関する研究</vt:lpstr>
      <vt:lpstr>６．その他</vt:lpstr>
      <vt:lpstr>第２部</vt:lpstr>
      <vt:lpstr>デモ一覧</vt:lpstr>
      <vt:lpstr>１．癒し系ロボットPDDIN</vt:lpstr>
      <vt:lpstr>亀田研究室の癒し系ロボットたち</vt:lpstr>
      <vt:lpstr>PowerPoint プレゼンテーション</vt:lpstr>
      <vt:lpstr>２．認知リハビリテーション</vt:lpstr>
      <vt:lpstr>NHK番組より</vt:lpstr>
      <vt:lpstr>Jcoresデモンストレーション</vt:lpstr>
      <vt:lpstr>認知リハビリテーション用 ゲームソフトウェアJCores</vt:lpstr>
      <vt:lpstr>言語獲得へ向けて</vt:lpstr>
      <vt:lpstr>文法とは（クラス）</vt:lpstr>
      <vt:lpstr>文法の例（インスタンス）</vt:lpstr>
      <vt:lpstr>未知語獲得システム</vt:lpstr>
      <vt:lpstr>文法獲得システム</vt:lpstr>
      <vt:lpstr>機械翻訳システム</vt:lpstr>
      <vt:lpstr>高次脳機能モデルの構築と応用</vt:lpstr>
      <vt:lpstr>心のモデルの構築と応用</vt:lpstr>
      <vt:lpstr>プログラミング教育</vt:lpstr>
      <vt:lpstr>その他</vt:lpstr>
      <vt:lpstr>研究室の行動指針</vt:lpstr>
      <vt:lpstr>最後に</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思考と言語研究室</dc:title>
  <dc:creator>kameda</dc:creator>
  <cp:lastModifiedBy>亀田 弘之</cp:lastModifiedBy>
  <cp:revision>121</cp:revision>
  <cp:lastPrinted>2019-03-31T08:19:51Z</cp:lastPrinted>
  <dcterms:created xsi:type="dcterms:W3CDTF">2011-06-18T04:30:38Z</dcterms:created>
  <dcterms:modified xsi:type="dcterms:W3CDTF">2020-06-21T21:04:12Z</dcterms:modified>
</cp:coreProperties>
</file>